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3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342" r:id="rId75"/>
    <p:sldId id="343" r:id="rId76"/>
    <p:sldId id="344" r:id="rId77"/>
    <p:sldId id="345" r:id="rId78"/>
    <p:sldId id="346" r:id="rId79"/>
    <p:sldId id="347" r:id="rId80"/>
    <p:sldId id="348" r:id="rId81"/>
    <p:sldId id="349" r:id="rId82"/>
    <p:sldId id="350" r:id="rId83"/>
    <p:sldId id="351" r:id="rId84"/>
    <p:sldId id="352" r:id="rId85"/>
    <p:sldId id="353" r:id="rId86"/>
    <p:sldId id="354" r:id="rId87"/>
    <p:sldId id="355" r:id="rId88"/>
    <p:sldId id="356" r:id="rId89"/>
    <p:sldId id="357" r:id="rId90"/>
    <p:sldId id="358" r:id="rId91"/>
    <p:sldId id="359" r:id="rId92"/>
    <p:sldId id="360" r:id="rId93"/>
    <p:sldId id="361" r:id="rId94"/>
    <p:sldId id="362" r:id="rId95"/>
    <p:sldId id="363" r:id="rId96"/>
    <p:sldId id="364" r:id="rId97"/>
    <p:sldId id="365" r:id="rId98"/>
    <p:sldId id="366" r:id="rId99"/>
    <p:sldId id="367" r:id="rId100"/>
    <p:sldId id="368" r:id="rId101"/>
    <p:sldId id="369" r:id="rId102"/>
    <p:sldId id="370" r:id="rId103"/>
    <p:sldId id="371" r:id="rId10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29636" y="377697"/>
            <a:ext cx="6476619" cy="604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3898" y="2546857"/>
            <a:ext cx="3440429" cy="3641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267445" y="2546857"/>
            <a:ext cx="3440429" cy="3641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3462" y="308102"/>
            <a:ext cx="12218924" cy="72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397000"/>
            <a:ext cx="10187305" cy="3185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61750" y="6422694"/>
            <a:ext cx="368553" cy="233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75" dirty="0">
                <a:latin typeface="Lucida Sans Unicode"/>
                <a:cs typeface="Lucida Sans Unicode"/>
              </a:rPr>
              <a:t>‹Nº›</a:t>
            </a:fld>
            <a:endParaRPr spc="-75" dirty="0">
              <a:latin typeface="Lucida Sans Unicode"/>
              <a:cs typeface="Lucida Sans Unicod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nlinedoctranslator.com/es/?utm_source=onlinedoctranslator&amp;utm_medium=pdf&amp;utm_campaign=attribution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jpg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jpg"/><Relationship Id="rId4" Type="http://schemas.openxmlformats.org/officeDocument/2006/relationships/image" Target="../media/image12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ublicpower.org/public-power/stats-and-facts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ia.gov/electricity/state/" TargetMode="External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1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jp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jp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jpg"/><Relationship Id="rId7" Type="http://schemas.openxmlformats.org/officeDocument/2006/relationships/image" Target="../media/image171.jp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0.png"/><Relationship Id="rId11" Type="http://schemas.openxmlformats.org/officeDocument/2006/relationships/image" Target="../media/image175.jpg"/><Relationship Id="rId5" Type="http://schemas.openxmlformats.org/officeDocument/2006/relationships/image" Target="../media/image169.jp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jp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762000" y="2057400"/>
            <a:ext cx="1082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83210" algn="ctr">
              <a:lnSpc>
                <a:spcPct val="100000"/>
              </a:lnSpc>
              <a:spcBef>
                <a:spcPts val="1405"/>
              </a:spcBef>
            </a:pPr>
            <a:r>
              <a:rPr lang="es-ES" sz="6000" b="1" spc="-2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s-ES" sz="6000" b="1" spc="-10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spc="-3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6000" b="1" spc="-10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spc="-3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6000" b="1" spc="-1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6000" b="1" spc="-10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spc="-1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endParaRPr lang="es-ES" sz="6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80010" algn="ctr">
              <a:lnSpc>
                <a:spcPct val="100000"/>
              </a:lnSpc>
            </a:pPr>
            <a:r>
              <a:rPr lang="es-ES" sz="6000" b="1" spc="-2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Fundamentos</a:t>
            </a:r>
            <a:r>
              <a:rPr lang="es-ES" sz="6000" b="1" spc="-9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6000" b="1" spc="-8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spc="-1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6000" b="1" spc="-8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b="1" spc="-25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endParaRPr lang="es-ES" sz="6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7696" y="1167383"/>
            <a:ext cx="6864096" cy="45704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47356"/>
          </a:xfrm>
          <a:prstGeom prst="rect">
            <a:avLst/>
          </a:prstGeom>
        </p:spPr>
        <p:txBody>
          <a:bodyPr vert="horz" wrap="square" lIns="0" tIns="183895" rIns="0" bIns="0" rtlCol="0">
            <a:spAutoFit/>
          </a:bodyPr>
          <a:lstStyle/>
          <a:p>
            <a:pPr marL="2746375">
              <a:lnSpc>
                <a:spcPct val="100000"/>
              </a:lnSpc>
              <a:spcBef>
                <a:spcPts val="100"/>
              </a:spcBef>
            </a:pPr>
            <a:r>
              <a:rPr sz="3000" spc="-35" dirty="0" err="1" smtClean="0">
                <a:latin typeface="Lucida Sans Unicode"/>
                <a:cs typeface="Lucida Sans Unicode"/>
              </a:rPr>
              <a:t>Operacion</a:t>
            </a:r>
            <a:r>
              <a:rPr sz="3000" spc="-185" dirty="0" smtClean="0">
                <a:latin typeface="Lucida Sans Unicode"/>
                <a:cs typeface="Lucida Sans Unicode"/>
              </a:rPr>
              <a:t> </a:t>
            </a:r>
            <a:r>
              <a:rPr sz="3000" spc="-40" dirty="0">
                <a:latin typeface="Lucida Sans Unicode"/>
                <a:cs typeface="Lucida Sans Unicode"/>
              </a:rPr>
              <a:t>del</a:t>
            </a:r>
            <a:r>
              <a:rPr sz="3000" spc="-180" dirty="0">
                <a:latin typeface="Lucida Sans Unicode"/>
                <a:cs typeface="Lucida Sans Unicode"/>
              </a:rPr>
              <a:t> </a:t>
            </a:r>
            <a:r>
              <a:rPr lang="es-ES" sz="3000" spc="-45" dirty="0" smtClean="0">
                <a:latin typeface="Lucida Sans Unicode"/>
                <a:cs typeface="Lucida Sans Unicode"/>
              </a:rPr>
              <a:t>sistema de potencia</a:t>
            </a:r>
            <a:endParaRPr sz="3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57053"/>
            <a:ext cx="4177029" cy="159004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35" dirty="0">
                <a:latin typeface="Lucida Sans Unicode"/>
                <a:cs typeface="Lucida Sans Unicode"/>
              </a:rPr>
              <a:t>Coordinación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Confiabilidad</a:t>
            </a:r>
            <a:endParaRPr sz="2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40" dirty="0">
                <a:latin typeface="Lucida Sans Unicode"/>
                <a:cs typeface="Lucida Sans Unicode"/>
              </a:rPr>
              <a:t>Autoridades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1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Equilibrio</a:t>
            </a:r>
            <a:endParaRPr sz="22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25" dirty="0">
                <a:latin typeface="Lucida Sans Unicode"/>
                <a:cs typeface="Lucida Sans Unicode"/>
              </a:rPr>
              <a:t>Operaciones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transmisión</a:t>
            </a:r>
            <a:endParaRPr sz="22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7071" y="5777788"/>
            <a:ext cx="3930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hcn.org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1097280"/>
            <a:ext cx="10712450" cy="5579745"/>
            <a:chOff x="208788" y="1097280"/>
            <a:chExt cx="10712450" cy="5579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440" y="1216152"/>
              <a:ext cx="9528048" cy="52760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52822" y="1116330"/>
              <a:ext cx="5849620" cy="5405755"/>
            </a:xfrm>
            <a:custGeom>
              <a:avLst/>
              <a:gdLst/>
              <a:ahLst/>
              <a:cxnLst/>
              <a:rect l="l" t="t" r="r" b="b"/>
              <a:pathLst>
                <a:path w="5849620" h="5405755">
                  <a:moveTo>
                    <a:pt x="0" y="3793998"/>
                  </a:moveTo>
                  <a:lnTo>
                    <a:pt x="842" y="3732274"/>
                  </a:lnTo>
                  <a:lnTo>
                    <a:pt x="3342" y="3671334"/>
                  </a:lnTo>
                  <a:lnTo>
                    <a:pt x="7461" y="3611247"/>
                  </a:lnTo>
                  <a:lnTo>
                    <a:pt x="13159" y="3552086"/>
                  </a:lnTo>
                  <a:lnTo>
                    <a:pt x="20397" y="3493921"/>
                  </a:lnTo>
                  <a:lnTo>
                    <a:pt x="29135" y="3436822"/>
                  </a:lnTo>
                  <a:lnTo>
                    <a:pt x="39334" y="3380860"/>
                  </a:lnTo>
                  <a:lnTo>
                    <a:pt x="50955" y="3326107"/>
                  </a:lnTo>
                  <a:lnTo>
                    <a:pt x="63958" y="3272633"/>
                  </a:lnTo>
                  <a:lnTo>
                    <a:pt x="78303" y="3220509"/>
                  </a:lnTo>
                  <a:lnTo>
                    <a:pt x="93951" y="3169807"/>
                  </a:lnTo>
                  <a:lnTo>
                    <a:pt x="110863" y="3120596"/>
                  </a:lnTo>
                  <a:lnTo>
                    <a:pt x="129000" y="3072947"/>
                  </a:lnTo>
                  <a:lnTo>
                    <a:pt x="148321" y="3026932"/>
                  </a:lnTo>
                  <a:lnTo>
                    <a:pt x="168787" y="2982622"/>
                  </a:lnTo>
                  <a:lnTo>
                    <a:pt x="190360" y="2940087"/>
                  </a:lnTo>
                  <a:lnTo>
                    <a:pt x="212999" y="2899398"/>
                  </a:lnTo>
                  <a:lnTo>
                    <a:pt x="236665" y="2860626"/>
                  </a:lnTo>
                  <a:lnTo>
                    <a:pt x="261319" y="2823842"/>
                  </a:lnTo>
                  <a:lnTo>
                    <a:pt x="286920" y="2789116"/>
                  </a:lnTo>
                  <a:lnTo>
                    <a:pt x="313431" y="2756520"/>
                  </a:lnTo>
                  <a:lnTo>
                    <a:pt x="340811" y="2726125"/>
                  </a:lnTo>
                  <a:lnTo>
                    <a:pt x="369021" y="2698001"/>
                  </a:lnTo>
                  <a:lnTo>
                    <a:pt x="398021" y="2672219"/>
                  </a:lnTo>
                  <a:lnTo>
                    <a:pt x="458235" y="2627965"/>
                  </a:lnTo>
                  <a:lnTo>
                    <a:pt x="521138" y="2593930"/>
                  </a:lnTo>
                  <a:lnTo>
                    <a:pt x="586413" y="2570681"/>
                  </a:lnTo>
                  <a:lnTo>
                    <a:pt x="653746" y="2558785"/>
                  </a:lnTo>
                  <a:lnTo>
                    <a:pt x="688086" y="2557272"/>
                  </a:lnTo>
                  <a:lnTo>
                    <a:pt x="722425" y="2558785"/>
                  </a:lnTo>
                  <a:lnTo>
                    <a:pt x="789758" y="2570681"/>
                  </a:lnTo>
                  <a:lnTo>
                    <a:pt x="855033" y="2593930"/>
                  </a:lnTo>
                  <a:lnTo>
                    <a:pt x="917936" y="2627965"/>
                  </a:lnTo>
                  <a:lnTo>
                    <a:pt x="978150" y="2672219"/>
                  </a:lnTo>
                  <a:lnTo>
                    <a:pt x="1007150" y="2698001"/>
                  </a:lnTo>
                  <a:lnTo>
                    <a:pt x="1035360" y="2726125"/>
                  </a:lnTo>
                  <a:lnTo>
                    <a:pt x="1062740" y="2756520"/>
                  </a:lnTo>
                  <a:lnTo>
                    <a:pt x="1089251" y="2789116"/>
                  </a:lnTo>
                  <a:lnTo>
                    <a:pt x="1114852" y="2823842"/>
                  </a:lnTo>
                  <a:lnTo>
                    <a:pt x="1139506" y="2860626"/>
                  </a:lnTo>
                  <a:lnTo>
                    <a:pt x="1163172" y="2899398"/>
                  </a:lnTo>
                  <a:lnTo>
                    <a:pt x="1185811" y="2940087"/>
                  </a:lnTo>
                  <a:lnTo>
                    <a:pt x="1207384" y="2982622"/>
                  </a:lnTo>
                  <a:lnTo>
                    <a:pt x="1227850" y="3026932"/>
                  </a:lnTo>
                  <a:lnTo>
                    <a:pt x="1247171" y="3072947"/>
                  </a:lnTo>
                  <a:lnTo>
                    <a:pt x="1265308" y="3120596"/>
                  </a:lnTo>
                  <a:lnTo>
                    <a:pt x="1282220" y="3169807"/>
                  </a:lnTo>
                  <a:lnTo>
                    <a:pt x="1297868" y="3220509"/>
                  </a:lnTo>
                  <a:lnTo>
                    <a:pt x="1312213" y="3272633"/>
                  </a:lnTo>
                  <a:lnTo>
                    <a:pt x="1325216" y="3326107"/>
                  </a:lnTo>
                  <a:lnTo>
                    <a:pt x="1336837" y="3380860"/>
                  </a:lnTo>
                  <a:lnTo>
                    <a:pt x="1347036" y="3436822"/>
                  </a:lnTo>
                  <a:lnTo>
                    <a:pt x="1355774" y="3493921"/>
                  </a:lnTo>
                  <a:lnTo>
                    <a:pt x="1363012" y="3552086"/>
                  </a:lnTo>
                  <a:lnTo>
                    <a:pt x="1368710" y="3611247"/>
                  </a:lnTo>
                  <a:lnTo>
                    <a:pt x="1372829" y="3671334"/>
                  </a:lnTo>
                  <a:lnTo>
                    <a:pt x="1375329" y="3732274"/>
                  </a:lnTo>
                  <a:lnTo>
                    <a:pt x="1376172" y="3793998"/>
                  </a:lnTo>
                  <a:lnTo>
                    <a:pt x="1375329" y="3855722"/>
                  </a:lnTo>
                  <a:lnTo>
                    <a:pt x="1372829" y="3916663"/>
                  </a:lnTo>
                  <a:lnTo>
                    <a:pt x="1368710" y="3976750"/>
                  </a:lnTo>
                  <a:lnTo>
                    <a:pt x="1363012" y="4035912"/>
                  </a:lnTo>
                  <a:lnTo>
                    <a:pt x="1355774" y="4094079"/>
                  </a:lnTo>
                  <a:lnTo>
                    <a:pt x="1347036" y="4151178"/>
                  </a:lnTo>
                  <a:lnTo>
                    <a:pt x="1336837" y="4207140"/>
                  </a:lnTo>
                  <a:lnTo>
                    <a:pt x="1325216" y="4261893"/>
                  </a:lnTo>
                  <a:lnTo>
                    <a:pt x="1312213" y="4315367"/>
                  </a:lnTo>
                  <a:lnTo>
                    <a:pt x="1297868" y="4367491"/>
                  </a:lnTo>
                  <a:lnTo>
                    <a:pt x="1282220" y="4418194"/>
                  </a:lnTo>
                  <a:lnTo>
                    <a:pt x="1265308" y="4467405"/>
                  </a:lnTo>
                  <a:lnTo>
                    <a:pt x="1247171" y="4515053"/>
                  </a:lnTo>
                  <a:lnTo>
                    <a:pt x="1227850" y="4561068"/>
                  </a:lnTo>
                  <a:lnTo>
                    <a:pt x="1207384" y="4605378"/>
                  </a:lnTo>
                  <a:lnTo>
                    <a:pt x="1185811" y="4647913"/>
                  </a:lnTo>
                  <a:lnTo>
                    <a:pt x="1163172" y="4688602"/>
                  </a:lnTo>
                  <a:lnTo>
                    <a:pt x="1139506" y="4727373"/>
                  </a:lnTo>
                  <a:lnTo>
                    <a:pt x="1114852" y="4764157"/>
                  </a:lnTo>
                  <a:lnTo>
                    <a:pt x="1089251" y="4798882"/>
                  </a:lnTo>
                  <a:lnTo>
                    <a:pt x="1062740" y="4831478"/>
                  </a:lnTo>
                  <a:lnTo>
                    <a:pt x="1035360" y="4861873"/>
                  </a:lnTo>
                  <a:lnTo>
                    <a:pt x="1007150" y="4889996"/>
                  </a:lnTo>
                  <a:lnTo>
                    <a:pt x="978150" y="4915778"/>
                  </a:lnTo>
                  <a:lnTo>
                    <a:pt x="917936" y="4960031"/>
                  </a:lnTo>
                  <a:lnTo>
                    <a:pt x="855033" y="4994066"/>
                  </a:lnTo>
                  <a:lnTo>
                    <a:pt x="789758" y="5017314"/>
                  </a:lnTo>
                  <a:lnTo>
                    <a:pt x="722425" y="5029210"/>
                  </a:lnTo>
                  <a:lnTo>
                    <a:pt x="688086" y="5030724"/>
                  </a:lnTo>
                  <a:lnTo>
                    <a:pt x="653746" y="5029210"/>
                  </a:lnTo>
                  <a:lnTo>
                    <a:pt x="586413" y="5017314"/>
                  </a:lnTo>
                  <a:lnTo>
                    <a:pt x="521138" y="4994066"/>
                  </a:lnTo>
                  <a:lnTo>
                    <a:pt x="458235" y="4960031"/>
                  </a:lnTo>
                  <a:lnTo>
                    <a:pt x="398021" y="4915778"/>
                  </a:lnTo>
                  <a:lnTo>
                    <a:pt x="369021" y="4889996"/>
                  </a:lnTo>
                  <a:lnTo>
                    <a:pt x="340811" y="4861873"/>
                  </a:lnTo>
                  <a:lnTo>
                    <a:pt x="313431" y="4831478"/>
                  </a:lnTo>
                  <a:lnTo>
                    <a:pt x="286920" y="4798882"/>
                  </a:lnTo>
                  <a:lnTo>
                    <a:pt x="261319" y="4764157"/>
                  </a:lnTo>
                  <a:lnTo>
                    <a:pt x="236665" y="4727373"/>
                  </a:lnTo>
                  <a:lnTo>
                    <a:pt x="212999" y="4688602"/>
                  </a:lnTo>
                  <a:lnTo>
                    <a:pt x="190360" y="4647913"/>
                  </a:lnTo>
                  <a:lnTo>
                    <a:pt x="168787" y="4605378"/>
                  </a:lnTo>
                  <a:lnTo>
                    <a:pt x="148321" y="4561068"/>
                  </a:lnTo>
                  <a:lnTo>
                    <a:pt x="129000" y="4515053"/>
                  </a:lnTo>
                  <a:lnTo>
                    <a:pt x="110863" y="4467405"/>
                  </a:lnTo>
                  <a:lnTo>
                    <a:pt x="93951" y="4418194"/>
                  </a:lnTo>
                  <a:lnTo>
                    <a:pt x="78303" y="4367491"/>
                  </a:lnTo>
                  <a:lnTo>
                    <a:pt x="63958" y="4315367"/>
                  </a:lnTo>
                  <a:lnTo>
                    <a:pt x="50955" y="4261893"/>
                  </a:lnTo>
                  <a:lnTo>
                    <a:pt x="39334" y="4207140"/>
                  </a:lnTo>
                  <a:lnTo>
                    <a:pt x="29135" y="4151178"/>
                  </a:lnTo>
                  <a:lnTo>
                    <a:pt x="20397" y="4094079"/>
                  </a:lnTo>
                  <a:lnTo>
                    <a:pt x="13159" y="4035912"/>
                  </a:lnTo>
                  <a:lnTo>
                    <a:pt x="7461" y="3976750"/>
                  </a:lnTo>
                  <a:lnTo>
                    <a:pt x="3342" y="3916663"/>
                  </a:lnTo>
                  <a:lnTo>
                    <a:pt x="842" y="3855722"/>
                  </a:lnTo>
                  <a:lnTo>
                    <a:pt x="0" y="3793998"/>
                  </a:lnTo>
                  <a:close/>
                </a:path>
                <a:path w="5849620" h="5405755">
                  <a:moveTo>
                    <a:pt x="4101083" y="986790"/>
                  </a:moveTo>
                  <a:lnTo>
                    <a:pt x="4102221" y="936012"/>
                  </a:lnTo>
                  <a:lnTo>
                    <a:pt x="4105596" y="885901"/>
                  </a:lnTo>
                  <a:lnTo>
                    <a:pt x="4111154" y="836519"/>
                  </a:lnTo>
                  <a:lnTo>
                    <a:pt x="4118839" y="787926"/>
                  </a:lnTo>
                  <a:lnTo>
                    <a:pt x="4128598" y="740186"/>
                  </a:lnTo>
                  <a:lnTo>
                    <a:pt x="4140376" y="693360"/>
                  </a:lnTo>
                  <a:lnTo>
                    <a:pt x="4154116" y="647511"/>
                  </a:lnTo>
                  <a:lnTo>
                    <a:pt x="4169765" y="602700"/>
                  </a:lnTo>
                  <a:lnTo>
                    <a:pt x="4187267" y="558989"/>
                  </a:lnTo>
                  <a:lnTo>
                    <a:pt x="4206568" y="516441"/>
                  </a:lnTo>
                  <a:lnTo>
                    <a:pt x="4227612" y="475117"/>
                  </a:lnTo>
                  <a:lnTo>
                    <a:pt x="4250345" y="435080"/>
                  </a:lnTo>
                  <a:lnTo>
                    <a:pt x="4274713" y="396391"/>
                  </a:lnTo>
                  <a:lnTo>
                    <a:pt x="4300659" y="359113"/>
                  </a:lnTo>
                  <a:lnTo>
                    <a:pt x="4328129" y="323307"/>
                  </a:lnTo>
                  <a:lnTo>
                    <a:pt x="4357068" y="289036"/>
                  </a:lnTo>
                  <a:lnTo>
                    <a:pt x="4387421" y="256361"/>
                  </a:lnTo>
                  <a:lnTo>
                    <a:pt x="4419134" y="225345"/>
                  </a:lnTo>
                  <a:lnTo>
                    <a:pt x="4452151" y="196049"/>
                  </a:lnTo>
                  <a:lnTo>
                    <a:pt x="4486418" y="168536"/>
                  </a:lnTo>
                  <a:lnTo>
                    <a:pt x="4521880" y="142868"/>
                  </a:lnTo>
                  <a:lnTo>
                    <a:pt x="4558481" y="119106"/>
                  </a:lnTo>
                  <a:lnTo>
                    <a:pt x="4596167" y="97313"/>
                  </a:lnTo>
                  <a:lnTo>
                    <a:pt x="4634882" y="77551"/>
                  </a:lnTo>
                  <a:lnTo>
                    <a:pt x="4674573" y="59881"/>
                  </a:lnTo>
                  <a:lnTo>
                    <a:pt x="4715184" y="44366"/>
                  </a:lnTo>
                  <a:lnTo>
                    <a:pt x="4756660" y="31068"/>
                  </a:lnTo>
                  <a:lnTo>
                    <a:pt x="4798947" y="20049"/>
                  </a:lnTo>
                  <a:lnTo>
                    <a:pt x="4841989" y="11370"/>
                  </a:lnTo>
                  <a:lnTo>
                    <a:pt x="4885731" y="5095"/>
                  </a:lnTo>
                  <a:lnTo>
                    <a:pt x="4930119" y="1284"/>
                  </a:lnTo>
                  <a:lnTo>
                    <a:pt x="4975098" y="0"/>
                  </a:lnTo>
                  <a:lnTo>
                    <a:pt x="5020076" y="1284"/>
                  </a:lnTo>
                  <a:lnTo>
                    <a:pt x="5064464" y="5095"/>
                  </a:lnTo>
                  <a:lnTo>
                    <a:pt x="5108206" y="11370"/>
                  </a:lnTo>
                  <a:lnTo>
                    <a:pt x="5151248" y="20049"/>
                  </a:lnTo>
                  <a:lnTo>
                    <a:pt x="5193535" y="31068"/>
                  </a:lnTo>
                  <a:lnTo>
                    <a:pt x="5235011" y="44366"/>
                  </a:lnTo>
                  <a:lnTo>
                    <a:pt x="5275622" y="59881"/>
                  </a:lnTo>
                  <a:lnTo>
                    <a:pt x="5315313" y="77551"/>
                  </a:lnTo>
                  <a:lnTo>
                    <a:pt x="5354028" y="97313"/>
                  </a:lnTo>
                  <a:lnTo>
                    <a:pt x="5391714" y="119106"/>
                  </a:lnTo>
                  <a:lnTo>
                    <a:pt x="5428315" y="142868"/>
                  </a:lnTo>
                  <a:lnTo>
                    <a:pt x="5463777" y="168536"/>
                  </a:lnTo>
                  <a:lnTo>
                    <a:pt x="5498044" y="196049"/>
                  </a:lnTo>
                  <a:lnTo>
                    <a:pt x="5531061" y="225345"/>
                  </a:lnTo>
                  <a:lnTo>
                    <a:pt x="5562774" y="256361"/>
                  </a:lnTo>
                  <a:lnTo>
                    <a:pt x="5593127" y="289036"/>
                  </a:lnTo>
                  <a:lnTo>
                    <a:pt x="5622066" y="323307"/>
                  </a:lnTo>
                  <a:lnTo>
                    <a:pt x="5649536" y="359113"/>
                  </a:lnTo>
                  <a:lnTo>
                    <a:pt x="5675482" y="396391"/>
                  </a:lnTo>
                  <a:lnTo>
                    <a:pt x="5699850" y="435080"/>
                  </a:lnTo>
                  <a:lnTo>
                    <a:pt x="5722583" y="475117"/>
                  </a:lnTo>
                  <a:lnTo>
                    <a:pt x="5743627" y="516441"/>
                  </a:lnTo>
                  <a:lnTo>
                    <a:pt x="5762928" y="558989"/>
                  </a:lnTo>
                  <a:lnTo>
                    <a:pt x="5780430" y="602700"/>
                  </a:lnTo>
                  <a:lnTo>
                    <a:pt x="5796079" y="647511"/>
                  </a:lnTo>
                  <a:lnTo>
                    <a:pt x="5809819" y="693360"/>
                  </a:lnTo>
                  <a:lnTo>
                    <a:pt x="5821597" y="740186"/>
                  </a:lnTo>
                  <a:lnTo>
                    <a:pt x="5831356" y="787926"/>
                  </a:lnTo>
                  <a:lnTo>
                    <a:pt x="5839041" y="836519"/>
                  </a:lnTo>
                  <a:lnTo>
                    <a:pt x="5844599" y="885901"/>
                  </a:lnTo>
                  <a:lnTo>
                    <a:pt x="5847974" y="936012"/>
                  </a:lnTo>
                  <a:lnTo>
                    <a:pt x="5849111" y="986790"/>
                  </a:lnTo>
                  <a:lnTo>
                    <a:pt x="5847974" y="1037567"/>
                  </a:lnTo>
                  <a:lnTo>
                    <a:pt x="5844599" y="1087678"/>
                  </a:lnTo>
                  <a:lnTo>
                    <a:pt x="5839041" y="1137060"/>
                  </a:lnTo>
                  <a:lnTo>
                    <a:pt x="5831356" y="1185653"/>
                  </a:lnTo>
                  <a:lnTo>
                    <a:pt x="5821597" y="1233393"/>
                  </a:lnTo>
                  <a:lnTo>
                    <a:pt x="5809819" y="1280219"/>
                  </a:lnTo>
                  <a:lnTo>
                    <a:pt x="5796079" y="1326068"/>
                  </a:lnTo>
                  <a:lnTo>
                    <a:pt x="5780430" y="1370879"/>
                  </a:lnTo>
                  <a:lnTo>
                    <a:pt x="5762928" y="1414590"/>
                  </a:lnTo>
                  <a:lnTo>
                    <a:pt x="5743627" y="1457138"/>
                  </a:lnTo>
                  <a:lnTo>
                    <a:pt x="5722583" y="1498462"/>
                  </a:lnTo>
                  <a:lnTo>
                    <a:pt x="5699850" y="1538499"/>
                  </a:lnTo>
                  <a:lnTo>
                    <a:pt x="5675482" y="1577188"/>
                  </a:lnTo>
                  <a:lnTo>
                    <a:pt x="5649536" y="1614466"/>
                  </a:lnTo>
                  <a:lnTo>
                    <a:pt x="5622066" y="1650272"/>
                  </a:lnTo>
                  <a:lnTo>
                    <a:pt x="5593127" y="1684543"/>
                  </a:lnTo>
                  <a:lnTo>
                    <a:pt x="5562774" y="1717218"/>
                  </a:lnTo>
                  <a:lnTo>
                    <a:pt x="5531061" y="1748234"/>
                  </a:lnTo>
                  <a:lnTo>
                    <a:pt x="5498044" y="1777530"/>
                  </a:lnTo>
                  <a:lnTo>
                    <a:pt x="5463777" y="1805043"/>
                  </a:lnTo>
                  <a:lnTo>
                    <a:pt x="5428315" y="1830711"/>
                  </a:lnTo>
                  <a:lnTo>
                    <a:pt x="5391714" y="1854473"/>
                  </a:lnTo>
                  <a:lnTo>
                    <a:pt x="5354028" y="1876266"/>
                  </a:lnTo>
                  <a:lnTo>
                    <a:pt x="5315313" y="1896028"/>
                  </a:lnTo>
                  <a:lnTo>
                    <a:pt x="5275622" y="1913698"/>
                  </a:lnTo>
                  <a:lnTo>
                    <a:pt x="5235011" y="1929213"/>
                  </a:lnTo>
                  <a:lnTo>
                    <a:pt x="5193535" y="1942511"/>
                  </a:lnTo>
                  <a:lnTo>
                    <a:pt x="5151248" y="1953530"/>
                  </a:lnTo>
                  <a:lnTo>
                    <a:pt x="5108206" y="1962209"/>
                  </a:lnTo>
                  <a:lnTo>
                    <a:pt x="5064464" y="1968484"/>
                  </a:lnTo>
                  <a:lnTo>
                    <a:pt x="5020076" y="1972295"/>
                  </a:lnTo>
                  <a:lnTo>
                    <a:pt x="4975098" y="1973580"/>
                  </a:lnTo>
                  <a:lnTo>
                    <a:pt x="4930119" y="1972295"/>
                  </a:lnTo>
                  <a:lnTo>
                    <a:pt x="4885731" y="1968484"/>
                  </a:lnTo>
                  <a:lnTo>
                    <a:pt x="4841989" y="1962209"/>
                  </a:lnTo>
                  <a:lnTo>
                    <a:pt x="4798947" y="1953530"/>
                  </a:lnTo>
                  <a:lnTo>
                    <a:pt x="4756660" y="1942511"/>
                  </a:lnTo>
                  <a:lnTo>
                    <a:pt x="4715184" y="1929213"/>
                  </a:lnTo>
                  <a:lnTo>
                    <a:pt x="4674573" y="1913698"/>
                  </a:lnTo>
                  <a:lnTo>
                    <a:pt x="4634882" y="1896028"/>
                  </a:lnTo>
                  <a:lnTo>
                    <a:pt x="4596167" y="1876266"/>
                  </a:lnTo>
                  <a:lnTo>
                    <a:pt x="4558481" y="1854473"/>
                  </a:lnTo>
                  <a:lnTo>
                    <a:pt x="4521880" y="1830711"/>
                  </a:lnTo>
                  <a:lnTo>
                    <a:pt x="4486418" y="1805043"/>
                  </a:lnTo>
                  <a:lnTo>
                    <a:pt x="4452151" y="1777530"/>
                  </a:lnTo>
                  <a:lnTo>
                    <a:pt x="4419134" y="1748234"/>
                  </a:lnTo>
                  <a:lnTo>
                    <a:pt x="4387421" y="1717218"/>
                  </a:lnTo>
                  <a:lnTo>
                    <a:pt x="4357068" y="1684543"/>
                  </a:lnTo>
                  <a:lnTo>
                    <a:pt x="4328129" y="1650272"/>
                  </a:lnTo>
                  <a:lnTo>
                    <a:pt x="4300659" y="1614466"/>
                  </a:lnTo>
                  <a:lnTo>
                    <a:pt x="4274713" y="1577188"/>
                  </a:lnTo>
                  <a:lnTo>
                    <a:pt x="4250345" y="1538499"/>
                  </a:lnTo>
                  <a:lnTo>
                    <a:pt x="4227612" y="1498462"/>
                  </a:lnTo>
                  <a:lnTo>
                    <a:pt x="4206568" y="1457138"/>
                  </a:lnTo>
                  <a:lnTo>
                    <a:pt x="4187267" y="1414590"/>
                  </a:lnTo>
                  <a:lnTo>
                    <a:pt x="4169765" y="1370879"/>
                  </a:lnTo>
                  <a:lnTo>
                    <a:pt x="4154116" y="1326068"/>
                  </a:lnTo>
                  <a:lnTo>
                    <a:pt x="4140376" y="1280219"/>
                  </a:lnTo>
                  <a:lnTo>
                    <a:pt x="4128598" y="1233393"/>
                  </a:lnTo>
                  <a:lnTo>
                    <a:pt x="4118839" y="1185653"/>
                  </a:lnTo>
                  <a:lnTo>
                    <a:pt x="4111154" y="1137060"/>
                  </a:lnTo>
                  <a:lnTo>
                    <a:pt x="4105596" y="1087678"/>
                  </a:lnTo>
                  <a:lnTo>
                    <a:pt x="4102221" y="1037567"/>
                  </a:lnTo>
                  <a:lnTo>
                    <a:pt x="4101083" y="986790"/>
                  </a:lnTo>
                  <a:close/>
                </a:path>
                <a:path w="5849620" h="5405755">
                  <a:moveTo>
                    <a:pt x="4154424" y="2813304"/>
                  </a:moveTo>
                  <a:lnTo>
                    <a:pt x="4155765" y="2765649"/>
                  </a:lnTo>
                  <a:lnTo>
                    <a:pt x="4159741" y="2718693"/>
                  </a:lnTo>
                  <a:lnTo>
                    <a:pt x="4166281" y="2672505"/>
                  </a:lnTo>
                  <a:lnTo>
                    <a:pt x="4175312" y="2627156"/>
                  </a:lnTo>
                  <a:lnTo>
                    <a:pt x="4186764" y="2582719"/>
                  </a:lnTo>
                  <a:lnTo>
                    <a:pt x="4200564" y="2539262"/>
                  </a:lnTo>
                  <a:lnTo>
                    <a:pt x="4216642" y="2496858"/>
                  </a:lnTo>
                  <a:lnTo>
                    <a:pt x="4234926" y="2455576"/>
                  </a:lnTo>
                  <a:lnTo>
                    <a:pt x="4255344" y="2415489"/>
                  </a:lnTo>
                  <a:lnTo>
                    <a:pt x="4277825" y="2376666"/>
                  </a:lnTo>
                  <a:lnTo>
                    <a:pt x="4302297" y="2339179"/>
                  </a:lnTo>
                  <a:lnTo>
                    <a:pt x="4328689" y="2303098"/>
                  </a:lnTo>
                  <a:lnTo>
                    <a:pt x="4356928" y="2268495"/>
                  </a:lnTo>
                  <a:lnTo>
                    <a:pt x="4386945" y="2235440"/>
                  </a:lnTo>
                  <a:lnTo>
                    <a:pt x="4418667" y="2204004"/>
                  </a:lnTo>
                  <a:lnTo>
                    <a:pt x="4452022" y="2174258"/>
                  </a:lnTo>
                  <a:lnTo>
                    <a:pt x="4486940" y="2146272"/>
                  </a:lnTo>
                  <a:lnTo>
                    <a:pt x="4523348" y="2120118"/>
                  </a:lnTo>
                  <a:lnTo>
                    <a:pt x="4561176" y="2095867"/>
                  </a:lnTo>
                  <a:lnTo>
                    <a:pt x="4600351" y="2073589"/>
                  </a:lnTo>
                  <a:lnTo>
                    <a:pt x="4640802" y="2053355"/>
                  </a:lnTo>
                  <a:lnTo>
                    <a:pt x="4682458" y="2035236"/>
                  </a:lnTo>
                  <a:lnTo>
                    <a:pt x="4725246" y="2019304"/>
                  </a:lnTo>
                  <a:lnTo>
                    <a:pt x="4769096" y="2005628"/>
                  </a:lnTo>
                  <a:lnTo>
                    <a:pt x="4813937" y="1994279"/>
                  </a:lnTo>
                  <a:lnTo>
                    <a:pt x="4859695" y="1985329"/>
                  </a:lnTo>
                  <a:lnTo>
                    <a:pt x="4906301" y="1978849"/>
                  </a:lnTo>
                  <a:lnTo>
                    <a:pt x="4953682" y="1974909"/>
                  </a:lnTo>
                  <a:lnTo>
                    <a:pt x="5001768" y="1973580"/>
                  </a:lnTo>
                  <a:lnTo>
                    <a:pt x="5049853" y="1974909"/>
                  </a:lnTo>
                  <a:lnTo>
                    <a:pt x="5097234" y="1978849"/>
                  </a:lnTo>
                  <a:lnTo>
                    <a:pt x="5143840" y="1985329"/>
                  </a:lnTo>
                  <a:lnTo>
                    <a:pt x="5189598" y="1994279"/>
                  </a:lnTo>
                  <a:lnTo>
                    <a:pt x="5234439" y="2005628"/>
                  </a:lnTo>
                  <a:lnTo>
                    <a:pt x="5278289" y="2019304"/>
                  </a:lnTo>
                  <a:lnTo>
                    <a:pt x="5321077" y="2035236"/>
                  </a:lnTo>
                  <a:lnTo>
                    <a:pt x="5362733" y="2053355"/>
                  </a:lnTo>
                  <a:lnTo>
                    <a:pt x="5403184" y="2073589"/>
                  </a:lnTo>
                  <a:lnTo>
                    <a:pt x="5442359" y="2095867"/>
                  </a:lnTo>
                  <a:lnTo>
                    <a:pt x="5480187" y="2120118"/>
                  </a:lnTo>
                  <a:lnTo>
                    <a:pt x="5516595" y="2146272"/>
                  </a:lnTo>
                  <a:lnTo>
                    <a:pt x="5551513" y="2174258"/>
                  </a:lnTo>
                  <a:lnTo>
                    <a:pt x="5584868" y="2204004"/>
                  </a:lnTo>
                  <a:lnTo>
                    <a:pt x="5616590" y="2235440"/>
                  </a:lnTo>
                  <a:lnTo>
                    <a:pt x="5646607" y="2268495"/>
                  </a:lnTo>
                  <a:lnTo>
                    <a:pt x="5674846" y="2303098"/>
                  </a:lnTo>
                  <a:lnTo>
                    <a:pt x="5701238" y="2339179"/>
                  </a:lnTo>
                  <a:lnTo>
                    <a:pt x="5725710" y="2376666"/>
                  </a:lnTo>
                  <a:lnTo>
                    <a:pt x="5748191" y="2415489"/>
                  </a:lnTo>
                  <a:lnTo>
                    <a:pt x="5768609" y="2455576"/>
                  </a:lnTo>
                  <a:lnTo>
                    <a:pt x="5786893" y="2496858"/>
                  </a:lnTo>
                  <a:lnTo>
                    <a:pt x="5802971" y="2539262"/>
                  </a:lnTo>
                  <a:lnTo>
                    <a:pt x="5816771" y="2582719"/>
                  </a:lnTo>
                  <a:lnTo>
                    <a:pt x="5828223" y="2627156"/>
                  </a:lnTo>
                  <a:lnTo>
                    <a:pt x="5837254" y="2672505"/>
                  </a:lnTo>
                  <a:lnTo>
                    <a:pt x="5843794" y="2718693"/>
                  </a:lnTo>
                  <a:lnTo>
                    <a:pt x="5847770" y="2765649"/>
                  </a:lnTo>
                  <a:lnTo>
                    <a:pt x="5849111" y="2813304"/>
                  </a:lnTo>
                  <a:lnTo>
                    <a:pt x="5847770" y="2860958"/>
                  </a:lnTo>
                  <a:lnTo>
                    <a:pt x="5843794" y="2907914"/>
                  </a:lnTo>
                  <a:lnTo>
                    <a:pt x="5837254" y="2954102"/>
                  </a:lnTo>
                  <a:lnTo>
                    <a:pt x="5828223" y="2999451"/>
                  </a:lnTo>
                  <a:lnTo>
                    <a:pt x="5816771" y="3043888"/>
                  </a:lnTo>
                  <a:lnTo>
                    <a:pt x="5802971" y="3087345"/>
                  </a:lnTo>
                  <a:lnTo>
                    <a:pt x="5786893" y="3129749"/>
                  </a:lnTo>
                  <a:lnTo>
                    <a:pt x="5768609" y="3171031"/>
                  </a:lnTo>
                  <a:lnTo>
                    <a:pt x="5748191" y="3211118"/>
                  </a:lnTo>
                  <a:lnTo>
                    <a:pt x="5725710" y="3249941"/>
                  </a:lnTo>
                  <a:lnTo>
                    <a:pt x="5701238" y="3287428"/>
                  </a:lnTo>
                  <a:lnTo>
                    <a:pt x="5674846" y="3323509"/>
                  </a:lnTo>
                  <a:lnTo>
                    <a:pt x="5646607" y="3358112"/>
                  </a:lnTo>
                  <a:lnTo>
                    <a:pt x="5616590" y="3391167"/>
                  </a:lnTo>
                  <a:lnTo>
                    <a:pt x="5584868" y="3422603"/>
                  </a:lnTo>
                  <a:lnTo>
                    <a:pt x="5551513" y="3452349"/>
                  </a:lnTo>
                  <a:lnTo>
                    <a:pt x="5516595" y="3480335"/>
                  </a:lnTo>
                  <a:lnTo>
                    <a:pt x="5480187" y="3506489"/>
                  </a:lnTo>
                  <a:lnTo>
                    <a:pt x="5442359" y="3530740"/>
                  </a:lnTo>
                  <a:lnTo>
                    <a:pt x="5403184" y="3553018"/>
                  </a:lnTo>
                  <a:lnTo>
                    <a:pt x="5362733" y="3573252"/>
                  </a:lnTo>
                  <a:lnTo>
                    <a:pt x="5321077" y="3591371"/>
                  </a:lnTo>
                  <a:lnTo>
                    <a:pt x="5278289" y="3607303"/>
                  </a:lnTo>
                  <a:lnTo>
                    <a:pt x="5234439" y="3620979"/>
                  </a:lnTo>
                  <a:lnTo>
                    <a:pt x="5189598" y="3632328"/>
                  </a:lnTo>
                  <a:lnTo>
                    <a:pt x="5143840" y="3641278"/>
                  </a:lnTo>
                  <a:lnTo>
                    <a:pt x="5097234" y="3647758"/>
                  </a:lnTo>
                  <a:lnTo>
                    <a:pt x="5049853" y="3651698"/>
                  </a:lnTo>
                  <a:lnTo>
                    <a:pt x="5001768" y="3653028"/>
                  </a:lnTo>
                  <a:lnTo>
                    <a:pt x="4953682" y="3651698"/>
                  </a:lnTo>
                  <a:lnTo>
                    <a:pt x="4906301" y="3647758"/>
                  </a:lnTo>
                  <a:lnTo>
                    <a:pt x="4859695" y="3641278"/>
                  </a:lnTo>
                  <a:lnTo>
                    <a:pt x="4813937" y="3632328"/>
                  </a:lnTo>
                  <a:lnTo>
                    <a:pt x="4769096" y="3620979"/>
                  </a:lnTo>
                  <a:lnTo>
                    <a:pt x="4725246" y="3607303"/>
                  </a:lnTo>
                  <a:lnTo>
                    <a:pt x="4682458" y="3591371"/>
                  </a:lnTo>
                  <a:lnTo>
                    <a:pt x="4640802" y="3573252"/>
                  </a:lnTo>
                  <a:lnTo>
                    <a:pt x="4600351" y="3553018"/>
                  </a:lnTo>
                  <a:lnTo>
                    <a:pt x="4561176" y="3530740"/>
                  </a:lnTo>
                  <a:lnTo>
                    <a:pt x="4523348" y="3506489"/>
                  </a:lnTo>
                  <a:lnTo>
                    <a:pt x="4486940" y="3480335"/>
                  </a:lnTo>
                  <a:lnTo>
                    <a:pt x="4452022" y="3452349"/>
                  </a:lnTo>
                  <a:lnTo>
                    <a:pt x="4418667" y="3422603"/>
                  </a:lnTo>
                  <a:lnTo>
                    <a:pt x="4386945" y="3391167"/>
                  </a:lnTo>
                  <a:lnTo>
                    <a:pt x="4356928" y="3358112"/>
                  </a:lnTo>
                  <a:lnTo>
                    <a:pt x="4328689" y="3323509"/>
                  </a:lnTo>
                  <a:lnTo>
                    <a:pt x="4302297" y="3287428"/>
                  </a:lnTo>
                  <a:lnTo>
                    <a:pt x="4277825" y="3249941"/>
                  </a:lnTo>
                  <a:lnTo>
                    <a:pt x="4255344" y="3211118"/>
                  </a:lnTo>
                  <a:lnTo>
                    <a:pt x="4234926" y="3171031"/>
                  </a:lnTo>
                  <a:lnTo>
                    <a:pt x="4216642" y="3129749"/>
                  </a:lnTo>
                  <a:lnTo>
                    <a:pt x="4200564" y="3087345"/>
                  </a:lnTo>
                  <a:lnTo>
                    <a:pt x="4186764" y="3043888"/>
                  </a:lnTo>
                  <a:lnTo>
                    <a:pt x="4175312" y="2999451"/>
                  </a:lnTo>
                  <a:lnTo>
                    <a:pt x="4166281" y="2954102"/>
                  </a:lnTo>
                  <a:lnTo>
                    <a:pt x="4159741" y="2907914"/>
                  </a:lnTo>
                  <a:lnTo>
                    <a:pt x="4155765" y="2860958"/>
                  </a:lnTo>
                  <a:lnTo>
                    <a:pt x="4154424" y="2813304"/>
                  </a:lnTo>
                  <a:close/>
                </a:path>
                <a:path w="5849620" h="5405755">
                  <a:moveTo>
                    <a:pt x="4133087" y="4566666"/>
                  </a:moveTo>
                  <a:lnTo>
                    <a:pt x="4134446" y="4519063"/>
                  </a:lnTo>
                  <a:lnTo>
                    <a:pt x="4138473" y="4472156"/>
                  </a:lnTo>
                  <a:lnTo>
                    <a:pt x="4145095" y="4426016"/>
                  </a:lnTo>
                  <a:lnTo>
                    <a:pt x="4154241" y="4380714"/>
                  </a:lnTo>
                  <a:lnTo>
                    <a:pt x="4165839" y="4336321"/>
                  </a:lnTo>
                  <a:lnTo>
                    <a:pt x="4179814" y="4292907"/>
                  </a:lnTo>
                  <a:lnTo>
                    <a:pt x="4196096" y="4250543"/>
                  </a:lnTo>
                  <a:lnTo>
                    <a:pt x="4214612" y="4209301"/>
                  </a:lnTo>
                  <a:lnTo>
                    <a:pt x="4235289" y="4169250"/>
                  </a:lnTo>
                  <a:lnTo>
                    <a:pt x="4258054" y="4130463"/>
                  </a:lnTo>
                  <a:lnTo>
                    <a:pt x="4282836" y="4093009"/>
                  </a:lnTo>
                  <a:lnTo>
                    <a:pt x="4309562" y="4056961"/>
                  </a:lnTo>
                  <a:lnTo>
                    <a:pt x="4338159" y="4022387"/>
                  </a:lnTo>
                  <a:lnTo>
                    <a:pt x="4368555" y="3989360"/>
                  </a:lnTo>
                  <a:lnTo>
                    <a:pt x="4400677" y="3957950"/>
                  </a:lnTo>
                  <a:lnTo>
                    <a:pt x="4434454" y="3928228"/>
                  </a:lnTo>
                  <a:lnTo>
                    <a:pt x="4469812" y="3900266"/>
                  </a:lnTo>
                  <a:lnTo>
                    <a:pt x="4506679" y="3874133"/>
                  </a:lnTo>
                  <a:lnTo>
                    <a:pt x="4544983" y="3849900"/>
                  </a:lnTo>
                  <a:lnTo>
                    <a:pt x="4584651" y="3827640"/>
                  </a:lnTo>
                  <a:lnTo>
                    <a:pt x="4625611" y="3807421"/>
                  </a:lnTo>
                  <a:lnTo>
                    <a:pt x="4667790" y="3789316"/>
                  </a:lnTo>
                  <a:lnTo>
                    <a:pt x="4711116" y="3773395"/>
                  </a:lnTo>
                  <a:lnTo>
                    <a:pt x="4755517" y="3759729"/>
                  </a:lnTo>
                  <a:lnTo>
                    <a:pt x="4800919" y="3748389"/>
                  </a:lnTo>
                  <a:lnTo>
                    <a:pt x="4847251" y="3739445"/>
                  </a:lnTo>
                  <a:lnTo>
                    <a:pt x="4894440" y="3732969"/>
                  </a:lnTo>
                  <a:lnTo>
                    <a:pt x="4942414" y="3729032"/>
                  </a:lnTo>
                  <a:lnTo>
                    <a:pt x="4991100" y="3727704"/>
                  </a:lnTo>
                  <a:lnTo>
                    <a:pt x="5039785" y="3729032"/>
                  </a:lnTo>
                  <a:lnTo>
                    <a:pt x="5087759" y="3732969"/>
                  </a:lnTo>
                  <a:lnTo>
                    <a:pt x="5134948" y="3739445"/>
                  </a:lnTo>
                  <a:lnTo>
                    <a:pt x="5181280" y="3748389"/>
                  </a:lnTo>
                  <a:lnTo>
                    <a:pt x="5226682" y="3759729"/>
                  </a:lnTo>
                  <a:lnTo>
                    <a:pt x="5271083" y="3773395"/>
                  </a:lnTo>
                  <a:lnTo>
                    <a:pt x="5314409" y="3789316"/>
                  </a:lnTo>
                  <a:lnTo>
                    <a:pt x="5356588" y="3807421"/>
                  </a:lnTo>
                  <a:lnTo>
                    <a:pt x="5397548" y="3827640"/>
                  </a:lnTo>
                  <a:lnTo>
                    <a:pt x="5437216" y="3849900"/>
                  </a:lnTo>
                  <a:lnTo>
                    <a:pt x="5475520" y="3874133"/>
                  </a:lnTo>
                  <a:lnTo>
                    <a:pt x="5512387" y="3900266"/>
                  </a:lnTo>
                  <a:lnTo>
                    <a:pt x="5547745" y="3928228"/>
                  </a:lnTo>
                  <a:lnTo>
                    <a:pt x="5581522" y="3957950"/>
                  </a:lnTo>
                  <a:lnTo>
                    <a:pt x="5613644" y="3989360"/>
                  </a:lnTo>
                  <a:lnTo>
                    <a:pt x="5644040" y="4022387"/>
                  </a:lnTo>
                  <a:lnTo>
                    <a:pt x="5672637" y="4056961"/>
                  </a:lnTo>
                  <a:lnTo>
                    <a:pt x="5699363" y="4093009"/>
                  </a:lnTo>
                  <a:lnTo>
                    <a:pt x="5724145" y="4130463"/>
                  </a:lnTo>
                  <a:lnTo>
                    <a:pt x="5746910" y="4169250"/>
                  </a:lnTo>
                  <a:lnTo>
                    <a:pt x="5767587" y="4209301"/>
                  </a:lnTo>
                  <a:lnTo>
                    <a:pt x="5786103" y="4250543"/>
                  </a:lnTo>
                  <a:lnTo>
                    <a:pt x="5802385" y="4292907"/>
                  </a:lnTo>
                  <a:lnTo>
                    <a:pt x="5816360" y="4336321"/>
                  </a:lnTo>
                  <a:lnTo>
                    <a:pt x="5827958" y="4380714"/>
                  </a:lnTo>
                  <a:lnTo>
                    <a:pt x="5837104" y="4426016"/>
                  </a:lnTo>
                  <a:lnTo>
                    <a:pt x="5843726" y="4472156"/>
                  </a:lnTo>
                  <a:lnTo>
                    <a:pt x="5847753" y="4519063"/>
                  </a:lnTo>
                  <a:lnTo>
                    <a:pt x="5849111" y="4566666"/>
                  </a:lnTo>
                  <a:lnTo>
                    <a:pt x="5847753" y="4614273"/>
                  </a:lnTo>
                  <a:lnTo>
                    <a:pt x="5843726" y="4661184"/>
                  </a:lnTo>
                  <a:lnTo>
                    <a:pt x="5837104" y="4707327"/>
                  </a:lnTo>
                  <a:lnTo>
                    <a:pt x="5827958" y="4752632"/>
                  </a:lnTo>
                  <a:lnTo>
                    <a:pt x="5816360" y="4797028"/>
                  </a:lnTo>
                  <a:lnTo>
                    <a:pt x="5802385" y="4840444"/>
                  </a:lnTo>
                  <a:lnTo>
                    <a:pt x="5786103" y="4882809"/>
                  </a:lnTo>
                  <a:lnTo>
                    <a:pt x="5767587" y="4924052"/>
                  </a:lnTo>
                  <a:lnTo>
                    <a:pt x="5746910" y="4964103"/>
                  </a:lnTo>
                  <a:lnTo>
                    <a:pt x="5724145" y="5002890"/>
                  </a:lnTo>
                  <a:lnTo>
                    <a:pt x="5699363" y="5040344"/>
                  </a:lnTo>
                  <a:lnTo>
                    <a:pt x="5672637" y="5076392"/>
                  </a:lnTo>
                  <a:lnTo>
                    <a:pt x="5644040" y="5110965"/>
                  </a:lnTo>
                  <a:lnTo>
                    <a:pt x="5613644" y="5143991"/>
                  </a:lnTo>
                  <a:lnTo>
                    <a:pt x="5581522" y="5175399"/>
                  </a:lnTo>
                  <a:lnTo>
                    <a:pt x="5547745" y="5205119"/>
                  </a:lnTo>
                  <a:lnTo>
                    <a:pt x="5512387" y="5233081"/>
                  </a:lnTo>
                  <a:lnTo>
                    <a:pt x="5475520" y="5259212"/>
                  </a:lnTo>
                  <a:lnTo>
                    <a:pt x="5437216" y="5283443"/>
                  </a:lnTo>
                  <a:lnTo>
                    <a:pt x="5397548" y="5305702"/>
                  </a:lnTo>
                  <a:lnTo>
                    <a:pt x="5356588" y="5325918"/>
                  </a:lnTo>
                  <a:lnTo>
                    <a:pt x="5314409" y="5344022"/>
                  </a:lnTo>
                  <a:lnTo>
                    <a:pt x="5271083" y="5359941"/>
                  </a:lnTo>
                  <a:lnTo>
                    <a:pt x="5226682" y="5373606"/>
                  </a:lnTo>
                  <a:lnTo>
                    <a:pt x="5181280" y="5384945"/>
                  </a:lnTo>
                  <a:lnTo>
                    <a:pt x="5134948" y="5393887"/>
                  </a:lnTo>
                  <a:lnTo>
                    <a:pt x="5087759" y="5400362"/>
                  </a:lnTo>
                  <a:lnTo>
                    <a:pt x="5039785" y="5404299"/>
                  </a:lnTo>
                  <a:lnTo>
                    <a:pt x="4991100" y="5405628"/>
                  </a:lnTo>
                  <a:lnTo>
                    <a:pt x="4942414" y="5404299"/>
                  </a:lnTo>
                  <a:lnTo>
                    <a:pt x="4894440" y="5400362"/>
                  </a:lnTo>
                  <a:lnTo>
                    <a:pt x="4847251" y="5393887"/>
                  </a:lnTo>
                  <a:lnTo>
                    <a:pt x="4800919" y="5384945"/>
                  </a:lnTo>
                  <a:lnTo>
                    <a:pt x="4755517" y="5373606"/>
                  </a:lnTo>
                  <a:lnTo>
                    <a:pt x="4711116" y="5359941"/>
                  </a:lnTo>
                  <a:lnTo>
                    <a:pt x="4667790" y="5344022"/>
                  </a:lnTo>
                  <a:lnTo>
                    <a:pt x="4625611" y="5325918"/>
                  </a:lnTo>
                  <a:lnTo>
                    <a:pt x="4584651" y="5305702"/>
                  </a:lnTo>
                  <a:lnTo>
                    <a:pt x="4544983" y="5283443"/>
                  </a:lnTo>
                  <a:lnTo>
                    <a:pt x="4506679" y="5259212"/>
                  </a:lnTo>
                  <a:lnTo>
                    <a:pt x="4469812" y="5233081"/>
                  </a:lnTo>
                  <a:lnTo>
                    <a:pt x="4434454" y="5205119"/>
                  </a:lnTo>
                  <a:lnTo>
                    <a:pt x="4400677" y="5175399"/>
                  </a:lnTo>
                  <a:lnTo>
                    <a:pt x="4368555" y="5143991"/>
                  </a:lnTo>
                  <a:lnTo>
                    <a:pt x="4338159" y="5110965"/>
                  </a:lnTo>
                  <a:lnTo>
                    <a:pt x="4309562" y="5076392"/>
                  </a:lnTo>
                  <a:lnTo>
                    <a:pt x="4282836" y="5040344"/>
                  </a:lnTo>
                  <a:lnTo>
                    <a:pt x="4258054" y="5002890"/>
                  </a:lnTo>
                  <a:lnTo>
                    <a:pt x="4235289" y="4964103"/>
                  </a:lnTo>
                  <a:lnTo>
                    <a:pt x="4214612" y="4924052"/>
                  </a:lnTo>
                  <a:lnTo>
                    <a:pt x="4196096" y="4882809"/>
                  </a:lnTo>
                  <a:lnTo>
                    <a:pt x="4179814" y="4840444"/>
                  </a:lnTo>
                  <a:lnTo>
                    <a:pt x="4165839" y="4797028"/>
                  </a:lnTo>
                  <a:lnTo>
                    <a:pt x="4154241" y="4752632"/>
                  </a:lnTo>
                  <a:lnTo>
                    <a:pt x="4145095" y="4707327"/>
                  </a:lnTo>
                  <a:lnTo>
                    <a:pt x="4138473" y="4661184"/>
                  </a:lnTo>
                  <a:lnTo>
                    <a:pt x="4134446" y="4614273"/>
                  </a:lnTo>
                  <a:lnTo>
                    <a:pt x="4133087" y="4566666"/>
                  </a:lnTo>
                  <a:close/>
                </a:path>
              </a:pathLst>
            </a:custGeom>
            <a:ln w="38100">
              <a:solidFill>
                <a:srgbClr val="B537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038985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Lucida Sans Unicode"/>
                <a:cs typeface="Lucida Sans Unicode"/>
              </a:rPr>
              <a:t>La</a:t>
            </a:r>
            <a:r>
              <a:rPr sz="3800" spc="-235" dirty="0">
                <a:latin typeface="Lucida Sans Unicode"/>
                <a:cs typeface="Lucida Sans Unicode"/>
              </a:rPr>
              <a:t> </a:t>
            </a:r>
            <a:r>
              <a:rPr sz="3800" spc="-35" dirty="0">
                <a:latin typeface="Lucida Sans Unicode"/>
                <a:cs typeface="Lucida Sans Unicode"/>
              </a:rPr>
              <a:t>estructura</a:t>
            </a:r>
            <a:r>
              <a:rPr sz="3800" spc="-229" dirty="0">
                <a:latin typeface="Lucida Sans Unicode"/>
                <a:cs typeface="Lucida Sans Unicode"/>
              </a:rPr>
              <a:t> </a:t>
            </a:r>
            <a:r>
              <a:rPr sz="3800" spc="-45" dirty="0">
                <a:latin typeface="Lucida Sans Unicode"/>
                <a:cs typeface="Lucida Sans Unicode"/>
              </a:rPr>
              <a:t>del</a:t>
            </a:r>
            <a:r>
              <a:rPr sz="3800" spc="-235" dirty="0">
                <a:latin typeface="Lucida Sans Unicode"/>
                <a:cs typeface="Lucida Sans Unicode"/>
              </a:rPr>
              <a:t> </a:t>
            </a:r>
            <a:r>
              <a:rPr sz="3800" spc="-65" dirty="0">
                <a:latin typeface="Lucida Sans Unicode"/>
                <a:cs typeface="Lucida Sans Unicode"/>
              </a:rPr>
              <a:t>sistema</a:t>
            </a:r>
            <a:r>
              <a:rPr sz="3800" spc="-229" dirty="0">
                <a:latin typeface="Lucida Sans Unicode"/>
                <a:cs typeface="Lucida Sans Unicode"/>
              </a:rPr>
              <a:t> </a:t>
            </a:r>
            <a:r>
              <a:rPr sz="3800" spc="-30" dirty="0">
                <a:latin typeface="Lucida Sans Unicode"/>
                <a:cs typeface="Lucida Sans Unicode"/>
              </a:rPr>
              <a:t>eléctrico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83161" y="6522110"/>
            <a:ext cx="2768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A9925F"/>
                </a:solidFill>
                <a:latin typeface="Lucida Sans Unicode"/>
                <a:cs typeface="Lucida Sans Unicode"/>
              </a:rPr>
              <a:t>dieciséis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851" y="1386839"/>
            <a:ext cx="6972300" cy="46207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7874"/>
          </a:xfrm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949575">
              <a:lnSpc>
                <a:spcPct val="100000"/>
              </a:lnSpc>
              <a:spcBef>
                <a:spcPts val="100"/>
              </a:spcBef>
            </a:pPr>
            <a:r>
              <a:rPr sz="3800" spc="-75" dirty="0" err="1">
                <a:latin typeface="Lucida Sans Unicode"/>
                <a:cs typeface="Lucida Sans Unicode"/>
              </a:rPr>
              <a:t>Definición</a:t>
            </a:r>
            <a:r>
              <a:rPr sz="3800" spc="-229" dirty="0">
                <a:latin typeface="Lucida Sans Unicode"/>
                <a:cs typeface="Lucida Sans Unicode"/>
              </a:rPr>
              <a:t> </a:t>
            </a:r>
            <a:r>
              <a:rPr sz="3800" dirty="0" smtClean="0">
                <a:latin typeface="Lucida Sans Unicode"/>
                <a:cs typeface="Lucida Sans Unicode"/>
              </a:rPr>
              <a:t>de</a:t>
            </a:r>
            <a:r>
              <a:rPr sz="3800" spc="-235" dirty="0" smtClean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carga</a:t>
            </a:r>
            <a:endParaRPr sz="38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5971" y="2565013"/>
            <a:ext cx="3664331" cy="2287806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40"/>
              </a:spcBef>
            </a:pPr>
            <a:r>
              <a:rPr sz="2800" b="1" spc="-55" dirty="0">
                <a:latin typeface="Lucida Sans Unicode"/>
                <a:cs typeface="Lucida Sans Unicode"/>
              </a:rPr>
              <a:t>Carga</a:t>
            </a:r>
            <a:r>
              <a:rPr sz="2800" spc="-55" dirty="0">
                <a:latin typeface="Lucida Sans Unicode"/>
                <a:cs typeface="Lucida Sans Unicode"/>
              </a:rPr>
              <a:t>:</a:t>
            </a:r>
            <a:r>
              <a:rPr sz="2800" spc="-13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un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-40" dirty="0" err="1">
                <a:latin typeface="Lucida Sans Unicode"/>
                <a:cs typeface="Lucida Sans Unicode"/>
              </a:rPr>
              <a:t>uso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final</a:t>
            </a:r>
            <a:r>
              <a:rPr lang="es-ES" sz="2800" spc="-10" dirty="0" smtClean="0">
                <a:latin typeface="Lucida Sans Unicode"/>
                <a:cs typeface="Lucida Sans Unicode"/>
              </a:rPr>
              <a:t> de </a:t>
            </a:r>
            <a:r>
              <a:rPr sz="2800" spc="-60" dirty="0" err="1" smtClean="0">
                <a:latin typeface="Lucida Sans Unicode"/>
                <a:cs typeface="Lucida Sans Unicode"/>
              </a:rPr>
              <a:t>dispositivo</a:t>
            </a:r>
            <a:r>
              <a:rPr sz="2800" spc="-140" dirty="0" smtClean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o</a:t>
            </a:r>
            <a:r>
              <a:rPr sz="2800" spc="-145" dirty="0">
                <a:latin typeface="Lucida Sans Unicode"/>
                <a:cs typeface="Lucida Sans Unicode"/>
              </a:rPr>
              <a:t> </a:t>
            </a:r>
            <a:r>
              <a:rPr sz="2800" spc="-30" dirty="0">
                <a:latin typeface="Lucida Sans Unicode"/>
                <a:cs typeface="Lucida Sans Unicode"/>
              </a:rPr>
              <a:t>cliente </a:t>
            </a:r>
            <a:r>
              <a:rPr sz="2800" dirty="0">
                <a:latin typeface="Lucida Sans Unicode"/>
                <a:cs typeface="Lucida Sans Unicode"/>
              </a:rPr>
              <a:t>que</a:t>
            </a:r>
            <a:r>
              <a:rPr sz="2800" spc="-185" dirty="0">
                <a:latin typeface="Lucida Sans Unicode"/>
                <a:cs typeface="Lucida Sans Unicode"/>
              </a:rPr>
              <a:t> </a:t>
            </a:r>
            <a:r>
              <a:rPr sz="2800" spc="-40" dirty="0" err="1">
                <a:latin typeface="Lucida Sans Unicode"/>
                <a:cs typeface="Lucida Sans Unicode"/>
              </a:rPr>
              <a:t>recibe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lang="es-ES" sz="2800" spc="-10" dirty="0" smtClean="0">
                <a:latin typeface="Lucida Sans Unicode"/>
                <a:cs typeface="Lucida Sans Unicode"/>
              </a:rPr>
              <a:t>potencia</a:t>
            </a:r>
            <a:r>
              <a:rPr sz="2800" spc="-10" dirty="0" smtClean="0">
                <a:latin typeface="Lucida Sans Unicode"/>
                <a:cs typeface="Lucida Sans Unicode"/>
              </a:rPr>
              <a:t> </a:t>
            </a:r>
            <a:r>
              <a:rPr sz="2800" dirty="0" smtClean="0">
                <a:latin typeface="Lucida Sans Unicode"/>
                <a:cs typeface="Lucida Sans Unicode"/>
              </a:rPr>
              <a:t>de</a:t>
            </a:r>
            <a:r>
              <a:rPr sz="2800" spc="-10" dirty="0" smtClean="0">
                <a:latin typeface="Lucida Sans Unicode"/>
                <a:cs typeface="Lucida Sans Unicode"/>
              </a:rPr>
              <a:t>l</a:t>
            </a:r>
            <a:r>
              <a:rPr lang="es-ES" sz="2800" spc="-10" dirty="0" smtClean="0">
                <a:latin typeface="Lucida Sans Unicode"/>
                <a:cs typeface="Lucida Sans Unicode"/>
              </a:rPr>
              <a:t> sistema </a:t>
            </a:r>
            <a:r>
              <a:rPr sz="2800" spc="-10" dirty="0" smtClean="0">
                <a:latin typeface="Lucida Sans Unicode"/>
                <a:cs typeface="Lucida Sans Unicode"/>
              </a:rPr>
              <a:t>electric</a:t>
            </a:r>
            <a:r>
              <a:rPr lang="es-ES" sz="2800" spc="-10" dirty="0" smtClean="0">
                <a:latin typeface="Lucida Sans Unicode"/>
                <a:cs typeface="Lucida Sans Unicode"/>
              </a:rPr>
              <a:t>o</a:t>
            </a:r>
            <a:r>
              <a:rPr sz="2800" spc="-10" dirty="0" smtClean="0">
                <a:latin typeface="Lucida Sans Unicode"/>
                <a:cs typeface="Lucida Sans Unicode"/>
              </a:rPr>
              <a:t>.</a:t>
            </a:r>
            <a:endParaRPr sz="2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5728" y="3899915"/>
            <a:ext cx="3738372" cy="26167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5728" y="1133855"/>
            <a:ext cx="3738372" cy="26852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86583" y="3883152"/>
            <a:ext cx="3704844" cy="26502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6583" y="1133855"/>
            <a:ext cx="3704844" cy="265176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7874"/>
          </a:xfrm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4250690">
              <a:lnSpc>
                <a:spcPct val="100000"/>
              </a:lnSpc>
              <a:spcBef>
                <a:spcPts val="100"/>
              </a:spcBef>
            </a:pPr>
            <a:r>
              <a:rPr sz="3800" b="1" spc="-150" dirty="0">
                <a:latin typeface="Arial Rounded MT Bold" panose="020F0704030504030204" pitchFamily="34" charset="0"/>
                <a:cs typeface="Lucida Sans Unicode"/>
              </a:rPr>
              <a:t>Tipos</a:t>
            </a:r>
            <a:r>
              <a:rPr sz="3800" b="1" spc="-21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800" b="1" spc="-22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spc="-10" dirty="0">
                <a:latin typeface="Arial Rounded MT Bold" panose="020F0704030504030204" pitchFamily="34" charset="0"/>
                <a:cs typeface="Lucida Sans Unicode"/>
              </a:rPr>
              <a:t>carga</a:t>
            </a:r>
            <a:endParaRPr sz="38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5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02088" y="2111247"/>
            <a:ext cx="135966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latin typeface="Arial Rounded MT Bold" panose="020F0704030504030204" pitchFamily="34" charset="0"/>
                <a:cs typeface="Lucida Sans Unicode"/>
              </a:rPr>
              <a:t>Industrial</a:t>
            </a:r>
            <a:endParaRPr sz="22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679" y="2310765"/>
            <a:ext cx="1601139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5" dirty="0">
                <a:latin typeface="Arial Rounded MT Bold" panose="020F0704030504030204" pitchFamily="34" charset="0"/>
                <a:cs typeface="Lucida Sans Unicode"/>
              </a:rPr>
              <a:t>Residencial</a:t>
            </a:r>
            <a:endParaRPr sz="21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001" y="4778882"/>
            <a:ext cx="161348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35" dirty="0">
                <a:latin typeface="Arial Rounded MT Bold" panose="020F0704030504030204" pitchFamily="34" charset="0"/>
                <a:cs typeface="Lucida Sans Unicode"/>
              </a:rPr>
              <a:t>Agricultura</a:t>
            </a:r>
            <a:endParaRPr sz="22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02088" y="4887467"/>
            <a:ext cx="1632712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40" dirty="0">
                <a:latin typeface="Arial Rounded MT Bold" panose="020F0704030504030204" pitchFamily="34" charset="0"/>
                <a:cs typeface="Lucida Sans Unicode"/>
              </a:rPr>
              <a:t>Comercial</a:t>
            </a:r>
            <a:endParaRPr sz="2300" b="1" dirty="0">
              <a:latin typeface="Arial Rounded MT Bold" panose="020F0704030504030204" pitchFamily="34" charset="0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1468" y="1362455"/>
            <a:ext cx="8315773" cy="49941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8029" y="403097"/>
            <a:ext cx="9671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0" dirty="0">
                <a:latin typeface="Arial Rounded MT Bold" panose="020F0704030504030204" pitchFamily="34" charset="0"/>
                <a:cs typeface="Lucida Sans Unicode"/>
              </a:rPr>
              <a:t>Carga</a:t>
            </a:r>
            <a:r>
              <a:rPr sz="3600" b="1" spc="-24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20" dirty="0">
                <a:latin typeface="Arial Rounded MT Bold" panose="020F0704030504030204" pitchFamily="34" charset="0"/>
                <a:cs typeface="Lucida Sans Unicode"/>
              </a:rPr>
              <a:t>por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30" dirty="0">
                <a:latin typeface="Arial Rounded MT Bold" panose="020F0704030504030204" pitchFamily="34" charset="0"/>
                <a:cs typeface="Lucida Sans Unicode"/>
              </a:rPr>
              <a:t>hora:</a:t>
            </a:r>
            <a:r>
              <a:rPr sz="3600" b="1" spc="-24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10" dirty="0">
                <a:latin typeface="Arial Rounded MT Bold" panose="020F0704030504030204" pitchFamily="34" charset="0"/>
                <a:cs typeface="Lucida Sans Unicode"/>
              </a:rPr>
              <a:t>varía</a:t>
            </a:r>
            <a:r>
              <a:rPr sz="3600" b="1" spc="-23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35" dirty="0">
                <a:latin typeface="Arial Rounded MT Bold" panose="020F0704030504030204" pitchFamily="34" charset="0"/>
                <a:cs typeface="Lucida Sans Unicode"/>
              </a:rPr>
              <a:t>según</a:t>
            </a:r>
            <a:r>
              <a:rPr sz="3600" b="1" spc="-23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20" dirty="0">
                <a:latin typeface="Arial Rounded MT Bold" panose="020F0704030504030204" pitchFamily="34" charset="0"/>
                <a:cs typeface="Lucida Sans Unicode"/>
              </a:rPr>
              <a:t>el</a:t>
            </a:r>
            <a:r>
              <a:rPr sz="3600" b="1" spc="-24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70" dirty="0">
                <a:latin typeface="Arial Rounded MT Bold" panose="020F0704030504030204" pitchFamily="34" charset="0"/>
                <a:cs typeface="Lucida Sans Unicode"/>
              </a:rPr>
              <a:t>tipo</a:t>
            </a:r>
            <a:r>
              <a:rPr sz="3600" b="1" spc="-21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600" b="1" spc="-23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10" dirty="0">
                <a:latin typeface="Arial Rounded MT Bold" panose="020F0704030504030204" pitchFamily="34" charset="0"/>
                <a:cs typeface="Lucida Sans Unicode"/>
              </a:rPr>
              <a:t>cliente</a:t>
            </a:r>
            <a:endParaRPr sz="36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6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65432" y="2041270"/>
            <a:ext cx="3879215" cy="3888740"/>
            <a:chOff x="4465432" y="2041270"/>
            <a:chExt cx="3879215" cy="3888740"/>
          </a:xfrm>
        </p:grpSpPr>
        <p:sp>
          <p:nvSpPr>
            <p:cNvPr id="3" name="object 3"/>
            <p:cNvSpPr/>
            <p:nvPr/>
          </p:nvSpPr>
          <p:spPr>
            <a:xfrm>
              <a:off x="6409689" y="2050795"/>
              <a:ext cx="1934845" cy="3707765"/>
            </a:xfrm>
            <a:custGeom>
              <a:avLst/>
              <a:gdLst/>
              <a:ahLst/>
              <a:cxnLst/>
              <a:rect l="l" t="t" r="r" b="b"/>
              <a:pathLst>
                <a:path w="1934845" h="3707765">
                  <a:moveTo>
                    <a:pt x="0" y="0"/>
                  </a:moveTo>
                  <a:lnTo>
                    <a:pt x="0" y="1934717"/>
                  </a:lnTo>
                  <a:lnTo>
                    <a:pt x="775715" y="3707193"/>
                  </a:lnTo>
                  <a:lnTo>
                    <a:pt x="820317" y="3687000"/>
                  </a:lnTo>
                  <a:lnTo>
                    <a:pt x="864230" y="3665772"/>
                  </a:lnTo>
                  <a:lnTo>
                    <a:pt x="907442" y="3643528"/>
                  </a:lnTo>
                  <a:lnTo>
                    <a:pt x="949941" y="3620285"/>
                  </a:lnTo>
                  <a:lnTo>
                    <a:pt x="991717" y="3596063"/>
                  </a:lnTo>
                  <a:lnTo>
                    <a:pt x="1032756" y="3570880"/>
                  </a:lnTo>
                  <a:lnTo>
                    <a:pt x="1073047" y="3544752"/>
                  </a:lnTo>
                  <a:lnTo>
                    <a:pt x="1112578" y="3517700"/>
                  </a:lnTo>
                  <a:lnTo>
                    <a:pt x="1151337" y="3489740"/>
                  </a:lnTo>
                  <a:lnTo>
                    <a:pt x="1189312" y="3460891"/>
                  </a:lnTo>
                  <a:lnTo>
                    <a:pt x="1226491" y="3431172"/>
                  </a:lnTo>
                  <a:lnTo>
                    <a:pt x="1262863" y="3400599"/>
                  </a:lnTo>
                  <a:lnTo>
                    <a:pt x="1298416" y="3369193"/>
                  </a:lnTo>
                  <a:lnTo>
                    <a:pt x="1333137" y="3336970"/>
                  </a:lnTo>
                  <a:lnTo>
                    <a:pt x="1367015" y="3303949"/>
                  </a:lnTo>
                  <a:lnTo>
                    <a:pt x="1400037" y="3270148"/>
                  </a:lnTo>
                  <a:lnTo>
                    <a:pt x="1432193" y="3235586"/>
                  </a:lnTo>
                  <a:lnTo>
                    <a:pt x="1463470" y="3200280"/>
                  </a:lnTo>
                  <a:lnTo>
                    <a:pt x="1493856" y="3164249"/>
                  </a:lnTo>
                  <a:lnTo>
                    <a:pt x="1523339" y="3127510"/>
                  </a:lnTo>
                  <a:lnTo>
                    <a:pt x="1551907" y="3090083"/>
                  </a:lnTo>
                  <a:lnTo>
                    <a:pt x="1579549" y="3051985"/>
                  </a:lnTo>
                  <a:lnTo>
                    <a:pt x="1606253" y="3013234"/>
                  </a:lnTo>
                  <a:lnTo>
                    <a:pt x="1632007" y="2973849"/>
                  </a:lnTo>
                  <a:lnTo>
                    <a:pt x="1656798" y="2933848"/>
                  </a:lnTo>
                  <a:lnTo>
                    <a:pt x="1680615" y="2893248"/>
                  </a:lnTo>
                  <a:lnTo>
                    <a:pt x="1703447" y="2852069"/>
                  </a:lnTo>
                  <a:lnTo>
                    <a:pt x="1725280" y="2810328"/>
                  </a:lnTo>
                  <a:lnTo>
                    <a:pt x="1746104" y="2768044"/>
                  </a:lnTo>
                  <a:lnTo>
                    <a:pt x="1765906" y="2725234"/>
                  </a:lnTo>
                  <a:lnTo>
                    <a:pt x="1784675" y="2681917"/>
                  </a:lnTo>
                  <a:lnTo>
                    <a:pt x="1802398" y="2638111"/>
                  </a:lnTo>
                  <a:lnTo>
                    <a:pt x="1819064" y="2593835"/>
                  </a:lnTo>
                  <a:lnTo>
                    <a:pt x="1834661" y="2549106"/>
                  </a:lnTo>
                  <a:lnTo>
                    <a:pt x="1849177" y="2503942"/>
                  </a:lnTo>
                  <a:lnTo>
                    <a:pt x="1862600" y="2458363"/>
                  </a:lnTo>
                  <a:lnTo>
                    <a:pt x="1874918" y="2412385"/>
                  </a:lnTo>
                  <a:lnTo>
                    <a:pt x="1886120" y="2366028"/>
                  </a:lnTo>
                  <a:lnTo>
                    <a:pt x="1896192" y="2319308"/>
                  </a:lnTo>
                  <a:lnTo>
                    <a:pt x="1905125" y="2272246"/>
                  </a:lnTo>
                  <a:lnTo>
                    <a:pt x="1912904" y="2224858"/>
                  </a:lnTo>
                  <a:lnTo>
                    <a:pt x="1919520" y="2177163"/>
                  </a:lnTo>
                  <a:lnTo>
                    <a:pt x="1924959" y="2129179"/>
                  </a:lnTo>
                  <a:lnTo>
                    <a:pt x="1929211" y="2080924"/>
                  </a:lnTo>
                  <a:lnTo>
                    <a:pt x="1932262" y="2032417"/>
                  </a:lnTo>
                  <a:lnTo>
                    <a:pt x="1934102" y="1983675"/>
                  </a:lnTo>
                  <a:lnTo>
                    <a:pt x="1934717" y="1934717"/>
                  </a:lnTo>
                  <a:lnTo>
                    <a:pt x="1934123" y="1886293"/>
                  </a:lnTo>
                  <a:lnTo>
                    <a:pt x="1932350" y="1838161"/>
                  </a:lnTo>
                  <a:lnTo>
                    <a:pt x="1929411" y="1790335"/>
                  </a:lnTo>
                  <a:lnTo>
                    <a:pt x="1925321" y="1742829"/>
                  </a:lnTo>
                  <a:lnTo>
                    <a:pt x="1920093" y="1695658"/>
                  </a:lnTo>
                  <a:lnTo>
                    <a:pt x="1913742" y="1648834"/>
                  </a:lnTo>
                  <a:lnTo>
                    <a:pt x="1906280" y="1602371"/>
                  </a:lnTo>
                  <a:lnTo>
                    <a:pt x="1897723" y="1556284"/>
                  </a:lnTo>
                  <a:lnTo>
                    <a:pt x="1888083" y="1510587"/>
                  </a:lnTo>
                  <a:lnTo>
                    <a:pt x="1877375" y="1465292"/>
                  </a:lnTo>
                  <a:lnTo>
                    <a:pt x="1865612" y="1420415"/>
                  </a:lnTo>
                  <a:lnTo>
                    <a:pt x="1852809" y="1375969"/>
                  </a:lnTo>
                  <a:lnTo>
                    <a:pt x="1838978" y="1331967"/>
                  </a:lnTo>
                  <a:lnTo>
                    <a:pt x="1824135" y="1288425"/>
                  </a:lnTo>
                  <a:lnTo>
                    <a:pt x="1808293" y="1245354"/>
                  </a:lnTo>
                  <a:lnTo>
                    <a:pt x="1791465" y="1202770"/>
                  </a:lnTo>
                  <a:lnTo>
                    <a:pt x="1773667" y="1160687"/>
                  </a:lnTo>
                  <a:lnTo>
                    <a:pt x="1754910" y="1119117"/>
                  </a:lnTo>
                  <a:lnTo>
                    <a:pt x="1735210" y="1078075"/>
                  </a:lnTo>
                  <a:lnTo>
                    <a:pt x="1714580" y="1037576"/>
                  </a:lnTo>
                  <a:lnTo>
                    <a:pt x="1693034" y="997631"/>
                  </a:lnTo>
                  <a:lnTo>
                    <a:pt x="1670586" y="958257"/>
                  </a:lnTo>
                  <a:lnTo>
                    <a:pt x="1647249" y="919466"/>
                  </a:lnTo>
                  <a:lnTo>
                    <a:pt x="1623038" y="881272"/>
                  </a:lnTo>
                  <a:lnTo>
                    <a:pt x="1597967" y="843689"/>
                  </a:lnTo>
                  <a:lnTo>
                    <a:pt x="1572049" y="806731"/>
                  </a:lnTo>
                  <a:lnTo>
                    <a:pt x="1545297" y="770412"/>
                  </a:lnTo>
                  <a:lnTo>
                    <a:pt x="1517727" y="734746"/>
                  </a:lnTo>
                  <a:lnTo>
                    <a:pt x="1489352" y="699746"/>
                  </a:lnTo>
                  <a:lnTo>
                    <a:pt x="1460185" y="665426"/>
                  </a:lnTo>
                  <a:lnTo>
                    <a:pt x="1430241" y="631801"/>
                  </a:lnTo>
                  <a:lnTo>
                    <a:pt x="1399533" y="598884"/>
                  </a:lnTo>
                  <a:lnTo>
                    <a:pt x="1368075" y="566689"/>
                  </a:lnTo>
                  <a:lnTo>
                    <a:pt x="1335882" y="535230"/>
                  </a:lnTo>
                  <a:lnTo>
                    <a:pt x="1302966" y="504521"/>
                  </a:lnTo>
                  <a:lnTo>
                    <a:pt x="1269342" y="474575"/>
                  </a:lnTo>
                  <a:lnTo>
                    <a:pt x="1235024" y="445406"/>
                  </a:lnTo>
                  <a:lnTo>
                    <a:pt x="1200025" y="417029"/>
                  </a:lnTo>
                  <a:lnTo>
                    <a:pt x="1164359" y="389457"/>
                  </a:lnTo>
                  <a:lnTo>
                    <a:pt x="1128041" y="362704"/>
                  </a:lnTo>
                  <a:lnTo>
                    <a:pt x="1091084" y="336784"/>
                  </a:lnTo>
                  <a:lnTo>
                    <a:pt x="1053501" y="311711"/>
                  </a:lnTo>
                  <a:lnTo>
                    <a:pt x="1015308" y="287498"/>
                  </a:lnTo>
                  <a:lnTo>
                    <a:pt x="976517" y="264160"/>
                  </a:lnTo>
                  <a:lnTo>
                    <a:pt x="937142" y="241709"/>
                  </a:lnTo>
                  <a:lnTo>
                    <a:pt x="897198" y="220161"/>
                  </a:lnTo>
                  <a:lnTo>
                    <a:pt x="856697" y="199530"/>
                  </a:lnTo>
                  <a:lnTo>
                    <a:pt x="815655" y="179827"/>
                  </a:lnTo>
                  <a:lnTo>
                    <a:pt x="774084" y="161069"/>
                  </a:lnTo>
                  <a:lnTo>
                    <a:pt x="732000" y="143268"/>
                  </a:lnTo>
                  <a:lnTo>
                    <a:pt x="689414" y="126439"/>
                  </a:lnTo>
                  <a:lnTo>
                    <a:pt x="646343" y="110595"/>
                  </a:lnTo>
                  <a:lnTo>
                    <a:pt x="602798" y="95751"/>
                  </a:lnTo>
                  <a:lnTo>
                    <a:pt x="558795" y="81919"/>
                  </a:lnTo>
                  <a:lnTo>
                    <a:pt x="514346" y="69114"/>
                  </a:lnTo>
                  <a:lnTo>
                    <a:pt x="469466" y="57350"/>
                  </a:lnTo>
                  <a:lnTo>
                    <a:pt x="424169" y="46640"/>
                  </a:lnTo>
                  <a:lnTo>
                    <a:pt x="378468" y="36999"/>
                  </a:lnTo>
                  <a:lnTo>
                    <a:pt x="332378" y="28441"/>
                  </a:lnTo>
                  <a:lnTo>
                    <a:pt x="285912" y="20978"/>
                  </a:lnTo>
                  <a:lnTo>
                    <a:pt x="239084" y="14626"/>
                  </a:lnTo>
                  <a:lnTo>
                    <a:pt x="191908" y="9397"/>
                  </a:lnTo>
                  <a:lnTo>
                    <a:pt x="144398" y="5307"/>
                  </a:lnTo>
                  <a:lnTo>
                    <a:pt x="96567" y="2367"/>
                  </a:lnTo>
                  <a:lnTo>
                    <a:pt x="48429" y="5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25794" y="3985513"/>
              <a:ext cx="960119" cy="1934845"/>
            </a:xfrm>
            <a:custGeom>
              <a:avLst/>
              <a:gdLst/>
              <a:ahLst/>
              <a:cxnLst/>
              <a:rect l="l" t="t" r="r" b="b"/>
              <a:pathLst>
                <a:path w="960120" h="1934845">
                  <a:moveTo>
                    <a:pt x="183895" y="0"/>
                  </a:moveTo>
                  <a:lnTo>
                    <a:pt x="0" y="1926031"/>
                  </a:lnTo>
                  <a:lnTo>
                    <a:pt x="49165" y="1930094"/>
                  </a:lnTo>
                  <a:lnTo>
                    <a:pt x="98346" y="1932899"/>
                  </a:lnTo>
                  <a:lnTo>
                    <a:pt x="147521" y="1934449"/>
                  </a:lnTo>
                  <a:lnTo>
                    <a:pt x="196665" y="1934748"/>
                  </a:lnTo>
                  <a:lnTo>
                    <a:pt x="245754" y="1933801"/>
                  </a:lnTo>
                  <a:lnTo>
                    <a:pt x="294767" y="1931609"/>
                  </a:lnTo>
                  <a:lnTo>
                    <a:pt x="343678" y="1928178"/>
                  </a:lnTo>
                  <a:lnTo>
                    <a:pt x="392464" y="1923511"/>
                  </a:lnTo>
                  <a:lnTo>
                    <a:pt x="441102" y="1917612"/>
                  </a:lnTo>
                  <a:lnTo>
                    <a:pt x="489569" y="1910484"/>
                  </a:lnTo>
                  <a:lnTo>
                    <a:pt x="537840" y="1902132"/>
                  </a:lnTo>
                  <a:lnTo>
                    <a:pt x="585892" y="1892559"/>
                  </a:lnTo>
                  <a:lnTo>
                    <a:pt x="633702" y="1881769"/>
                  </a:lnTo>
                  <a:lnTo>
                    <a:pt x="681246" y="1869765"/>
                  </a:lnTo>
                  <a:lnTo>
                    <a:pt x="728501" y="1856552"/>
                  </a:lnTo>
                  <a:lnTo>
                    <a:pt x="775443" y="1842133"/>
                  </a:lnTo>
                  <a:lnTo>
                    <a:pt x="822049" y="1826513"/>
                  </a:lnTo>
                  <a:lnTo>
                    <a:pt x="868294" y="1809693"/>
                  </a:lnTo>
                  <a:lnTo>
                    <a:pt x="914156" y="1791680"/>
                  </a:lnTo>
                  <a:lnTo>
                    <a:pt x="959611" y="1772475"/>
                  </a:lnTo>
                  <a:lnTo>
                    <a:pt x="183895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25794" y="3985513"/>
              <a:ext cx="960119" cy="1934845"/>
            </a:xfrm>
            <a:custGeom>
              <a:avLst/>
              <a:gdLst/>
              <a:ahLst/>
              <a:cxnLst/>
              <a:rect l="l" t="t" r="r" b="b"/>
              <a:pathLst>
                <a:path w="960120" h="1934845">
                  <a:moveTo>
                    <a:pt x="959611" y="1772475"/>
                  </a:moveTo>
                  <a:lnTo>
                    <a:pt x="914156" y="1791680"/>
                  </a:lnTo>
                  <a:lnTo>
                    <a:pt x="868294" y="1809693"/>
                  </a:lnTo>
                  <a:lnTo>
                    <a:pt x="822049" y="1826513"/>
                  </a:lnTo>
                  <a:lnTo>
                    <a:pt x="775443" y="1842133"/>
                  </a:lnTo>
                  <a:lnTo>
                    <a:pt x="728501" y="1856552"/>
                  </a:lnTo>
                  <a:lnTo>
                    <a:pt x="681246" y="1869765"/>
                  </a:lnTo>
                  <a:lnTo>
                    <a:pt x="633702" y="1881769"/>
                  </a:lnTo>
                  <a:lnTo>
                    <a:pt x="585892" y="1892559"/>
                  </a:lnTo>
                  <a:lnTo>
                    <a:pt x="537840" y="1902132"/>
                  </a:lnTo>
                  <a:lnTo>
                    <a:pt x="489569" y="1910484"/>
                  </a:lnTo>
                  <a:lnTo>
                    <a:pt x="441102" y="1917612"/>
                  </a:lnTo>
                  <a:lnTo>
                    <a:pt x="392464" y="1923511"/>
                  </a:lnTo>
                  <a:lnTo>
                    <a:pt x="343678" y="1928178"/>
                  </a:lnTo>
                  <a:lnTo>
                    <a:pt x="294767" y="1931609"/>
                  </a:lnTo>
                  <a:lnTo>
                    <a:pt x="245754" y="1933801"/>
                  </a:lnTo>
                  <a:lnTo>
                    <a:pt x="196665" y="1934748"/>
                  </a:lnTo>
                  <a:lnTo>
                    <a:pt x="147521" y="1934449"/>
                  </a:lnTo>
                  <a:lnTo>
                    <a:pt x="98346" y="1932899"/>
                  </a:lnTo>
                  <a:lnTo>
                    <a:pt x="49165" y="1930094"/>
                  </a:lnTo>
                  <a:lnTo>
                    <a:pt x="0" y="1926031"/>
                  </a:lnTo>
                  <a:lnTo>
                    <a:pt x="183895" y="0"/>
                  </a:lnTo>
                  <a:lnTo>
                    <a:pt x="959611" y="17724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44948" y="3985513"/>
              <a:ext cx="1864995" cy="1926589"/>
            </a:xfrm>
            <a:custGeom>
              <a:avLst/>
              <a:gdLst/>
              <a:ahLst/>
              <a:cxnLst/>
              <a:rect l="l" t="t" r="r" b="b"/>
              <a:pathLst>
                <a:path w="1864995" h="1926589">
                  <a:moveTo>
                    <a:pt x="1864740" y="0"/>
                  </a:moveTo>
                  <a:lnTo>
                    <a:pt x="0" y="515619"/>
                  </a:lnTo>
                  <a:lnTo>
                    <a:pt x="13651" y="562682"/>
                  </a:lnTo>
                  <a:lnTo>
                    <a:pt x="28423" y="609201"/>
                  </a:lnTo>
                  <a:lnTo>
                    <a:pt x="44298" y="655162"/>
                  </a:lnTo>
                  <a:lnTo>
                    <a:pt x="61260" y="700552"/>
                  </a:lnTo>
                  <a:lnTo>
                    <a:pt x="79292" y="745357"/>
                  </a:lnTo>
                  <a:lnTo>
                    <a:pt x="98377" y="789562"/>
                  </a:lnTo>
                  <a:lnTo>
                    <a:pt x="118500" y="833155"/>
                  </a:lnTo>
                  <a:lnTo>
                    <a:pt x="139644" y="876120"/>
                  </a:lnTo>
                  <a:lnTo>
                    <a:pt x="161791" y="918444"/>
                  </a:lnTo>
                  <a:lnTo>
                    <a:pt x="184926" y="960114"/>
                  </a:lnTo>
                  <a:lnTo>
                    <a:pt x="209032" y="1001114"/>
                  </a:lnTo>
                  <a:lnTo>
                    <a:pt x="234092" y="1041432"/>
                  </a:lnTo>
                  <a:lnTo>
                    <a:pt x="260089" y="1081054"/>
                  </a:lnTo>
                  <a:lnTo>
                    <a:pt x="287008" y="1119964"/>
                  </a:lnTo>
                  <a:lnTo>
                    <a:pt x="314832" y="1158150"/>
                  </a:lnTo>
                  <a:lnTo>
                    <a:pt x="343544" y="1195598"/>
                  </a:lnTo>
                  <a:lnTo>
                    <a:pt x="373127" y="1232294"/>
                  </a:lnTo>
                  <a:lnTo>
                    <a:pt x="403565" y="1268223"/>
                  </a:lnTo>
                  <a:lnTo>
                    <a:pt x="434842" y="1303372"/>
                  </a:lnTo>
                  <a:lnTo>
                    <a:pt x="466940" y="1337727"/>
                  </a:lnTo>
                  <a:lnTo>
                    <a:pt x="499844" y="1371274"/>
                  </a:lnTo>
                  <a:lnTo>
                    <a:pt x="533536" y="1403999"/>
                  </a:lnTo>
                  <a:lnTo>
                    <a:pt x="568001" y="1435888"/>
                  </a:lnTo>
                  <a:lnTo>
                    <a:pt x="603221" y="1466928"/>
                  </a:lnTo>
                  <a:lnTo>
                    <a:pt x="639180" y="1497103"/>
                  </a:lnTo>
                  <a:lnTo>
                    <a:pt x="675861" y="1526402"/>
                  </a:lnTo>
                  <a:lnTo>
                    <a:pt x="713249" y="1554808"/>
                  </a:lnTo>
                  <a:lnTo>
                    <a:pt x="751326" y="1582310"/>
                  </a:lnTo>
                  <a:lnTo>
                    <a:pt x="790075" y="1608892"/>
                  </a:lnTo>
                  <a:lnTo>
                    <a:pt x="829481" y="1634540"/>
                  </a:lnTo>
                  <a:lnTo>
                    <a:pt x="869526" y="1659242"/>
                  </a:lnTo>
                  <a:lnTo>
                    <a:pt x="910195" y="1682982"/>
                  </a:lnTo>
                  <a:lnTo>
                    <a:pt x="951470" y="1705747"/>
                  </a:lnTo>
                  <a:lnTo>
                    <a:pt x="993335" y="1727524"/>
                  </a:lnTo>
                  <a:lnTo>
                    <a:pt x="1035773" y="1748297"/>
                  </a:lnTo>
                  <a:lnTo>
                    <a:pt x="1078769" y="1768054"/>
                  </a:lnTo>
                  <a:lnTo>
                    <a:pt x="1122304" y="1786780"/>
                  </a:lnTo>
                  <a:lnTo>
                    <a:pt x="1166363" y="1804461"/>
                  </a:lnTo>
                  <a:lnTo>
                    <a:pt x="1210930" y="1821084"/>
                  </a:lnTo>
                  <a:lnTo>
                    <a:pt x="1255987" y="1836634"/>
                  </a:lnTo>
                  <a:lnTo>
                    <a:pt x="1301518" y="1851098"/>
                  </a:lnTo>
                  <a:lnTo>
                    <a:pt x="1347507" y="1864462"/>
                  </a:lnTo>
                  <a:lnTo>
                    <a:pt x="1393936" y="1876712"/>
                  </a:lnTo>
                  <a:lnTo>
                    <a:pt x="1440790" y="1887833"/>
                  </a:lnTo>
                  <a:lnTo>
                    <a:pt x="1488051" y="1897812"/>
                  </a:lnTo>
                  <a:lnTo>
                    <a:pt x="1535704" y="1906636"/>
                  </a:lnTo>
                  <a:lnTo>
                    <a:pt x="1583732" y="1914289"/>
                  </a:lnTo>
                  <a:lnTo>
                    <a:pt x="1632117" y="1920759"/>
                  </a:lnTo>
                  <a:lnTo>
                    <a:pt x="1680845" y="1926031"/>
                  </a:lnTo>
                  <a:lnTo>
                    <a:pt x="1864740" y="0"/>
                  </a:lnTo>
                  <a:close/>
                </a:path>
              </a:pathLst>
            </a:custGeom>
            <a:solidFill>
              <a:srgbClr val="A992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4948" y="3985513"/>
              <a:ext cx="1864995" cy="1926589"/>
            </a:xfrm>
            <a:custGeom>
              <a:avLst/>
              <a:gdLst/>
              <a:ahLst/>
              <a:cxnLst/>
              <a:rect l="l" t="t" r="r" b="b"/>
              <a:pathLst>
                <a:path w="1864995" h="1926589">
                  <a:moveTo>
                    <a:pt x="1680845" y="1926031"/>
                  </a:moveTo>
                  <a:lnTo>
                    <a:pt x="1632117" y="1920759"/>
                  </a:lnTo>
                  <a:lnTo>
                    <a:pt x="1583732" y="1914289"/>
                  </a:lnTo>
                  <a:lnTo>
                    <a:pt x="1535704" y="1906636"/>
                  </a:lnTo>
                  <a:lnTo>
                    <a:pt x="1488051" y="1897812"/>
                  </a:lnTo>
                  <a:lnTo>
                    <a:pt x="1440790" y="1887833"/>
                  </a:lnTo>
                  <a:lnTo>
                    <a:pt x="1393936" y="1876712"/>
                  </a:lnTo>
                  <a:lnTo>
                    <a:pt x="1347507" y="1864462"/>
                  </a:lnTo>
                  <a:lnTo>
                    <a:pt x="1301518" y="1851098"/>
                  </a:lnTo>
                  <a:lnTo>
                    <a:pt x="1255987" y="1836634"/>
                  </a:lnTo>
                  <a:lnTo>
                    <a:pt x="1210930" y="1821084"/>
                  </a:lnTo>
                  <a:lnTo>
                    <a:pt x="1166363" y="1804461"/>
                  </a:lnTo>
                  <a:lnTo>
                    <a:pt x="1122304" y="1786780"/>
                  </a:lnTo>
                  <a:lnTo>
                    <a:pt x="1078769" y="1768054"/>
                  </a:lnTo>
                  <a:lnTo>
                    <a:pt x="1035773" y="1748297"/>
                  </a:lnTo>
                  <a:lnTo>
                    <a:pt x="993335" y="1727524"/>
                  </a:lnTo>
                  <a:lnTo>
                    <a:pt x="951470" y="1705747"/>
                  </a:lnTo>
                  <a:lnTo>
                    <a:pt x="910195" y="1682982"/>
                  </a:lnTo>
                  <a:lnTo>
                    <a:pt x="869526" y="1659242"/>
                  </a:lnTo>
                  <a:lnTo>
                    <a:pt x="829481" y="1634540"/>
                  </a:lnTo>
                  <a:lnTo>
                    <a:pt x="790075" y="1608892"/>
                  </a:lnTo>
                  <a:lnTo>
                    <a:pt x="751326" y="1582310"/>
                  </a:lnTo>
                  <a:lnTo>
                    <a:pt x="713249" y="1554808"/>
                  </a:lnTo>
                  <a:lnTo>
                    <a:pt x="675861" y="1526402"/>
                  </a:lnTo>
                  <a:lnTo>
                    <a:pt x="639180" y="1497103"/>
                  </a:lnTo>
                  <a:lnTo>
                    <a:pt x="603221" y="1466928"/>
                  </a:lnTo>
                  <a:lnTo>
                    <a:pt x="568001" y="1435888"/>
                  </a:lnTo>
                  <a:lnTo>
                    <a:pt x="533536" y="1403999"/>
                  </a:lnTo>
                  <a:lnTo>
                    <a:pt x="499844" y="1371274"/>
                  </a:lnTo>
                  <a:lnTo>
                    <a:pt x="466940" y="1337727"/>
                  </a:lnTo>
                  <a:lnTo>
                    <a:pt x="434842" y="1303372"/>
                  </a:lnTo>
                  <a:lnTo>
                    <a:pt x="403565" y="1268223"/>
                  </a:lnTo>
                  <a:lnTo>
                    <a:pt x="373127" y="1232294"/>
                  </a:lnTo>
                  <a:lnTo>
                    <a:pt x="343544" y="1195598"/>
                  </a:lnTo>
                  <a:lnTo>
                    <a:pt x="314832" y="1158150"/>
                  </a:lnTo>
                  <a:lnTo>
                    <a:pt x="287008" y="1119964"/>
                  </a:lnTo>
                  <a:lnTo>
                    <a:pt x="260089" y="1081054"/>
                  </a:lnTo>
                  <a:lnTo>
                    <a:pt x="234092" y="1041432"/>
                  </a:lnTo>
                  <a:lnTo>
                    <a:pt x="209032" y="1001114"/>
                  </a:lnTo>
                  <a:lnTo>
                    <a:pt x="184926" y="960114"/>
                  </a:lnTo>
                  <a:lnTo>
                    <a:pt x="161791" y="918444"/>
                  </a:lnTo>
                  <a:lnTo>
                    <a:pt x="139644" y="876120"/>
                  </a:lnTo>
                  <a:lnTo>
                    <a:pt x="118500" y="833155"/>
                  </a:lnTo>
                  <a:lnTo>
                    <a:pt x="98377" y="789562"/>
                  </a:lnTo>
                  <a:lnTo>
                    <a:pt x="79292" y="745357"/>
                  </a:lnTo>
                  <a:lnTo>
                    <a:pt x="61260" y="700552"/>
                  </a:lnTo>
                  <a:lnTo>
                    <a:pt x="44298" y="655162"/>
                  </a:lnTo>
                  <a:lnTo>
                    <a:pt x="28423" y="609201"/>
                  </a:lnTo>
                  <a:lnTo>
                    <a:pt x="13651" y="562682"/>
                  </a:lnTo>
                  <a:lnTo>
                    <a:pt x="0" y="515619"/>
                  </a:lnTo>
                  <a:lnTo>
                    <a:pt x="1864740" y="0"/>
                  </a:lnTo>
                  <a:lnTo>
                    <a:pt x="1680845" y="192603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4957" y="3893438"/>
              <a:ext cx="1934845" cy="607695"/>
            </a:xfrm>
            <a:custGeom>
              <a:avLst/>
              <a:gdLst/>
              <a:ahLst/>
              <a:cxnLst/>
              <a:rect l="l" t="t" r="r" b="b"/>
              <a:pathLst>
                <a:path w="1934845" h="607695">
                  <a:moveTo>
                    <a:pt x="2173" y="0"/>
                  </a:moveTo>
                  <a:lnTo>
                    <a:pt x="407" y="51213"/>
                  </a:lnTo>
                  <a:lnTo>
                    <a:pt x="0" y="102411"/>
                  </a:lnTo>
                  <a:lnTo>
                    <a:pt x="946" y="153566"/>
                  </a:lnTo>
                  <a:lnTo>
                    <a:pt x="3245" y="204653"/>
                  </a:lnTo>
                  <a:lnTo>
                    <a:pt x="6893" y="255644"/>
                  </a:lnTo>
                  <a:lnTo>
                    <a:pt x="11888" y="306514"/>
                  </a:lnTo>
                  <a:lnTo>
                    <a:pt x="18227" y="357236"/>
                  </a:lnTo>
                  <a:lnTo>
                    <a:pt x="25908" y="407782"/>
                  </a:lnTo>
                  <a:lnTo>
                    <a:pt x="34927" y="458128"/>
                  </a:lnTo>
                  <a:lnTo>
                    <a:pt x="45282" y="508246"/>
                  </a:lnTo>
                  <a:lnTo>
                    <a:pt x="56971" y="558111"/>
                  </a:lnTo>
                  <a:lnTo>
                    <a:pt x="69991" y="607694"/>
                  </a:lnTo>
                  <a:lnTo>
                    <a:pt x="1934732" y="92075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rgbClr val="B537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74957" y="3893438"/>
              <a:ext cx="1934845" cy="607695"/>
            </a:xfrm>
            <a:custGeom>
              <a:avLst/>
              <a:gdLst/>
              <a:ahLst/>
              <a:cxnLst/>
              <a:rect l="l" t="t" r="r" b="b"/>
              <a:pathLst>
                <a:path w="1934845" h="607695">
                  <a:moveTo>
                    <a:pt x="69991" y="607694"/>
                  </a:moveTo>
                  <a:lnTo>
                    <a:pt x="56971" y="558111"/>
                  </a:lnTo>
                  <a:lnTo>
                    <a:pt x="45282" y="508246"/>
                  </a:lnTo>
                  <a:lnTo>
                    <a:pt x="34927" y="458128"/>
                  </a:lnTo>
                  <a:lnTo>
                    <a:pt x="25908" y="407782"/>
                  </a:lnTo>
                  <a:lnTo>
                    <a:pt x="18227" y="357236"/>
                  </a:lnTo>
                  <a:lnTo>
                    <a:pt x="11888" y="306514"/>
                  </a:lnTo>
                  <a:lnTo>
                    <a:pt x="6893" y="255644"/>
                  </a:lnTo>
                  <a:lnTo>
                    <a:pt x="3245" y="204653"/>
                  </a:lnTo>
                  <a:lnTo>
                    <a:pt x="946" y="153566"/>
                  </a:lnTo>
                  <a:lnTo>
                    <a:pt x="0" y="102411"/>
                  </a:lnTo>
                  <a:lnTo>
                    <a:pt x="407" y="51213"/>
                  </a:lnTo>
                  <a:lnTo>
                    <a:pt x="2173" y="0"/>
                  </a:lnTo>
                  <a:lnTo>
                    <a:pt x="1934732" y="92075"/>
                  </a:lnTo>
                  <a:lnTo>
                    <a:pt x="69991" y="60769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77130" y="3529456"/>
              <a:ext cx="1932939" cy="456565"/>
            </a:xfrm>
            <a:custGeom>
              <a:avLst/>
              <a:gdLst/>
              <a:ahLst/>
              <a:cxnLst/>
              <a:rect l="l" t="t" r="r" b="b"/>
              <a:pathLst>
                <a:path w="1932939" h="456564">
                  <a:moveTo>
                    <a:pt x="52324" y="0"/>
                  </a:moveTo>
                  <a:lnTo>
                    <a:pt x="40614" y="51313"/>
                  </a:lnTo>
                  <a:lnTo>
                    <a:pt x="30309" y="102906"/>
                  </a:lnTo>
                  <a:lnTo>
                    <a:pt x="21413" y="154748"/>
                  </a:lnTo>
                  <a:lnTo>
                    <a:pt x="13929" y="206807"/>
                  </a:lnTo>
                  <a:lnTo>
                    <a:pt x="7862" y="259054"/>
                  </a:lnTo>
                  <a:lnTo>
                    <a:pt x="3218" y="311455"/>
                  </a:lnTo>
                  <a:lnTo>
                    <a:pt x="0" y="363981"/>
                  </a:lnTo>
                  <a:lnTo>
                    <a:pt x="1932559" y="456056"/>
                  </a:lnTo>
                  <a:lnTo>
                    <a:pt x="52324" y="0"/>
                  </a:lnTo>
                  <a:close/>
                </a:path>
              </a:pathLst>
            </a:custGeom>
            <a:solidFill>
              <a:srgbClr val="6C2C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77130" y="3529456"/>
              <a:ext cx="1932939" cy="456565"/>
            </a:xfrm>
            <a:custGeom>
              <a:avLst/>
              <a:gdLst/>
              <a:ahLst/>
              <a:cxnLst/>
              <a:rect l="l" t="t" r="r" b="b"/>
              <a:pathLst>
                <a:path w="1932939" h="456564">
                  <a:moveTo>
                    <a:pt x="0" y="363981"/>
                  </a:moveTo>
                  <a:lnTo>
                    <a:pt x="3218" y="311455"/>
                  </a:lnTo>
                  <a:lnTo>
                    <a:pt x="7862" y="259054"/>
                  </a:lnTo>
                  <a:lnTo>
                    <a:pt x="13929" y="206807"/>
                  </a:lnTo>
                  <a:lnTo>
                    <a:pt x="21413" y="154748"/>
                  </a:lnTo>
                  <a:lnTo>
                    <a:pt x="30309" y="102906"/>
                  </a:lnTo>
                  <a:lnTo>
                    <a:pt x="40614" y="51313"/>
                  </a:lnTo>
                  <a:lnTo>
                    <a:pt x="52324" y="0"/>
                  </a:lnTo>
                  <a:lnTo>
                    <a:pt x="1932559" y="456056"/>
                  </a:lnTo>
                  <a:lnTo>
                    <a:pt x="0" y="36398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29454" y="2050795"/>
              <a:ext cx="1880235" cy="1934845"/>
            </a:xfrm>
            <a:custGeom>
              <a:avLst/>
              <a:gdLst/>
              <a:ahLst/>
              <a:cxnLst/>
              <a:rect l="l" t="t" r="r" b="b"/>
              <a:pathLst>
                <a:path w="1880235" h="1934845">
                  <a:moveTo>
                    <a:pt x="1880235" y="0"/>
                  </a:moveTo>
                  <a:lnTo>
                    <a:pt x="1831653" y="603"/>
                  </a:lnTo>
                  <a:lnTo>
                    <a:pt x="1783319" y="2406"/>
                  </a:lnTo>
                  <a:lnTo>
                    <a:pt x="1735246" y="5396"/>
                  </a:lnTo>
                  <a:lnTo>
                    <a:pt x="1687453" y="9558"/>
                  </a:lnTo>
                  <a:lnTo>
                    <a:pt x="1639954" y="14882"/>
                  </a:lnTo>
                  <a:lnTo>
                    <a:pt x="1592767" y="21354"/>
                  </a:lnTo>
                  <a:lnTo>
                    <a:pt x="1545906" y="28960"/>
                  </a:lnTo>
                  <a:lnTo>
                    <a:pt x="1499390" y="37690"/>
                  </a:lnTo>
                  <a:lnTo>
                    <a:pt x="1453234" y="47529"/>
                  </a:lnTo>
                  <a:lnTo>
                    <a:pt x="1407453" y="58465"/>
                  </a:lnTo>
                  <a:lnTo>
                    <a:pt x="1362065" y="70485"/>
                  </a:lnTo>
                  <a:lnTo>
                    <a:pt x="1317086" y="83576"/>
                  </a:lnTo>
                  <a:lnTo>
                    <a:pt x="1272532" y="97726"/>
                  </a:lnTo>
                  <a:lnTo>
                    <a:pt x="1228418" y="112921"/>
                  </a:lnTo>
                  <a:lnTo>
                    <a:pt x="1184762" y="129150"/>
                  </a:lnTo>
                  <a:lnTo>
                    <a:pt x="1141580" y="146399"/>
                  </a:lnTo>
                  <a:lnTo>
                    <a:pt x="1098887" y="164655"/>
                  </a:lnTo>
                  <a:lnTo>
                    <a:pt x="1056701" y="183906"/>
                  </a:lnTo>
                  <a:lnTo>
                    <a:pt x="1015037" y="204139"/>
                  </a:lnTo>
                  <a:lnTo>
                    <a:pt x="973911" y="225341"/>
                  </a:lnTo>
                  <a:lnTo>
                    <a:pt x="933341" y="247499"/>
                  </a:lnTo>
                  <a:lnTo>
                    <a:pt x="893341" y="270601"/>
                  </a:lnTo>
                  <a:lnTo>
                    <a:pt x="853928" y="294634"/>
                  </a:lnTo>
                  <a:lnTo>
                    <a:pt x="815120" y="319584"/>
                  </a:lnTo>
                  <a:lnTo>
                    <a:pt x="776930" y="345440"/>
                  </a:lnTo>
                  <a:lnTo>
                    <a:pt x="739377" y="372188"/>
                  </a:lnTo>
                  <a:lnTo>
                    <a:pt x="702476" y="399816"/>
                  </a:lnTo>
                  <a:lnTo>
                    <a:pt x="666244" y="428311"/>
                  </a:lnTo>
                  <a:lnTo>
                    <a:pt x="630696" y="457660"/>
                  </a:lnTo>
                  <a:lnTo>
                    <a:pt x="595849" y="487850"/>
                  </a:lnTo>
                  <a:lnTo>
                    <a:pt x="561720" y="518869"/>
                  </a:lnTo>
                  <a:lnTo>
                    <a:pt x="528324" y="550703"/>
                  </a:lnTo>
                  <a:lnTo>
                    <a:pt x="495677" y="583341"/>
                  </a:lnTo>
                  <a:lnTo>
                    <a:pt x="463797" y="616769"/>
                  </a:lnTo>
                  <a:lnTo>
                    <a:pt x="432699" y="650974"/>
                  </a:lnTo>
                  <a:lnTo>
                    <a:pt x="402399" y="685944"/>
                  </a:lnTo>
                  <a:lnTo>
                    <a:pt x="372914" y="721665"/>
                  </a:lnTo>
                  <a:lnTo>
                    <a:pt x="344259" y="758126"/>
                  </a:lnTo>
                  <a:lnTo>
                    <a:pt x="316452" y="795313"/>
                  </a:lnTo>
                  <a:lnTo>
                    <a:pt x="289508" y="833214"/>
                  </a:lnTo>
                  <a:lnTo>
                    <a:pt x="263444" y="871816"/>
                  </a:lnTo>
                  <a:lnTo>
                    <a:pt x="238276" y="911105"/>
                  </a:lnTo>
                  <a:lnTo>
                    <a:pt x="214019" y="951070"/>
                  </a:lnTo>
                  <a:lnTo>
                    <a:pt x="190692" y="991697"/>
                  </a:lnTo>
                  <a:lnTo>
                    <a:pt x="168308" y="1032974"/>
                  </a:lnTo>
                  <a:lnTo>
                    <a:pt x="146886" y="1074887"/>
                  </a:lnTo>
                  <a:lnTo>
                    <a:pt x="126440" y="1117425"/>
                  </a:lnTo>
                  <a:lnTo>
                    <a:pt x="106988" y="1160574"/>
                  </a:lnTo>
                  <a:lnTo>
                    <a:pt x="88545" y="1204321"/>
                  </a:lnTo>
                  <a:lnTo>
                    <a:pt x="71129" y="1248655"/>
                  </a:lnTo>
                  <a:lnTo>
                    <a:pt x="54754" y="1293561"/>
                  </a:lnTo>
                  <a:lnTo>
                    <a:pt x="39437" y="1339028"/>
                  </a:lnTo>
                  <a:lnTo>
                    <a:pt x="25195" y="1385041"/>
                  </a:lnTo>
                  <a:lnTo>
                    <a:pt x="12044" y="1431590"/>
                  </a:lnTo>
                  <a:lnTo>
                    <a:pt x="0" y="1478661"/>
                  </a:lnTo>
                  <a:lnTo>
                    <a:pt x="1880235" y="1934717"/>
                  </a:lnTo>
                  <a:lnTo>
                    <a:pt x="1880235" y="0"/>
                  </a:lnTo>
                  <a:close/>
                </a:path>
              </a:pathLst>
            </a:custGeom>
            <a:solidFill>
              <a:srgbClr val="A718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29454" y="2050795"/>
              <a:ext cx="1880235" cy="1934845"/>
            </a:xfrm>
            <a:custGeom>
              <a:avLst/>
              <a:gdLst/>
              <a:ahLst/>
              <a:cxnLst/>
              <a:rect l="l" t="t" r="r" b="b"/>
              <a:pathLst>
                <a:path w="1880235" h="1934845">
                  <a:moveTo>
                    <a:pt x="0" y="1478661"/>
                  </a:moveTo>
                  <a:lnTo>
                    <a:pt x="12044" y="1431590"/>
                  </a:lnTo>
                  <a:lnTo>
                    <a:pt x="25195" y="1385041"/>
                  </a:lnTo>
                  <a:lnTo>
                    <a:pt x="39437" y="1339028"/>
                  </a:lnTo>
                  <a:lnTo>
                    <a:pt x="54754" y="1293561"/>
                  </a:lnTo>
                  <a:lnTo>
                    <a:pt x="71129" y="1248655"/>
                  </a:lnTo>
                  <a:lnTo>
                    <a:pt x="88545" y="1204321"/>
                  </a:lnTo>
                  <a:lnTo>
                    <a:pt x="106988" y="1160574"/>
                  </a:lnTo>
                  <a:lnTo>
                    <a:pt x="126440" y="1117425"/>
                  </a:lnTo>
                  <a:lnTo>
                    <a:pt x="146886" y="1074887"/>
                  </a:lnTo>
                  <a:lnTo>
                    <a:pt x="168308" y="1032974"/>
                  </a:lnTo>
                  <a:lnTo>
                    <a:pt x="190692" y="991697"/>
                  </a:lnTo>
                  <a:lnTo>
                    <a:pt x="214019" y="951070"/>
                  </a:lnTo>
                  <a:lnTo>
                    <a:pt x="238276" y="911105"/>
                  </a:lnTo>
                  <a:lnTo>
                    <a:pt x="263444" y="871816"/>
                  </a:lnTo>
                  <a:lnTo>
                    <a:pt x="289508" y="833214"/>
                  </a:lnTo>
                  <a:lnTo>
                    <a:pt x="316452" y="795313"/>
                  </a:lnTo>
                  <a:lnTo>
                    <a:pt x="344259" y="758126"/>
                  </a:lnTo>
                  <a:lnTo>
                    <a:pt x="372914" y="721665"/>
                  </a:lnTo>
                  <a:lnTo>
                    <a:pt x="402399" y="685944"/>
                  </a:lnTo>
                  <a:lnTo>
                    <a:pt x="432699" y="650974"/>
                  </a:lnTo>
                  <a:lnTo>
                    <a:pt x="463797" y="616769"/>
                  </a:lnTo>
                  <a:lnTo>
                    <a:pt x="495677" y="583341"/>
                  </a:lnTo>
                  <a:lnTo>
                    <a:pt x="528324" y="550703"/>
                  </a:lnTo>
                  <a:lnTo>
                    <a:pt x="561720" y="518869"/>
                  </a:lnTo>
                  <a:lnTo>
                    <a:pt x="595849" y="487850"/>
                  </a:lnTo>
                  <a:lnTo>
                    <a:pt x="630696" y="457660"/>
                  </a:lnTo>
                  <a:lnTo>
                    <a:pt x="666244" y="428311"/>
                  </a:lnTo>
                  <a:lnTo>
                    <a:pt x="702476" y="399816"/>
                  </a:lnTo>
                  <a:lnTo>
                    <a:pt x="739377" y="372188"/>
                  </a:lnTo>
                  <a:lnTo>
                    <a:pt x="776930" y="345440"/>
                  </a:lnTo>
                  <a:lnTo>
                    <a:pt x="815120" y="319584"/>
                  </a:lnTo>
                  <a:lnTo>
                    <a:pt x="853928" y="294634"/>
                  </a:lnTo>
                  <a:lnTo>
                    <a:pt x="893341" y="270601"/>
                  </a:lnTo>
                  <a:lnTo>
                    <a:pt x="933341" y="247499"/>
                  </a:lnTo>
                  <a:lnTo>
                    <a:pt x="973911" y="225341"/>
                  </a:lnTo>
                  <a:lnTo>
                    <a:pt x="1015037" y="204139"/>
                  </a:lnTo>
                  <a:lnTo>
                    <a:pt x="1056701" y="183906"/>
                  </a:lnTo>
                  <a:lnTo>
                    <a:pt x="1098887" y="164655"/>
                  </a:lnTo>
                  <a:lnTo>
                    <a:pt x="1141580" y="146399"/>
                  </a:lnTo>
                  <a:lnTo>
                    <a:pt x="1184762" y="129150"/>
                  </a:lnTo>
                  <a:lnTo>
                    <a:pt x="1228418" y="112921"/>
                  </a:lnTo>
                  <a:lnTo>
                    <a:pt x="1272532" y="97726"/>
                  </a:lnTo>
                  <a:lnTo>
                    <a:pt x="1317086" y="83576"/>
                  </a:lnTo>
                  <a:lnTo>
                    <a:pt x="1362065" y="70485"/>
                  </a:lnTo>
                  <a:lnTo>
                    <a:pt x="1407453" y="58465"/>
                  </a:lnTo>
                  <a:lnTo>
                    <a:pt x="1453234" y="47529"/>
                  </a:lnTo>
                  <a:lnTo>
                    <a:pt x="1499390" y="37690"/>
                  </a:lnTo>
                  <a:lnTo>
                    <a:pt x="1545906" y="28960"/>
                  </a:lnTo>
                  <a:lnTo>
                    <a:pt x="1592767" y="21354"/>
                  </a:lnTo>
                  <a:lnTo>
                    <a:pt x="1639954" y="14882"/>
                  </a:lnTo>
                  <a:lnTo>
                    <a:pt x="1687453" y="9558"/>
                  </a:lnTo>
                  <a:lnTo>
                    <a:pt x="1735246" y="5396"/>
                  </a:lnTo>
                  <a:lnTo>
                    <a:pt x="1783319" y="2406"/>
                  </a:lnTo>
                  <a:lnTo>
                    <a:pt x="1831653" y="603"/>
                  </a:lnTo>
                  <a:lnTo>
                    <a:pt x="1880235" y="0"/>
                  </a:lnTo>
                  <a:lnTo>
                    <a:pt x="1880235" y="1934717"/>
                  </a:lnTo>
                  <a:lnTo>
                    <a:pt x="0" y="147866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976754" y="403097"/>
            <a:ext cx="7762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Uso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10" dirty="0">
                <a:latin typeface="Arial Rounded MT Bold" panose="020F0704030504030204" pitchFamily="34" charset="0"/>
                <a:cs typeface="Lucida Sans Unicode"/>
              </a:rPr>
              <a:t>energía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para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un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10" dirty="0">
                <a:latin typeface="Arial Rounded MT Bold" panose="020F0704030504030204" pitchFamily="34" charset="0"/>
                <a:cs typeface="Lucida Sans Unicode"/>
              </a:rPr>
              <a:t>hogar</a:t>
            </a:r>
            <a:r>
              <a:rPr sz="3600" b="1" spc="-24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30" dirty="0">
                <a:latin typeface="Arial Rounded MT Bold" panose="020F0704030504030204" pitchFamily="34" charset="0"/>
                <a:cs typeface="Lucida Sans Unicode"/>
              </a:rPr>
              <a:t>típico</a:t>
            </a:r>
            <a:endParaRPr sz="36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7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58841" y="1236299"/>
            <a:ext cx="290169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595959"/>
                </a:solidFill>
                <a:latin typeface="Lucida Sans Unicode"/>
                <a:cs typeface="Lucida Sans Unicode"/>
              </a:rPr>
              <a:t>Uso</a:t>
            </a:r>
            <a:r>
              <a:rPr sz="2000" b="1" spc="-60" dirty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595959"/>
                </a:solidFill>
                <a:latin typeface="Lucida Sans Unicode"/>
                <a:cs typeface="Lucida Sans Unicode"/>
              </a:rPr>
              <a:t>doméstico</a:t>
            </a:r>
            <a:r>
              <a:rPr sz="2000" b="1" spc="-60" dirty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595959"/>
                </a:solidFill>
                <a:latin typeface="Lucida Sans Unicode"/>
                <a:cs typeface="Lucida Sans Unicode"/>
              </a:rPr>
              <a:t>promedio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07929" y="2184134"/>
            <a:ext cx="142849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Otros,</a:t>
            </a:r>
            <a:r>
              <a:rPr sz="1600" b="1" spc="-30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3F3F3F"/>
                </a:solidFill>
                <a:latin typeface="Lucida Sans Unicode"/>
                <a:cs typeface="Lucida Sans Unicode"/>
              </a:rPr>
              <a:t>21%</a:t>
            </a:r>
            <a:endParaRPr sz="1600" b="1" dirty="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35084" y="3514978"/>
            <a:ext cx="20043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Calefacción</a:t>
            </a:r>
            <a:r>
              <a:rPr sz="1600" b="1" spc="10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3F3F3F"/>
                </a:solidFill>
                <a:latin typeface="Lucida Sans Unicode"/>
                <a:cs typeface="Lucida Sans Unicode"/>
              </a:rPr>
              <a:t>de</a:t>
            </a:r>
            <a:r>
              <a:rPr sz="1600" b="1" spc="1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espacios,</a:t>
            </a:r>
            <a:r>
              <a:rPr sz="1600" b="1" spc="1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3F3F3F"/>
                </a:solidFill>
                <a:latin typeface="Lucida Sans Unicode"/>
                <a:cs typeface="Lucida Sans Unicode"/>
              </a:rPr>
              <a:t>43%</a:t>
            </a:r>
            <a:endParaRPr sz="1600" b="1" dirty="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40112" y="3615182"/>
            <a:ext cx="1781571" cy="9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Refrigeración,</a:t>
            </a:r>
            <a:r>
              <a:rPr sz="1600" b="1" spc="6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3F3F3F"/>
                </a:solidFill>
                <a:latin typeface="Lucida Sans Unicode"/>
                <a:cs typeface="Lucida Sans Unicode"/>
              </a:rPr>
              <a:t>3</a:t>
            </a:r>
            <a:r>
              <a:rPr sz="1600" b="1" spc="-25" dirty="0" smtClean="0">
                <a:solidFill>
                  <a:srgbClr val="3F3F3F"/>
                </a:solidFill>
                <a:latin typeface="Lucida Sans Unicode"/>
                <a:cs typeface="Lucida Sans Unicode"/>
              </a:rPr>
              <a:t>%</a:t>
            </a:r>
            <a:r>
              <a:rPr lang="es-ES" sz="1600" b="1" spc="-25" dirty="0" smtClean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</a:p>
          <a:p>
            <a:pPr marL="12700" algn="ctr">
              <a:spcBef>
                <a:spcPts val="100"/>
              </a:spcBef>
            </a:pPr>
            <a:endParaRPr lang="es-ES" sz="1600" b="1" spc="-25" dirty="0">
              <a:solidFill>
                <a:srgbClr val="3F3F3F"/>
              </a:solidFill>
              <a:latin typeface="Lucida Sans Unicode"/>
              <a:cs typeface="Lucida Sans Unicode"/>
            </a:endParaRPr>
          </a:p>
          <a:p>
            <a:pPr marL="12700" algn="ctr">
              <a:spcBef>
                <a:spcPts val="100"/>
              </a:spcBef>
            </a:pPr>
            <a:r>
              <a:rPr lang="es-ES" sz="1600" b="1" spc="-10" dirty="0" smtClean="0">
                <a:solidFill>
                  <a:srgbClr val="3F3F3F"/>
                </a:solidFill>
                <a:latin typeface="Lucida Sans Unicode"/>
                <a:cs typeface="Lucida Sans Unicode"/>
              </a:rPr>
              <a:t>Iluminación,</a:t>
            </a:r>
            <a:r>
              <a:rPr lang="es-ES" sz="1600" b="1" spc="-40" dirty="0" smtClean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25" dirty="0" smtClean="0">
                <a:solidFill>
                  <a:srgbClr val="3F3F3F"/>
                </a:solidFill>
                <a:latin typeface="Lucida Sans Unicode"/>
                <a:cs typeface="Lucida Sans Unicode"/>
              </a:rPr>
              <a:t>5%</a:t>
            </a:r>
            <a:endParaRPr lang="es-ES" sz="1600" b="1" dirty="0" smtClean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76600" y="5585205"/>
            <a:ext cx="235711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3F3F3F"/>
                </a:solidFill>
                <a:latin typeface="Lucida Sans Unicode"/>
                <a:cs typeface="Lucida Sans Unicode"/>
              </a:rPr>
              <a:t>Calentamiento</a:t>
            </a:r>
            <a:r>
              <a:rPr sz="1600" b="1" spc="-1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3F3F3F"/>
                </a:solidFill>
                <a:latin typeface="Lucida Sans Unicode"/>
                <a:cs typeface="Lucida Sans Unicode"/>
              </a:rPr>
              <a:t>de</a:t>
            </a:r>
            <a:r>
              <a:rPr sz="1600" b="1" spc="-1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3F3F3F"/>
                </a:solidFill>
                <a:latin typeface="Lucida Sans Unicode"/>
                <a:cs typeface="Lucida Sans Unicode"/>
              </a:rPr>
              <a:t>agua, </a:t>
            </a:r>
            <a:r>
              <a:rPr sz="1600" b="1" spc="-25" dirty="0">
                <a:solidFill>
                  <a:srgbClr val="3F3F3F"/>
                </a:solidFill>
                <a:latin typeface="Lucida Sans Unicode"/>
                <a:cs typeface="Lucida Sans Unicode"/>
              </a:rPr>
              <a:t>19%</a:t>
            </a:r>
            <a:endParaRPr sz="1600" b="1" dirty="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57874" y="6000671"/>
            <a:ext cx="176161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Aire</a:t>
            </a:r>
            <a:r>
              <a:rPr sz="1600" b="1" spc="3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3F3F3F"/>
                </a:solidFill>
                <a:latin typeface="Lucida Sans Unicode"/>
                <a:cs typeface="Lucida Sans Unicode"/>
              </a:rPr>
              <a:t>acondicionado,</a:t>
            </a:r>
            <a:r>
              <a:rPr sz="1600" b="1" spc="35" dirty="0">
                <a:solidFill>
                  <a:srgbClr val="3F3F3F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3F3F3F"/>
                </a:solidFill>
                <a:latin typeface="Lucida Sans Unicode"/>
                <a:cs typeface="Lucida Sans Unicode"/>
              </a:rPr>
              <a:t>8%</a:t>
            </a:r>
            <a:endParaRPr sz="16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549" y="2205976"/>
            <a:ext cx="5123851" cy="296841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200" y="1229867"/>
            <a:ext cx="2286000" cy="354330"/>
            <a:chOff x="457200" y="1229867"/>
            <a:chExt cx="2286000" cy="3543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1229867"/>
              <a:ext cx="2286000" cy="1737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444370"/>
              <a:ext cx="1383791" cy="13925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2098" y="1644880"/>
            <a:ext cx="1203445" cy="12967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107684" y="1755648"/>
            <a:ext cx="5136515" cy="3839210"/>
            <a:chOff x="6107684" y="1755648"/>
            <a:chExt cx="5136515" cy="383921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3513" y="2249763"/>
              <a:ext cx="4903321" cy="28544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4956" y="1755648"/>
              <a:ext cx="5119115" cy="38389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07684" y="1755648"/>
              <a:ext cx="3996435" cy="383895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57615"/>
          </a:xfrm>
          <a:prstGeom prst="rect">
            <a:avLst/>
          </a:prstGeom>
        </p:spPr>
        <p:txBody>
          <a:bodyPr vert="horz" wrap="square" lIns="0" tIns="133095" rIns="0" bIns="0" rtlCol="0">
            <a:spAutoFit/>
          </a:bodyPr>
          <a:lstStyle/>
          <a:p>
            <a:pPr marL="4483735">
              <a:lnSpc>
                <a:spcPct val="100000"/>
              </a:lnSpc>
              <a:spcBef>
                <a:spcPts val="100"/>
              </a:spcBef>
            </a:pPr>
            <a:r>
              <a:rPr sz="3400" b="1" spc="-20" dirty="0">
                <a:latin typeface="Arial Rounded MT Bold" panose="020F0704030504030204" pitchFamily="34" charset="0"/>
                <a:cs typeface="Lucida Sans Unicode"/>
              </a:rPr>
              <a:t>Demanda</a:t>
            </a:r>
            <a:r>
              <a:rPr sz="3400" b="1" spc="-21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400" b="1" spc="-20" dirty="0">
                <a:latin typeface="Arial Rounded MT Bold" panose="020F0704030504030204" pitchFamily="34" charset="0"/>
                <a:cs typeface="Lucida Sans Unicode"/>
              </a:rPr>
              <a:t>Neta</a:t>
            </a:r>
            <a:endParaRPr sz="34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8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81081" y="5426709"/>
            <a:ext cx="9785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Ticktockenergy.com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59" y="1475084"/>
            <a:ext cx="10009442" cy="480372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2563" y="502423"/>
            <a:ext cx="7155053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spc="-35" dirty="0">
                <a:latin typeface="Arial Rounded MT Bold" panose="020F0704030504030204" pitchFamily="34" charset="0"/>
                <a:cs typeface="Lucida Sans Unicode"/>
              </a:rPr>
              <a:t>Carga</a:t>
            </a:r>
            <a:r>
              <a:rPr sz="3800" b="1" spc="-27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spc="-30" dirty="0">
                <a:latin typeface="Arial Rounded MT Bold" panose="020F0704030504030204" pitchFamily="34" charset="0"/>
                <a:cs typeface="Lucida Sans Unicode"/>
              </a:rPr>
              <a:t>base</a:t>
            </a:r>
            <a:r>
              <a:rPr sz="3800" b="1" spc="-26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dirty="0">
                <a:latin typeface="Arial Rounded MT Bold" panose="020F0704030504030204" pitchFamily="34" charset="0"/>
                <a:cs typeface="Lucida Sans Unicode"/>
              </a:rPr>
              <a:t>y</a:t>
            </a:r>
            <a:r>
              <a:rPr sz="3800" b="1" spc="-26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spc="-10" dirty="0">
                <a:latin typeface="Arial Rounded MT Bold" panose="020F0704030504030204" pitchFamily="34" charset="0"/>
                <a:cs typeface="Lucida Sans Unicode"/>
              </a:rPr>
              <a:t>carga</a:t>
            </a:r>
            <a:r>
              <a:rPr sz="3800" b="1" spc="-26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800" b="1" spc="-35" dirty="0">
                <a:latin typeface="Arial Rounded MT Bold" panose="020F0704030504030204" pitchFamily="34" charset="0"/>
                <a:cs typeface="Lucida Sans Unicode"/>
              </a:rPr>
              <a:t>máxima</a:t>
            </a:r>
            <a:endParaRPr sz="38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9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3228" y="2687410"/>
            <a:ext cx="520065" cy="62928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615"/>
              </a:spcBef>
            </a:pPr>
            <a:r>
              <a:rPr sz="1800" spc="-20" dirty="0">
                <a:latin typeface="Lucida Sans Unicode"/>
                <a:cs typeface="Lucida Sans Unicode"/>
              </a:rPr>
              <a:t>Pico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spc="-10" dirty="0">
                <a:latin typeface="Lucida Sans Unicode"/>
                <a:cs typeface="Lucida Sans Unicode"/>
              </a:rPr>
              <a:t>Carga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3153" y="4346194"/>
            <a:ext cx="17938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latin typeface="Lucida Sans Unicode"/>
                <a:cs typeface="Lucida Sans Unicode"/>
              </a:rPr>
              <a:t>Carga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intermedia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3778" y="5304535"/>
            <a:ext cx="10280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Lucida Sans Unicode"/>
                <a:cs typeface="Lucida Sans Unicode"/>
              </a:rPr>
              <a:t>Carga</a:t>
            </a:r>
            <a:r>
              <a:rPr sz="1500" spc="-7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base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808" y="1246632"/>
            <a:ext cx="8452104" cy="51099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2745"/>
          </a:xfrm>
          <a:prstGeom prst="rect">
            <a:avLst/>
          </a:prstGeom>
        </p:spPr>
        <p:txBody>
          <a:bodyPr vert="horz" wrap="square" lIns="0" tIns="107695" rIns="0" bIns="0" rtlCol="0">
            <a:spAutoFit/>
          </a:bodyPr>
          <a:lstStyle/>
          <a:p>
            <a:pPr marL="3519170">
              <a:lnSpc>
                <a:spcPct val="100000"/>
              </a:lnSpc>
              <a:spcBef>
                <a:spcPts val="100"/>
              </a:spcBef>
            </a:pPr>
            <a:r>
              <a:rPr sz="3600" b="1" spc="-55" dirty="0">
                <a:latin typeface="Arial Rounded MT Bold" panose="020F0704030504030204" pitchFamily="34" charset="0"/>
                <a:cs typeface="Lucida Sans Unicode"/>
              </a:rPr>
              <a:t>Autoridad</a:t>
            </a:r>
            <a:r>
              <a:rPr sz="3600" b="1" spc="-229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600" b="1" spc="-25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600" b="1" spc="-45" dirty="0">
                <a:latin typeface="Arial Rounded MT Bold" panose="020F0704030504030204" pitchFamily="34" charset="0"/>
                <a:cs typeface="Lucida Sans Unicode"/>
              </a:rPr>
              <a:t>Equilibrio</a:t>
            </a:r>
            <a:endParaRPr sz="36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10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2745"/>
          </a:xfrm>
          <a:prstGeom prst="rect">
            <a:avLst/>
          </a:prstGeom>
        </p:spPr>
        <p:txBody>
          <a:bodyPr vert="horz" wrap="square" lIns="0" tIns="107695" rIns="0" bIns="0" rtlCol="0">
            <a:spAutoFit/>
          </a:bodyPr>
          <a:lstStyle/>
          <a:p>
            <a:pPr marL="4664075">
              <a:lnSpc>
                <a:spcPct val="100000"/>
              </a:lnSpc>
              <a:spcBef>
                <a:spcPts val="100"/>
              </a:spcBef>
            </a:pPr>
            <a:r>
              <a:rPr sz="3600" b="1" spc="-45" dirty="0">
                <a:latin typeface="Arial Rounded MT Bold" panose="020F0704030504030204" pitchFamily="34" charset="0"/>
                <a:cs typeface="Lucida Sans Unicode"/>
              </a:rPr>
              <a:t>Planificación</a:t>
            </a:r>
            <a:endParaRPr sz="3600" b="1" dirty="0">
              <a:latin typeface="Arial Rounded MT Bold" panose="020F0704030504030204" pitchFamily="34" charset="0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11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105465"/>
            <a:ext cx="10791190" cy="5468035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3200" b="1" spc="-35" dirty="0">
                <a:latin typeface="Lucida Sans Unicode"/>
                <a:cs typeface="Lucida Sans Unicode"/>
              </a:rPr>
              <a:t>Servicio</a:t>
            </a:r>
            <a:r>
              <a:rPr sz="3200" b="1" spc="-145" dirty="0">
                <a:latin typeface="Lucida Sans Unicode"/>
                <a:cs typeface="Lucida Sans Unicode"/>
              </a:rPr>
              <a:t> </a:t>
            </a:r>
            <a:r>
              <a:rPr sz="3200" b="1" dirty="0">
                <a:latin typeface="Lucida Sans Unicode"/>
                <a:cs typeface="Lucida Sans Unicode"/>
              </a:rPr>
              <a:t>de</a:t>
            </a:r>
            <a:r>
              <a:rPr sz="3200" b="1" spc="-145" dirty="0">
                <a:latin typeface="Lucida Sans Unicode"/>
                <a:cs typeface="Lucida Sans Unicode"/>
              </a:rPr>
              <a:t> </a:t>
            </a:r>
            <a:r>
              <a:rPr sz="3200" b="1" spc="-60" dirty="0">
                <a:latin typeface="Lucida Sans Unicode"/>
                <a:cs typeface="Lucida Sans Unicode"/>
              </a:rPr>
              <a:t>Transmisión</a:t>
            </a:r>
            <a:r>
              <a:rPr sz="3200" b="1" spc="-140" dirty="0">
                <a:latin typeface="Lucida Sans Unicode"/>
                <a:cs typeface="Lucida Sans Unicode"/>
              </a:rPr>
              <a:t> </a:t>
            </a:r>
            <a:r>
              <a:rPr sz="3200" b="1" spc="-60" dirty="0">
                <a:latin typeface="Lucida Sans Unicode"/>
                <a:cs typeface="Lucida Sans Unicode"/>
              </a:rPr>
              <a:t>Trato</a:t>
            </a:r>
            <a:r>
              <a:rPr sz="3200" b="1" spc="-145" dirty="0">
                <a:latin typeface="Lucida Sans Unicode"/>
                <a:cs typeface="Lucida Sans Unicode"/>
              </a:rPr>
              <a:t> </a:t>
            </a:r>
            <a:r>
              <a:rPr sz="3200" b="1" spc="-10" dirty="0">
                <a:latin typeface="Lucida Sans Unicode"/>
                <a:cs typeface="Lucida Sans Unicode"/>
              </a:rPr>
              <a:t>Justo</a:t>
            </a:r>
            <a:endParaRPr sz="3200" b="1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469265" algn="l"/>
              </a:tabLst>
            </a:pPr>
            <a:r>
              <a:rPr sz="3200" b="1" spc="-50" dirty="0">
                <a:solidFill>
                  <a:srgbClr val="B43713"/>
                </a:solidFill>
                <a:latin typeface="Arial"/>
                <a:cs typeface="Arial"/>
              </a:rPr>
              <a:t>▪</a:t>
            </a:r>
            <a:r>
              <a:rPr sz="3200" b="1" dirty="0">
                <a:solidFill>
                  <a:srgbClr val="B43713"/>
                </a:solidFill>
                <a:latin typeface="Arial"/>
                <a:cs typeface="Arial"/>
              </a:rPr>
              <a:t>	</a:t>
            </a:r>
            <a:r>
              <a:rPr sz="3200" b="1" spc="-125" dirty="0">
                <a:solidFill>
                  <a:srgbClr val="B43713"/>
                </a:solidFill>
                <a:latin typeface="Arial Black"/>
                <a:cs typeface="Arial Black"/>
              </a:rPr>
              <a:t>Órdenes</a:t>
            </a:r>
            <a:r>
              <a:rPr sz="3200" b="1" spc="-15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3200" b="1" spc="-325" dirty="0">
                <a:solidFill>
                  <a:srgbClr val="B43713"/>
                </a:solidFill>
                <a:latin typeface="Arial Black"/>
                <a:cs typeface="Arial Black"/>
              </a:rPr>
              <a:t>FERC</a:t>
            </a:r>
            <a:r>
              <a:rPr sz="3200" b="1" spc="-14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3200" b="1" spc="-10" dirty="0">
                <a:solidFill>
                  <a:srgbClr val="B43713"/>
                </a:solidFill>
                <a:latin typeface="Arial Black"/>
                <a:cs typeface="Arial Black"/>
              </a:rPr>
              <a:t>888/889</a:t>
            </a:r>
            <a:endParaRPr sz="3200" b="1" dirty="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760"/>
              </a:spcBef>
              <a:tabLst>
                <a:tab pos="927100" algn="l"/>
              </a:tabLst>
            </a:pPr>
            <a:r>
              <a:rPr sz="3200" b="1" spc="-675" dirty="0">
                <a:latin typeface="Lucida Sans Unicode"/>
                <a:cs typeface="Lucida Sans Unicode"/>
              </a:rPr>
              <a:t>•</a:t>
            </a:r>
            <a:r>
              <a:rPr sz="3200" b="1" dirty="0">
                <a:latin typeface="Lucida Sans Unicode"/>
                <a:cs typeface="Lucida Sans Unicode"/>
              </a:rPr>
              <a:t>	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Protege</a:t>
            </a:r>
            <a:r>
              <a:rPr sz="3200" b="1" spc="-7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la</a:t>
            </a:r>
            <a:r>
              <a:rPr sz="3200" b="1" spc="-7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25" dirty="0">
                <a:latin typeface="Arial Rounded MT Bold" panose="020F0704030504030204" pitchFamily="34" charset="0"/>
                <a:cs typeface="Lucida Sans Unicode"/>
              </a:rPr>
              <a:t>competencia</a:t>
            </a:r>
            <a:r>
              <a:rPr sz="3200" b="1" spc="-7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generacional</a:t>
            </a:r>
            <a:endParaRPr sz="3200" b="1" dirty="0">
              <a:latin typeface="Arial Rounded MT Bold" panose="020F0704030504030204" pitchFamily="34" charset="0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720"/>
              </a:spcBef>
              <a:tabLst>
                <a:tab pos="927100" algn="l"/>
              </a:tabLst>
            </a:pPr>
            <a:r>
              <a:rPr sz="3200" b="1" spc="-675" dirty="0">
                <a:latin typeface="Arial Rounded MT Bold" panose="020F0704030504030204" pitchFamily="34" charset="0"/>
                <a:cs typeface="Lucida Sans Unicode"/>
              </a:rPr>
              <a:t>•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	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Separación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45" dirty="0">
                <a:latin typeface="Arial Rounded MT Bold" panose="020F0704030504030204" pitchFamily="34" charset="0"/>
                <a:cs typeface="Lucida Sans Unicode"/>
              </a:rPr>
              <a:t>comercializadoras</a:t>
            </a:r>
            <a:r>
              <a:rPr sz="3200" b="1" spc="-9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energía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y</a:t>
            </a:r>
            <a:r>
              <a:rPr sz="3200" b="1" spc="-9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transmisión</a:t>
            </a:r>
            <a:endParaRPr sz="3200" b="1" dirty="0">
              <a:latin typeface="Arial Rounded MT Bold" panose="020F0704030504030204" pitchFamily="34" charset="0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730"/>
              </a:spcBef>
              <a:tabLst>
                <a:tab pos="927100" algn="l"/>
              </a:tabLst>
            </a:pPr>
            <a:r>
              <a:rPr sz="3200" b="1" spc="-675" dirty="0">
                <a:latin typeface="Arial Rounded MT Bold" panose="020F0704030504030204" pitchFamily="34" charset="0"/>
                <a:cs typeface="Lucida Sans Unicode"/>
              </a:rPr>
              <a:t>•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	</a:t>
            </a:r>
            <a:r>
              <a:rPr sz="3200" b="1" spc="-45" dirty="0">
                <a:latin typeface="Arial Rounded MT Bold" panose="020F0704030504030204" pitchFamily="34" charset="0"/>
                <a:cs typeface="Lucida Sans Unicode"/>
              </a:rPr>
              <a:t>Transmisión—</a:t>
            </a:r>
            <a:r>
              <a:rPr sz="3200" b="1" spc="-40" dirty="0">
                <a:latin typeface="Arial Rounded MT Bold" panose="020F0704030504030204" pitchFamily="34" charset="0"/>
                <a:cs typeface="Lucida Sans Unicode"/>
              </a:rPr>
              <a:t>disponible</a:t>
            </a:r>
            <a:r>
              <a:rPr sz="3200" b="1" spc="-3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para</a:t>
            </a:r>
            <a:r>
              <a:rPr sz="3200" b="1" spc="-3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todos</a:t>
            </a:r>
            <a:endParaRPr sz="3200" b="1" dirty="0">
              <a:latin typeface="Arial Rounded MT Bold" panose="020F0704030504030204" pitchFamily="34" charset="0"/>
              <a:cs typeface="Lucida Sans Unicode"/>
            </a:endParaRPr>
          </a:p>
          <a:p>
            <a:pPr marL="927100" marR="5080" indent="-457834">
              <a:lnSpc>
                <a:spcPct val="144300"/>
              </a:lnSpc>
              <a:spcBef>
                <a:spcPts val="605"/>
              </a:spcBef>
              <a:tabLst>
                <a:tab pos="927100" algn="l"/>
              </a:tabLst>
            </a:pPr>
            <a:r>
              <a:rPr sz="3200" b="1" spc="-675" dirty="0">
                <a:latin typeface="Arial Rounded MT Bold" panose="020F0704030504030204" pitchFamily="34" charset="0"/>
                <a:cs typeface="Lucida Sans Unicode"/>
              </a:rPr>
              <a:t>•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	</a:t>
            </a:r>
            <a:r>
              <a:rPr sz="3200" b="1" spc="-45" dirty="0">
                <a:latin typeface="Arial Rounded MT Bold" panose="020F0704030504030204" pitchFamily="34" charset="0"/>
                <a:cs typeface="Lucida Sans Unicode"/>
              </a:rPr>
              <a:t>Transmisión</a:t>
            </a:r>
            <a:r>
              <a:rPr sz="3200" b="1" spc="-10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45" dirty="0">
                <a:latin typeface="Arial Rounded MT Bold" panose="020F0704030504030204" pitchFamily="34" charset="0"/>
                <a:cs typeface="Lucida Sans Unicode"/>
              </a:rPr>
              <a:t>comercializada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a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20" dirty="0">
                <a:latin typeface="Arial Rounded MT Bold" panose="020F0704030504030204" pitchFamily="34" charset="0"/>
                <a:cs typeface="Lucida Sans Unicode"/>
              </a:rPr>
              <a:t>través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de</a:t>
            </a:r>
            <a:r>
              <a:rPr sz="3200" b="1" spc="-10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un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dirty="0">
                <a:latin typeface="Arial Rounded MT Bold" panose="020F0704030504030204" pitchFamily="34" charset="0"/>
                <a:cs typeface="Lucida Sans Unicode"/>
              </a:rPr>
              <a:t>OASIS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20" dirty="0">
                <a:latin typeface="Arial Rounded MT Bold" panose="020F0704030504030204" pitchFamily="34" charset="0"/>
                <a:cs typeface="Lucida Sans Unicode"/>
              </a:rPr>
              <a:t>(Open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65" dirty="0">
                <a:latin typeface="Arial Rounded MT Bold" panose="020F0704030504030204" pitchFamily="34" charset="0"/>
                <a:cs typeface="Lucida Sans Unicode"/>
              </a:rPr>
              <a:t>Access</a:t>
            </a:r>
            <a:r>
              <a:rPr sz="3200" b="1" spc="-100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5" dirty="0">
                <a:latin typeface="Arial Rounded MT Bold" panose="020F0704030504030204" pitchFamily="34" charset="0"/>
                <a:cs typeface="Lucida Sans Unicode"/>
              </a:rPr>
              <a:t>Same-</a:t>
            </a:r>
            <a:r>
              <a:rPr sz="3200" b="1" spc="-20" dirty="0">
                <a:latin typeface="Arial Rounded MT Bold" panose="020F0704030504030204" pitchFamily="34" charset="0"/>
                <a:cs typeface="Lucida Sans Unicode"/>
              </a:rPr>
              <a:t>time</a:t>
            </a:r>
            <a:r>
              <a:rPr sz="3200" b="1" spc="-95" dirty="0">
                <a:latin typeface="Arial Rounded MT Bold" panose="020F0704030504030204" pitchFamily="34" charset="0"/>
                <a:cs typeface="Lucida Sans Unicode"/>
              </a:rPr>
              <a:t> </a:t>
            </a:r>
            <a:r>
              <a:rPr sz="3200" b="1" spc="-10" dirty="0">
                <a:latin typeface="Arial Rounded MT Bold" panose="020F0704030504030204" pitchFamily="34" charset="0"/>
                <a:cs typeface="Lucida Sans Unicode"/>
              </a:rPr>
              <a:t>Information System)</a:t>
            </a:r>
            <a:endParaRPr sz="3200" b="1" dirty="0">
              <a:latin typeface="Arial Rounded MT Bold" panose="020F0704030504030204" pitchFamily="34" charset="0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33028" y="2209800"/>
            <a:ext cx="776490" cy="10233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05668" y="4504944"/>
            <a:ext cx="774966" cy="102337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60459" y="4504944"/>
            <a:ext cx="774953" cy="102337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708744" y="2179332"/>
            <a:ext cx="2043430" cy="2369185"/>
            <a:chOff x="9480804" y="2930651"/>
            <a:chExt cx="2043430" cy="236918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8772" y="2930651"/>
              <a:ext cx="774953" cy="10233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94720" y="3934967"/>
              <a:ext cx="89153" cy="13647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80804" y="3180587"/>
              <a:ext cx="1326642" cy="8610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23983" y="4963681"/>
            <a:ext cx="1326642" cy="8915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08416" y="3249181"/>
            <a:ext cx="147066" cy="126415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51999" y="2125954"/>
            <a:ext cx="973111" cy="26304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494808" y="3299472"/>
            <a:ext cx="266013" cy="120167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859620" y="4084333"/>
            <a:ext cx="1031240" cy="1391285"/>
            <a:chOff x="9631680" y="4835652"/>
            <a:chExt cx="1031240" cy="1391285"/>
          </a:xfrm>
        </p:grpSpPr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31680" y="5919216"/>
              <a:ext cx="1030998" cy="3071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49612" y="4835652"/>
              <a:ext cx="465594" cy="1110234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077551" y="2351532"/>
            <a:ext cx="465594" cy="101728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79175" y="3346704"/>
            <a:ext cx="682015" cy="46559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314028" y="3221748"/>
            <a:ext cx="54100" cy="1311402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2745"/>
          </a:xfrm>
          <a:prstGeom prst="rect">
            <a:avLst/>
          </a:prstGeom>
        </p:spPr>
        <p:txBody>
          <a:bodyPr vert="horz" wrap="square" lIns="0" tIns="107695" rIns="0" bIns="0" rtlCol="0">
            <a:spAutoFit/>
          </a:bodyPr>
          <a:lstStyle/>
          <a:p>
            <a:pPr marL="2359660">
              <a:lnSpc>
                <a:spcPct val="100000"/>
              </a:lnSpc>
              <a:spcBef>
                <a:spcPts val="100"/>
              </a:spcBef>
            </a:pPr>
            <a:r>
              <a:rPr sz="3600" b="1" spc="-40" dirty="0">
                <a:latin typeface="Lucida Sans Unicode"/>
                <a:cs typeface="Lucida Sans Unicode"/>
              </a:rPr>
              <a:t>¿Cómo</a:t>
            </a:r>
            <a:r>
              <a:rPr sz="3600" b="1" spc="-245" dirty="0">
                <a:latin typeface="Lucida Sans Unicode"/>
                <a:cs typeface="Lucida Sans Unicode"/>
              </a:rPr>
              <a:t> </a:t>
            </a:r>
            <a:r>
              <a:rPr sz="3600" b="1" spc="-20" dirty="0">
                <a:latin typeface="Lucida Sans Unicode"/>
                <a:cs typeface="Lucida Sans Unicode"/>
              </a:rPr>
              <a:t>programamos</a:t>
            </a:r>
            <a:r>
              <a:rPr sz="3600" b="1" spc="-240" dirty="0">
                <a:latin typeface="Lucida Sans Unicode"/>
                <a:cs typeface="Lucida Sans Unicode"/>
              </a:rPr>
              <a:t> </a:t>
            </a:r>
            <a:r>
              <a:rPr sz="3600" b="1" spc="-20" dirty="0">
                <a:latin typeface="Lucida Sans Unicode"/>
                <a:cs typeface="Lucida Sans Unicode"/>
              </a:rPr>
              <a:t>la</a:t>
            </a:r>
            <a:r>
              <a:rPr sz="3600" b="1" spc="-245" dirty="0">
                <a:latin typeface="Lucida Sans Unicode"/>
                <a:cs typeface="Lucida Sans Unicode"/>
              </a:rPr>
              <a:t> </a:t>
            </a:r>
            <a:r>
              <a:rPr sz="3600" b="1" spc="-10" dirty="0">
                <a:latin typeface="Lucida Sans Unicode"/>
                <a:cs typeface="Lucida Sans Unicode"/>
              </a:rPr>
              <a:t>energía?</a:t>
            </a:r>
            <a:endParaRPr sz="3600" b="1" dirty="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12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387" y="988556"/>
            <a:ext cx="8290622" cy="4251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100"/>
              </a:spcBef>
            </a:pPr>
            <a:r>
              <a:rPr sz="3000" b="1" spc="-140" dirty="0" err="1" smtClean="0">
                <a:latin typeface="Arial Black"/>
                <a:cs typeface="Arial Black"/>
              </a:rPr>
              <a:t>Área</a:t>
            </a:r>
            <a:r>
              <a:rPr lang="es-ES" sz="3000" b="1" spc="-140" dirty="0" smtClean="0">
                <a:latin typeface="Arial Black"/>
                <a:cs typeface="Arial Black"/>
              </a:rPr>
              <a:t> </a:t>
            </a:r>
            <a:r>
              <a:rPr sz="3000" b="1" spc="-140" dirty="0" smtClean="0">
                <a:solidFill>
                  <a:srgbClr val="B43713"/>
                </a:solidFill>
                <a:latin typeface="Arial Black"/>
                <a:cs typeface="Arial Black"/>
              </a:rPr>
              <a:t>A</a:t>
            </a:r>
            <a:r>
              <a:rPr lang="es-ES" sz="3000" b="1" spc="-140" dirty="0" smtClean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3000" b="1" spc="-140" dirty="0" err="1" smtClean="0">
                <a:latin typeface="Arial Black"/>
                <a:cs typeface="Arial Black"/>
              </a:rPr>
              <a:t>programa</a:t>
            </a:r>
            <a:r>
              <a:rPr sz="3000" b="1" spc="-204" dirty="0" smtClean="0">
                <a:latin typeface="Arial Black"/>
                <a:cs typeface="Arial Black"/>
              </a:rPr>
              <a:t> </a:t>
            </a:r>
            <a:r>
              <a:rPr sz="3000" b="1" spc="-305" dirty="0">
                <a:latin typeface="Arial Black"/>
                <a:cs typeface="Arial Black"/>
              </a:rPr>
              <a:t>100</a:t>
            </a:r>
            <a:r>
              <a:rPr sz="3000" b="1" spc="-200" dirty="0">
                <a:latin typeface="Arial Black"/>
                <a:cs typeface="Arial Black"/>
              </a:rPr>
              <a:t> </a:t>
            </a:r>
            <a:r>
              <a:rPr sz="3000" b="1" spc="-65" dirty="0">
                <a:latin typeface="Arial Black"/>
                <a:cs typeface="Arial Black"/>
              </a:rPr>
              <a:t>MW</a:t>
            </a:r>
            <a:r>
              <a:rPr sz="3000" b="1" spc="-204" dirty="0">
                <a:latin typeface="Arial Black"/>
                <a:cs typeface="Arial Black"/>
              </a:rPr>
              <a:t> </a:t>
            </a:r>
            <a:r>
              <a:rPr sz="3000" b="1" spc="-150" dirty="0">
                <a:latin typeface="Arial Black"/>
                <a:cs typeface="Arial Black"/>
              </a:rPr>
              <a:t>al</a:t>
            </a:r>
            <a:r>
              <a:rPr sz="3000" b="1" spc="-200" dirty="0">
                <a:latin typeface="Arial Black"/>
                <a:cs typeface="Arial Black"/>
              </a:rPr>
              <a:t> </a:t>
            </a:r>
            <a:r>
              <a:rPr sz="3000" b="1" spc="-145" dirty="0" err="1" smtClean="0">
                <a:latin typeface="Arial Black"/>
                <a:cs typeface="Arial Black"/>
              </a:rPr>
              <a:t>área</a:t>
            </a:r>
            <a:r>
              <a:rPr lang="es-ES" sz="3000" b="1" spc="-145" dirty="0" smtClean="0">
                <a:latin typeface="Arial Black"/>
                <a:cs typeface="Arial Black"/>
              </a:rPr>
              <a:t> </a:t>
            </a:r>
            <a:r>
              <a:rPr sz="3000" b="1" spc="-145" dirty="0" smtClean="0">
                <a:solidFill>
                  <a:srgbClr val="005238"/>
                </a:solidFill>
                <a:latin typeface="Arial Black"/>
                <a:cs typeface="Arial Black"/>
              </a:rPr>
              <a:t>D</a:t>
            </a:r>
            <a:r>
              <a:rPr sz="3000" b="1" spc="-200" dirty="0" smtClean="0">
                <a:solidFill>
                  <a:srgbClr val="005238"/>
                </a:solidFill>
                <a:latin typeface="Arial Black"/>
                <a:cs typeface="Arial Black"/>
              </a:rPr>
              <a:t> </a:t>
            </a:r>
            <a:r>
              <a:rPr sz="3000" b="1" spc="-330" dirty="0">
                <a:solidFill>
                  <a:srgbClr val="B43713"/>
                </a:solidFill>
                <a:latin typeface="Arial Black"/>
                <a:cs typeface="Arial Black"/>
              </a:rPr>
              <a:t>A </a:t>
            </a:r>
            <a:r>
              <a:rPr sz="3000" b="1" dirty="0">
                <a:latin typeface="Lucida Sans Unicode"/>
                <a:cs typeface="Lucida Sans Unicode"/>
              </a:rPr>
              <a:t>genera</a:t>
            </a:r>
            <a:r>
              <a:rPr sz="3000" b="1" spc="-204" dirty="0">
                <a:latin typeface="Lucida Sans Unicode"/>
                <a:cs typeface="Lucida Sans Unicode"/>
              </a:rPr>
              <a:t> </a:t>
            </a:r>
            <a:r>
              <a:rPr sz="3000" b="1" spc="-195" dirty="0">
                <a:latin typeface="Lucida Sans Unicode"/>
                <a:cs typeface="Lucida Sans Unicode"/>
              </a:rPr>
              <a:t>100</a:t>
            </a:r>
            <a:r>
              <a:rPr sz="3000" b="1" spc="-170" dirty="0">
                <a:latin typeface="Lucida Sans Unicode"/>
                <a:cs typeface="Lucida Sans Unicode"/>
              </a:rPr>
              <a:t> </a:t>
            </a:r>
            <a:r>
              <a:rPr sz="3000" b="1" spc="180" dirty="0">
                <a:latin typeface="Lucida Sans Unicode"/>
                <a:cs typeface="Lucida Sans Unicode"/>
              </a:rPr>
              <a:t>MW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35" dirty="0">
                <a:latin typeface="Lucida Sans Unicode"/>
                <a:cs typeface="Lucida Sans Unicode"/>
              </a:rPr>
              <a:t>más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dirty="0">
                <a:latin typeface="Lucida Sans Unicode"/>
                <a:cs typeface="Lucida Sans Unicode"/>
              </a:rPr>
              <a:t>que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35" dirty="0">
                <a:latin typeface="Lucida Sans Unicode"/>
                <a:cs typeface="Lucida Sans Unicode"/>
              </a:rPr>
              <a:t>su</a:t>
            </a:r>
            <a:r>
              <a:rPr sz="3000" b="1" spc="-190" dirty="0">
                <a:latin typeface="Lucida Sans Unicode"/>
                <a:cs typeface="Lucida Sans Unicode"/>
              </a:rPr>
              <a:t> </a:t>
            </a:r>
            <a:r>
              <a:rPr sz="3000" b="1" spc="-40" dirty="0">
                <a:latin typeface="Lucida Sans Unicode"/>
                <a:cs typeface="Lucida Sans Unicode"/>
              </a:rPr>
              <a:t>carga.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50" dirty="0">
                <a:solidFill>
                  <a:srgbClr val="005238"/>
                </a:solidFill>
                <a:latin typeface="Arial Black"/>
                <a:cs typeface="Arial Black"/>
              </a:rPr>
              <a:t>D </a:t>
            </a:r>
            <a:r>
              <a:rPr sz="3000" b="1" dirty="0">
                <a:latin typeface="Lucida Sans Unicode"/>
                <a:cs typeface="Lucida Sans Unicode"/>
              </a:rPr>
              <a:t>genera</a:t>
            </a:r>
            <a:r>
              <a:rPr sz="3000" b="1" spc="-200" dirty="0">
                <a:latin typeface="Lucida Sans Unicode"/>
                <a:cs typeface="Lucida Sans Unicode"/>
              </a:rPr>
              <a:t> </a:t>
            </a:r>
            <a:r>
              <a:rPr sz="3000" b="1" spc="-195" dirty="0">
                <a:latin typeface="Lucida Sans Unicode"/>
                <a:cs typeface="Lucida Sans Unicode"/>
              </a:rPr>
              <a:t>100</a:t>
            </a:r>
            <a:r>
              <a:rPr sz="3000" b="1" spc="-170" dirty="0">
                <a:latin typeface="Lucida Sans Unicode"/>
                <a:cs typeface="Lucida Sans Unicode"/>
              </a:rPr>
              <a:t> </a:t>
            </a:r>
            <a:r>
              <a:rPr sz="3000" b="1" spc="180" dirty="0">
                <a:latin typeface="Lucida Sans Unicode"/>
                <a:cs typeface="Lucida Sans Unicode"/>
              </a:rPr>
              <a:t>MW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35" dirty="0">
                <a:latin typeface="Lucida Sans Unicode"/>
                <a:cs typeface="Lucida Sans Unicode"/>
              </a:rPr>
              <a:t>menos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dirty="0">
                <a:latin typeface="Lucida Sans Unicode"/>
                <a:cs typeface="Lucida Sans Unicode"/>
              </a:rPr>
              <a:t>que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35" dirty="0">
                <a:latin typeface="Lucida Sans Unicode"/>
                <a:cs typeface="Lucida Sans Unicode"/>
              </a:rPr>
              <a:t>su</a:t>
            </a:r>
            <a:r>
              <a:rPr sz="3000" b="1" spc="-185" dirty="0">
                <a:latin typeface="Lucida Sans Unicode"/>
                <a:cs typeface="Lucida Sans Unicode"/>
              </a:rPr>
              <a:t> </a:t>
            </a:r>
            <a:r>
              <a:rPr sz="3000" b="1" spc="-10" dirty="0">
                <a:latin typeface="Lucida Sans Unicode"/>
                <a:cs typeface="Lucida Sans Unicode"/>
              </a:rPr>
              <a:t>carga.</a:t>
            </a:r>
            <a:endParaRPr sz="3000" b="1" dirty="0">
              <a:latin typeface="Lucida Sans Unicode"/>
              <a:cs typeface="Lucida Sans Unicode"/>
            </a:endParaRPr>
          </a:p>
          <a:p>
            <a:pPr marL="12700" marR="874394">
              <a:lnSpc>
                <a:spcPct val="140400"/>
              </a:lnSpc>
              <a:spcBef>
                <a:spcPts val="150"/>
              </a:spcBef>
            </a:pPr>
            <a:r>
              <a:rPr sz="2300" b="1" spc="-65" dirty="0">
                <a:latin typeface="Lucida Sans Unicode"/>
                <a:cs typeface="Lucida Sans Unicode"/>
              </a:rPr>
              <a:t>Exceso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dirty="0">
                <a:latin typeface="Lucida Sans Unicode"/>
                <a:cs typeface="Lucida Sans Unicode"/>
              </a:rPr>
              <a:t>de</a:t>
            </a:r>
            <a:r>
              <a:rPr sz="2300" b="1" spc="-150" dirty="0">
                <a:latin typeface="Lucida Sans Unicode"/>
                <a:cs typeface="Lucida Sans Unicode"/>
              </a:rPr>
              <a:t> </a:t>
            </a:r>
            <a:r>
              <a:rPr sz="2300" b="1" spc="135" dirty="0">
                <a:latin typeface="Lucida Sans Unicode"/>
                <a:cs typeface="Lucida Sans Unicode"/>
              </a:rPr>
              <a:t>MW</a:t>
            </a:r>
            <a:r>
              <a:rPr sz="2300" b="1" spc="-135" dirty="0">
                <a:latin typeface="Lucida Sans Unicode"/>
                <a:cs typeface="Lucida Sans Unicode"/>
              </a:rPr>
              <a:t> </a:t>
            </a:r>
            <a:r>
              <a:rPr sz="2300" b="1" spc="-50" dirty="0" smtClean="0">
                <a:latin typeface="Lucida Sans Unicode"/>
                <a:cs typeface="Lucida Sans Unicode"/>
              </a:rPr>
              <a:t>de</a:t>
            </a:r>
            <a:r>
              <a:rPr lang="es-ES" sz="2300" b="1" spc="-50" dirty="0" smtClean="0">
                <a:latin typeface="Lucida Sans Unicode"/>
                <a:cs typeface="Lucida Sans Unicode"/>
              </a:rPr>
              <a:t> </a:t>
            </a:r>
            <a:r>
              <a:rPr sz="2300" b="1" spc="-50" dirty="0" smtClean="0">
                <a:solidFill>
                  <a:srgbClr val="B43713"/>
                </a:solidFill>
                <a:latin typeface="Arial Black"/>
                <a:cs typeface="Arial Black"/>
              </a:rPr>
              <a:t>A</a:t>
            </a:r>
            <a:r>
              <a:rPr lang="es-ES" sz="2300" b="1" spc="-50" dirty="0" smtClean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300" b="1" spc="-50" dirty="0" err="1" smtClean="0">
                <a:latin typeface="Lucida Sans Unicode"/>
                <a:cs typeface="Lucida Sans Unicode"/>
              </a:rPr>
              <a:t>sirve</a:t>
            </a:r>
            <a:r>
              <a:rPr sz="2300" b="1" spc="-130" dirty="0" smtClean="0">
                <a:latin typeface="Lucida Sans Unicode"/>
                <a:cs typeface="Lucida Sans Unicode"/>
              </a:rPr>
              <a:t> </a:t>
            </a:r>
            <a:r>
              <a:rPr lang="es-ES" sz="2300" b="1" spc="-10" dirty="0" smtClean="0">
                <a:latin typeface="Lucida Sans Unicode"/>
                <a:cs typeface="Lucida Sans Unicode"/>
              </a:rPr>
              <a:t>al </a:t>
            </a:r>
            <a:r>
              <a:rPr lang="es-ES" sz="2300" b="1" spc="-10" dirty="0" err="1" smtClean="0">
                <a:latin typeface="Lucida Sans Unicode"/>
                <a:cs typeface="Lucida Sans Unicode"/>
              </a:rPr>
              <a:t>Deficit</a:t>
            </a:r>
            <a:r>
              <a:rPr sz="2300" b="1" spc="-135" dirty="0" smtClean="0">
                <a:latin typeface="Lucida Sans Unicode"/>
                <a:cs typeface="Lucida Sans Unicode"/>
              </a:rPr>
              <a:t> </a:t>
            </a:r>
            <a:r>
              <a:rPr sz="2300" b="1" spc="-20" dirty="0" err="1" smtClean="0">
                <a:latin typeface="Lucida Sans Unicode"/>
                <a:cs typeface="Lucida Sans Unicode"/>
              </a:rPr>
              <a:t>en</a:t>
            </a:r>
            <a:r>
              <a:rPr lang="es-ES" sz="2300" b="1" spc="-20" dirty="0" smtClean="0">
                <a:latin typeface="Lucida Sans Unicode"/>
                <a:cs typeface="Lucida Sans Unicode"/>
              </a:rPr>
              <a:t> </a:t>
            </a:r>
            <a:r>
              <a:rPr sz="2300" b="1" spc="-20" dirty="0" smtClean="0">
                <a:solidFill>
                  <a:srgbClr val="005238"/>
                </a:solidFill>
                <a:latin typeface="Arial Black"/>
                <a:cs typeface="Arial Black"/>
              </a:rPr>
              <a:t>D</a:t>
            </a:r>
            <a:r>
              <a:rPr sz="2300" b="1" spc="-20" dirty="0">
                <a:latin typeface="Lucida Sans Unicode"/>
                <a:cs typeface="Lucida Sans Unicode"/>
              </a:rPr>
              <a:t>. </a:t>
            </a:r>
            <a:r>
              <a:rPr sz="2300" b="1" spc="-10" dirty="0">
                <a:latin typeface="Lucida Sans Unicode"/>
                <a:cs typeface="Lucida Sans Unicode"/>
              </a:rPr>
              <a:t>Pero</a:t>
            </a:r>
            <a:r>
              <a:rPr sz="2300" b="1" spc="-10" dirty="0" smtClean="0">
                <a:latin typeface="Lucida Sans Unicode"/>
                <a:cs typeface="Lucida Sans Unicode"/>
              </a:rPr>
              <a:t>…</a:t>
            </a:r>
            <a:endParaRPr lang="es-ES" sz="2300" b="1" spc="-10" dirty="0" smtClean="0">
              <a:latin typeface="Lucida Sans Unicode"/>
              <a:cs typeface="Lucida Sans Unicode"/>
            </a:endParaRPr>
          </a:p>
          <a:p>
            <a:pPr marL="12700" marR="874394">
              <a:lnSpc>
                <a:spcPct val="140400"/>
              </a:lnSpc>
              <a:spcBef>
                <a:spcPts val="150"/>
              </a:spcBef>
            </a:pPr>
            <a:endParaRPr sz="2300" b="1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32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¿Por</a:t>
            </a:r>
            <a:r>
              <a:rPr sz="3200" b="1" spc="-13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qué</a:t>
            </a:r>
            <a:r>
              <a:rPr sz="3200" b="1" spc="-13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25" dirty="0" err="1">
                <a:solidFill>
                  <a:srgbClr val="FF0000"/>
                </a:solidFill>
                <a:latin typeface="Lucida Sans Unicode"/>
                <a:cs typeface="Lucida Sans Unicode"/>
              </a:rPr>
              <a:t>camino</a:t>
            </a:r>
            <a:r>
              <a:rPr sz="3200" b="1" spc="-13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lang="es-ES" sz="3200" b="1" spc="-30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circula </a:t>
            </a:r>
            <a:r>
              <a:rPr sz="3200" b="1" spc="-130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la</a:t>
            </a:r>
            <a:r>
              <a:rPr sz="3200" b="1" spc="-13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energía?</a:t>
            </a:r>
            <a:endParaRPr sz="3200" b="1" dirty="0">
              <a:solidFill>
                <a:srgbClr val="FF0000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155"/>
              </a:spcBef>
            </a:pPr>
            <a:r>
              <a:rPr lang="es-ES" sz="2400" b="1" spc="-90" dirty="0" smtClean="0">
                <a:latin typeface="Arial Black"/>
                <a:cs typeface="Arial Black"/>
              </a:rPr>
              <a:t>Flujo</a:t>
            </a:r>
            <a:r>
              <a:rPr sz="2400" b="1" spc="-90" dirty="0" smtClean="0">
                <a:latin typeface="Arial Black"/>
                <a:cs typeface="Arial Black"/>
              </a:rPr>
              <a:t> </a:t>
            </a:r>
            <a:r>
              <a:rPr sz="2400" b="1" spc="-55" dirty="0">
                <a:latin typeface="Arial Black"/>
                <a:cs typeface="Arial Black"/>
              </a:rPr>
              <a:t>programado</a:t>
            </a:r>
            <a:r>
              <a:rPr sz="2400" b="1" spc="-85" dirty="0">
                <a:latin typeface="Arial Black"/>
                <a:cs typeface="Arial Black"/>
              </a:rPr>
              <a:t> </a:t>
            </a:r>
            <a:r>
              <a:rPr sz="2400" b="1" spc="-20" dirty="0">
                <a:latin typeface="Arial Black"/>
                <a:cs typeface="Arial Black"/>
              </a:rPr>
              <a:t>-</a:t>
            </a:r>
            <a:r>
              <a:rPr sz="2400" b="1" spc="-85" dirty="0">
                <a:latin typeface="Arial Black"/>
                <a:cs typeface="Arial Black"/>
              </a:rPr>
              <a:t> </a:t>
            </a:r>
            <a:r>
              <a:rPr lang="es-ES" sz="2400" b="1" spc="-90" dirty="0" err="1" smtClean="0">
                <a:latin typeface="Arial Black"/>
                <a:cs typeface="Arial Black"/>
              </a:rPr>
              <a:t>Fujo</a:t>
            </a:r>
            <a:r>
              <a:rPr sz="2400" b="1" spc="-85" dirty="0" smtClean="0">
                <a:latin typeface="Arial Black"/>
                <a:cs typeface="Arial Black"/>
              </a:rPr>
              <a:t> </a:t>
            </a:r>
            <a:r>
              <a:rPr sz="2400" b="1" spc="-20" dirty="0" smtClean="0">
                <a:latin typeface="Arial Black"/>
                <a:cs typeface="Arial Black"/>
              </a:rPr>
              <a:t>real</a:t>
            </a:r>
            <a:r>
              <a:rPr lang="es-ES" sz="2400" b="1" spc="-20" dirty="0" smtClean="0">
                <a:latin typeface="Arial Black"/>
                <a:cs typeface="Arial Black"/>
              </a:rPr>
              <a:t>  </a:t>
            </a:r>
            <a:r>
              <a:rPr sz="2400" b="1" spc="-215" dirty="0" smtClean="0">
                <a:solidFill>
                  <a:srgbClr val="A61930"/>
                </a:solidFill>
                <a:latin typeface="Arial Black"/>
                <a:cs typeface="Arial Black"/>
              </a:rPr>
              <a:t>=</a:t>
            </a:r>
            <a:r>
              <a:rPr lang="es-ES" sz="2400" b="1" spc="-215" dirty="0" smtClean="0">
                <a:solidFill>
                  <a:srgbClr val="A61930"/>
                </a:solidFill>
                <a:latin typeface="Arial Black"/>
                <a:cs typeface="Arial Black"/>
              </a:rPr>
              <a:t>  </a:t>
            </a:r>
            <a:r>
              <a:rPr sz="2400" b="1" spc="-80" dirty="0" err="1" smtClean="0">
                <a:latin typeface="Arial Black"/>
                <a:cs typeface="Arial Black"/>
              </a:rPr>
              <a:t>Flujo</a:t>
            </a:r>
            <a:r>
              <a:rPr sz="2400" b="1" spc="-90" dirty="0" smtClean="0">
                <a:latin typeface="Arial Black"/>
                <a:cs typeface="Arial Black"/>
              </a:rPr>
              <a:t> </a:t>
            </a:r>
            <a:r>
              <a:rPr sz="2400" b="1" spc="-55" dirty="0">
                <a:latin typeface="Arial Black"/>
                <a:cs typeface="Arial Black"/>
              </a:rPr>
              <a:t>no</a:t>
            </a:r>
            <a:r>
              <a:rPr sz="2400" b="1" spc="-95" dirty="0">
                <a:latin typeface="Arial Black"/>
                <a:cs typeface="Arial Black"/>
              </a:rPr>
              <a:t> </a:t>
            </a:r>
            <a:r>
              <a:rPr sz="2400" b="1" spc="-10" dirty="0">
                <a:latin typeface="Arial Black"/>
                <a:cs typeface="Arial Black"/>
              </a:rPr>
              <a:t>programado</a:t>
            </a:r>
            <a:endParaRPr sz="2400" b="1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49740" y="1489067"/>
            <a:ext cx="1305560" cy="612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700" b="1" spc="-10" dirty="0">
                <a:latin typeface="Lucida Sans Unicode"/>
                <a:cs typeface="Lucida Sans Unicode"/>
              </a:rPr>
              <a:t>Programado</a:t>
            </a:r>
            <a:endParaRPr sz="1700" b="1" dirty="0">
              <a:latin typeface="Lucida Sans Unicode"/>
              <a:cs typeface="Lucida Sans Unicode"/>
            </a:endParaRPr>
          </a:p>
          <a:p>
            <a:pPr marR="6985" algn="ctr">
              <a:lnSpc>
                <a:spcPct val="100000"/>
              </a:lnSpc>
              <a:spcBef>
                <a:spcPts val="160"/>
              </a:spcBef>
            </a:pPr>
            <a:r>
              <a:rPr sz="1900" b="1" spc="-10" dirty="0">
                <a:latin typeface="Lucida Sans Unicode"/>
                <a:cs typeface="Lucida Sans Unicode"/>
              </a:rPr>
              <a:t>flujo</a:t>
            </a:r>
            <a:endParaRPr sz="1900" b="1" dirty="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44025" y="2216925"/>
            <a:ext cx="46418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8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endParaRPr sz="54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43208" y="2187079"/>
            <a:ext cx="4711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400" dirty="0">
                <a:solidFill>
                  <a:srgbClr val="FFFFFF"/>
                </a:solidFill>
                <a:latin typeface="Lucida Sans Unicode"/>
                <a:cs typeface="Lucida Sans Unicode"/>
              </a:rPr>
              <a:t>B</a:t>
            </a:r>
            <a:endParaRPr sz="54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08643" y="3352177"/>
            <a:ext cx="1239520" cy="71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b="1" spc="-30" dirty="0" err="1" smtClean="0">
                <a:solidFill>
                  <a:srgbClr val="6C2C40"/>
                </a:solidFill>
                <a:latin typeface="Lucida Sans Unicode"/>
                <a:cs typeface="Lucida Sans Unicode"/>
              </a:rPr>
              <a:t>Contrato</a:t>
            </a:r>
            <a:endParaRPr b="1" dirty="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19"/>
              </a:spcBef>
            </a:pPr>
            <a:r>
              <a:rPr b="1" spc="-10" dirty="0">
                <a:solidFill>
                  <a:srgbClr val="6C2C40"/>
                </a:solidFill>
                <a:latin typeface="Lucida Sans Unicode"/>
                <a:cs typeface="Lucida Sans Unicode"/>
              </a:rPr>
              <a:t>Camino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72473" y="4512373"/>
            <a:ext cx="5264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endParaRPr sz="54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138383" y="4512373"/>
            <a:ext cx="4591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325" dirty="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endParaRPr sz="5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13432" y="2527300"/>
            <a:ext cx="8301355" cy="3134360"/>
            <a:chOff x="2313432" y="2527300"/>
            <a:chExt cx="8301355" cy="3134360"/>
          </a:xfrm>
        </p:grpSpPr>
        <p:sp>
          <p:nvSpPr>
            <p:cNvPr id="3" name="object 3"/>
            <p:cNvSpPr/>
            <p:nvPr/>
          </p:nvSpPr>
          <p:spPr>
            <a:xfrm>
              <a:off x="2547366" y="2549525"/>
              <a:ext cx="7789545" cy="1961514"/>
            </a:xfrm>
            <a:custGeom>
              <a:avLst/>
              <a:gdLst/>
              <a:ahLst/>
              <a:cxnLst/>
              <a:rect l="l" t="t" r="r" b="b"/>
              <a:pathLst>
                <a:path w="7789545" h="1961514">
                  <a:moveTo>
                    <a:pt x="0" y="1961514"/>
                  </a:moveTo>
                  <a:lnTo>
                    <a:pt x="2578988" y="1961514"/>
                  </a:lnTo>
                  <a:lnTo>
                    <a:pt x="2578988" y="981455"/>
                  </a:lnTo>
                  <a:lnTo>
                    <a:pt x="5170805" y="981455"/>
                  </a:lnTo>
                  <a:lnTo>
                    <a:pt x="5170805" y="996061"/>
                  </a:lnTo>
                </a:path>
                <a:path w="7789545" h="1961514">
                  <a:moveTo>
                    <a:pt x="2618232" y="980059"/>
                  </a:moveTo>
                  <a:lnTo>
                    <a:pt x="5197220" y="980059"/>
                  </a:lnTo>
                  <a:lnTo>
                    <a:pt x="5197220" y="0"/>
                  </a:lnTo>
                  <a:lnTo>
                    <a:pt x="7789036" y="0"/>
                  </a:lnTo>
                  <a:lnTo>
                    <a:pt x="7789036" y="14604"/>
                  </a:lnTo>
                </a:path>
              </a:pathLst>
            </a:custGeom>
            <a:ln w="444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45658" y="4534280"/>
              <a:ext cx="0" cy="819785"/>
            </a:xfrm>
            <a:custGeom>
              <a:avLst/>
              <a:gdLst/>
              <a:ahLst/>
              <a:cxnLst/>
              <a:rect l="l" t="t" r="r" b="b"/>
              <a:pathLst>
                <a:path h="819785">
                  <a:moveTo>
                    <a:pt x="0" y="0"/>
                  </a:moveTo>
                  <a:lnTo>
                    <a:pt x="0" y="819531"/>
                  </a:lnTo>
                </a:path>
              </a:pathLst>
            </a:custGeom>
            <a:ln w="30987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48722" y="2564130"/>
              <a:ext cx="0" cy="2769870"/>
            </a:xfrm>
            <a:custGeom>
              <a:avLst/>
              <a:gdLst/>
              <a:ahLst/>
              <a:cxnLst/>
              <a:rect l="l" t="t" r="r" b="b"/>
              <a:pathLst>
                <a:path h="2769870">
                  <a:moveTo>
                    <a:pt x="0" y="0"/>
                  </a:moveTo>
                  <a:lnTo>
                    <a:pt x="0" y="2769870"/>
                  </a:lnTo>
                </a:path>
              </a:pathLst>
            </a:custGeom>
            <a:ln w="19050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55953" y="4526279"/>
              <a:ext cx="0" cy="824865"/>
            </a:xfrm>
            <a:custGeom>
              <a:avLst/>
              <a:gdLst/>
              <a:ahLst/>
              <a:cxnLst/>
              <a:rect l="l" t="t" r="r" b="b"/>
              <a:pathLst>
                <a:path h="824864">
                  <a:moveTo>
                    <a:pt x="0" y="0"/>
                  </a:moveTo>
                  <a:lnTo>
                    <a:pt x="0" y="824484"/>
                  </a:lnTo>
                </a:path>
              </a:pathLst>
            </a:custGeom>
            <a:ln w="27305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55953" y="3536061"/>
              <a:ext cx="0" cy="528955"/>
            </a:xfrm>
            <a:custGeom>
              <a:avLst/>
              <a:gdLst/>
              <a:ahLst/>
              <a:cxnLst/>
              <a:rect l="l" t="t" r="r" b="b"/>
              <a:pathLst>
                <a:path h="528954">
                  <a:moveTo>
                    <a:pt x="0" y="0"/>
                  </a:moveTo>
                  <a:lnTo>
                    <a:pt x="0" y="528447"/>
                  </a:lnTo>
                </a:path>
              </a:pathLst>
            </a:custGeom>
            <a:ln w="27304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76500" y="2708147"/>
              <a:ext cx="6274435" cy="1818639"/>
            </a:xfrm>
            <a:custGeom>
              <a:avLst/>
              <a:gdLst/>
              <a:ahLst/>
              <a:cxnLst/>
              <a:rect l="l" t="t" r="r" b="b"/>
              <a:pathLst>
                <a:path w="6274434" h="1818639">
                  <a:moveTo>
                    <a:pt x="2597785" y="765810"/>
                  </a:moveTo>
                  <a:lnTo>
                    <a:pt x="2578735" y="735711"/>
                  </a:lnTo>
                  <a:lnTo>
                    <a:pt x="2535174" y="666877"/>
                  </a:lnTo>
                  <a:lnTo>
                    <a:pt x="2517165" y="696722"/>
                  </a:lnTo>
                  <a:lnTo>
                    <a:pt x="2100072" y="445020"/>
                  </a:lnTo>
                  <a:lnTo>
                    <a:pt x="2100072" y="0"/>
                  </a:lnTo>
                  <a:lnTo>
                    <a:pt x="0" y="0"/>
                  </a:lnTo>
                  <a:lnTo>
                    <a:pt x="0" y="460248"/>
                  </a:lnTo>
                  <a:lnTo>
                    <a:pt x="2057615" y="460248"/>
                  </a:lnTo>
                  <a:lnTo>
                    <a:pt x="2499093" y="726668"/>
                  </a:lnTo>
                  <a:lnTo>
                    <a:pt x="2481072" y="756539"/>
                  </a:lnTo>
                  <a:lnTo>
                    <a:pt x="2597785" y="765810"/>
                  </a:lnTo>
                  <a:close/>
                </a:path>
                <a:path w="6274434" h="1818639">
                  <a:moveTo>
                    <a:pt x="6274308" y="1356372"/>
                  </a:moveTo>
                  <a:lnTo>
                    <a:pt x="3904488" y="1356372"/>
                  </a:lnTo>
                  <a:lnTo>
                    <a:pt x="3904488" y="1818132"/>
                  </a:lnTo>
                  <a:lnTo>
                    <a:pt x="6274308" y="1818132"/>
                  </a:lnTo>
                  <a:lnTo>
                    <a:pt x="6274308" y="1356372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45074" y="3210305"/>
              <a:ext cx="24130" cy="791210"/>
            </a:xfrm>
            <a:custGeom>
              <a:avLst/>
              <a:gdLst/>
              <a:ahLst/>
              <a:cxnLst/>
              <a:rect l="l" t="t" r="r" b="b"/>
              <a:pathLst>
                <a:path w="24129" h="791210">
                  <a:moveTo>
                    <a:pt x="0" y="0"/>
                  </a:moveTo>
                  <a:lnTo>
                    <a:pt x="23875" y="791210"/>
                  </a:lnTo>
                </a:path>
              </a:pathLst>
            </a:custGeom>
            <a:ln w="19050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21860" y="4096511"/>
              <a:ext cx="0" cy="798830"/>
            </a:xfrm>
            <a:custGeom>
              <a:avLst/>
              <a:gdLst/>
              <a:ahLst/>
              <a:cxnLst/>
              <a:rect l="l" t="t" r="r" b="b"/>
              <a:pathLst>
                <a:path h="798829">
                  <a:moveTo>
                    <a:pt x="0" y="0"/>
                  </a:moveTo>
                  <a:lnTo>
                    <a:pt x="0" y="798449"/>
                  </a:lnTo>
                </a:path>
              </a:pathLst>
            </a:custGeom>
            <a:ln w="42925">
              <a:solidFill>
                <a:srgbClr val="00395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19600" y="2869691"/>
              <a:ext cx="1394460" cy="1226820"/>
            </a:xfrm>
            <a:custGeom>
              <a:avLst/>
              <a:gdLst/>
              <a:ahLst/>
              <a:cxnLst/>
              <a:rect l="l" t="t" r="r" b="b"/>
              <a:pathLst>
                <a:path w="1394460" h="1226820">
                  <a:moveTo>
                    <a:pt x="515112" y="918972"/>
                  </a:moveTo>
                  <a:lnTo>
                    <a:pt x="0" y="918972"/>
                  </a:lnTo>
                  <a:lnTo>
                    <a:pt x="0" y="1226820"/>
                  </a:lnTo>
                  <a:lnTo>
                    <a:pt x="515112" y="1226820"/>
                  </a:lnTo>
                  <a:lnTo>
                    <a:pt x="515112" y="918972"/>
                  </a:lnTo>
                  <a:close/>
                </a:path>
                <a:path w="1394460" h="1226820">
                  <a:moveTo>
                    <a:pt x="1394460" y="0"/>
                  </a:moveTo>
                  <a:lnTo>
                    <a:pt x="877824" y="0"/>
                  </a:lnTo>
                  <a:lnTo>
                    <a:pt x="877824" y="307848"/>
                  </a:lnTo>
                  <a:lnTo>
                    <a:pt x="1394460" y="307848"/>
                  </a:lnTo>
                  <a:lnTo>
                    <a:pt x="139446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67833" y="2573273"/>
              <a:ext cx="3338195" cy="1924050"/>
            </a:xfrm>
            <a:custGeom>
              <a:avLst/>
              <a:gdLst/>
              <a:ahLst/>
              <a:cxnLst/>
              <a:rect l="l" t="t" r="r" b="b"/>
              <a:pathLst>
                <a:path w="3338195" h="1924050">
                  <a:moveTo>
                    <a:pt x="777748" y="989076"/>
                  </a:moveTo>
                  <a:lnTo>
                    <a:pt x="0" y="1923542"/>
                  </a:lnTo>
                </a:path>
                <a:path w="3338195" h="1924050">
                  <a:moveTo>
                    <a:pt x="3338067" y="0"/>
                  </a:moveTo>
                  <a:lnTo>
                    <a:pt x="2560319" y="934465"/>
                  </a:lnTo>
                </a:path>
              </a:pathLst>
            </a:custGeom>
            <a:ln w="38100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16474" y="3969638"/>
              <a:ext cx="1107440" cy="330835"/>
            </a:xfrm>
            <a:custGeom>
              <a:avLst/>
              <a:gdLst/>
              <a:ahLst/>
              <a:cxnLst/>
              <a:rect l="l" t="t" r="r" b="b"/>
              <a:pathLst>
                <a:path w="1107439" h="330835">
                  <a:moveTo>
                    <a:pt x="105792" y="33775"/>
                  </a:moveTo>
                  <a:lnTo>
                    <a:pt x="96903" y="67554"/>
                  </a:lnTo>
                  <a:lnTo>
                    <a:pt x="1098168" y="330454"/>
                  </a:lnTo>
                  <a:lnTo>
                    <a:pt x="1106931" y="296799"/>
                  </a:lnTo>
                  <a:lnTo>
                    <a:pt x="105792" y="33775"/>
                  </a:lnTo>
                  <a:close/>
                </a:path>
                <a:path w="1107439" h="330835">
                  <a:moveTo>
                    <a:pt x="114680" y="0"/>
                  </a:moveTo>
                  <a:lnTo>
                    <a:pt x="0" y="24003"/>
                  </a:lnTo>
                  <a:lnTo>
                    <a:pt x="88011" y="101346"/>
                  </a:lnTo>
                  <a:lnTo>
                    <a:pt x="96903" y="67554"/>
                  </a:lnTo>
                  <a:lnTo>
                    <a:pt x="80010" y="63118"/>
                  </a:lnTo>
                  <a:lnTo>
                    <a:pt x="88900" y="29337"/>
                  </a:lnTo>
                  <a:lnTo>
                    <a:pt x="106960" y="29337"/>
                  </a:lnTo>
                  <a:lnTo>
                    <a:pt x="114680" y="0"/>
                  </a:lnTo>
                  <a:close/>
                </a:path>
                <a:path w="1107439" h="330835">
                  <a:moveTo>
                    <a:pt x="88900" y="29337"/>
                  </a:moveTo>
                  <a:lnTo>
                    <a:pt x="80010" y="63118"/>
                  </a:lnTo>
                  <a:lnTo>
                    <a:pt x="96903" y="67554"/>
                  </a:lnTo>
                  <a:lnTo>
                    <a:pt x="105792" y="33775"/>
                  </a:lnTo>
                  <a:lnTo>
                    <a:pt x="88900" y="29337"/>
                  </a:lnTo>
                  <a:close/>
                </a:path>
                <a:path w="1107439" h="330835">
                  <a:moveTo>
                    <a:pt x="106960" y="29337"/>
                  </a:moveTo>
                  <a:lnTo>
                    <a:pt x="88900" y="29337"/>
                  </a:lnTo>
                  <a:lnTo>
                    <a:pt x="105792" y="33775"/>
                  </a:lnTo>
                  <a:lnTo>
                    <a:pt x="106960" y="29337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71750" y="4543805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h="807720">
                  <a:moveTo>
                    <a:pt x="0" y="0"/>
                  </a:moveTo>
                  <a:lnTo>
                    <a:pt x="0" y="807339"/>
                  </a:lnTo>
                </a:path>
              </a:pathLst>
            </a:custGeom>
            <a:ln w="19050">
              <a:solidFill>
                <a:srgbClr val="00395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13432" y="5334000"/>
              <a:ext cx="8301355" cy="327660"/>
            </a:xfrm>
            <a:custGeom>
              <a:avLst/>
              <a:gdLst/>
              <a:ahLst/>
              <a:cxnLst/>
              <a:rect l="l" t="t" r="r" b="b"/>
              <a:pathLst>
                <a:path w="8301355" h="327660">
                  <a:moveTo>
                    <a:pt x="515112" y="16776"/>
                  </a:moveTo>
                  <a:lnTo>
                    <a:pt x="0" y="16776"/>
                  </a:lnTo>
                  <a:lnTo>
                    <a:pt x="0" y="324612"/>
                  </a:lnTo>
                  <a:lnTo>
                    <a:pt x="515112" y="324612"/>
                  </a:lnTo>
                  <a:lnTo>
                    <a:pt x="515112" y="16776"/>
                  </a:lnTo>
                  <a:close/>
                </a:path>
                <a:path w="8301355" h="327660">
                  <a:moveTo>
                    <a:pt x="3095244" y="19812"/>
                  </a:moveTo>
                  <a:lnTo>
                    <a:pt x="2578608" y="19812"/>
                  </a:lnTo>
                  <a:lnTo>
                    <a:pt x="2578608" y="327660"/>
                  </a:lnTo>
                  <a:lnTo>
                    <a:pt x="3095244" y="327660"/>
                  </a:lnTo>
                  <a:lnTo>
                    <a:pt x="3095244" y="19812"/>
                  </a:lnTo>
                  <a:close/>
                </a:path>
                <a:path w="8301355" h="327660">
                  <a:moveTo>
                    <a:pt x="5661647" y="16776"/>
                  </a:moveTo>
                  <a:lnTo>
                    <a:pt x="5145024" y="16776"/>
                  </a:lnTo>
                  <a:lnTo>
                    <a:pt x="5145024" y="324612"/>
                  </a:lnTo>
                  <a:lnTo>
                    <a:pt x="5661647" y="324612"/>
                  </a:lnTo>
                  <a:lnTo>
                    <a:pt x="5661647" y="16776"/>
                  </a:lnTo>
                  <a:close/>
                </a:path>
                <a:path w="8301355" h="327660">
                  <a:moveTo>
                    <a:pt x="8301228" y="0"/>
                  </a:moveTo>
                  <a:lnTo>
                    <a:pt x="7706868" y="0"/>
                  </a:lnTo>
                  <a:lnTo>
                    <a:pt x="7706868" y="307848"/>
                  </a:lnTo>
                  <a:lnTo>
                    <a:pt x="8301228" y="307848"/>
                  </a:lnTo>
                  <a:lnTo>
                    <a:pt x="8301228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44791"/>
          </a:xfrm>
          <a:prstGeom prst="rect">
            <a:avLst/>
          </a:prstGeom>
        </p:spPr>
        <p:txBody>
          <a:bodyPr vert="horz" wrap="square" lIns="0" tIns="196595" rIns="0" bIns="0" rtlCol="0">
            <a:spAutoFit/>
          </a:bodyPr>
          <a:lstStyle/>
          <a:p>
            <a:pPr marL="3782695">
              <a:lnSpc>
                <a:spcPct val="100000"/>
              </a:lnSpc>
              <a:spcBef>
                <a:spcPts val="100"/>
              </a:spcBef>
            </a:pPr>
            <a:r>
              <a:rPr sz="2900" b="1" spc="-20" dirty="0">
                <a:latin typeface="Lucida Sans Unicode"/>
                <a:cs typeface="Lucida Sans Unicode"/>
              </a:rPr>
              <a:t>Programación</a:t>
            </a:r>
            <a:r>
              <a:rPr sz="2900" b="1" spc="-160" dirty="0">
                <a:latin typeface="Lucida Sans Unicode"/>
                <a:cs typeface="Lucida Sans Unicode"/>
              </a:rPr>
              <a:t> </a:t>
            </a:r>
            <a:r>
              <a:rPr sz="2900" b="1" dirty="0">
                <a:latin typeface="Lucida Sans Unicode"/>
                <a:cs typeface="Lucida Sans Unicode"/>
              </a:rPr>
              <a:t>de</a:t>
            </a:r>
            <a:r>
              <a:rPr sz="2900" b="1" spc="-160" dirty="0">
                <a:latin typeface="Lucida Sans Unicode"/>
                <a:cs typeface="Lucida Sans Unicode"/>
              </a:rPr>
              <a:t> </a:t>
            </a:r>
            <a:r>
              <a:rPr sz="2900" b="1" spc="-10" dirty="0">
                <a:latin typeface="Lucida Sans Unicode"/>
                <a:cs typeface="Lucida Sans Unicode"/>
              </a:rPr>
              <a:t>energía</a:t>
            </a:r>
            <a:endParaRPr sz="2900" b="1" dirty="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13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767" y="1082493"/>
            <a:ext cx="1133043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Lucida Sans Unicode"/>
                <a:cs typeface="Lucida Sans Unicode"/>
              </a:rPr>
              <a:t>En</a:t>
            </a:r>
            <a:r>
              <a:rPr sz="2800" b="1" spc="-110" dirty="0">
                <a:latin typeface="Lucida Sans Unicode"/>
                <a:cs typeface="Lucida Sans Unicode"/>
              </a:rPr>
              <a:t> </a:t>
            </a:r>
            <a:r>
              <a:rPr sz="2800" b="1" spc="-25" dirty="0">
                <a:latin typeface="Lucida Sans Unicode"/>
                <a:cs typeface="Lucida Sans Unicode"/>
              </a:rPr>
              <a:t>tiempo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25" dirty="0">
                <a:latin typeface="Lucida Sans Unicode"/>
                <a:cs typeface="Lucida Sans Unicode"/>
              </a:rPr>
              <a:t>real,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65" dirty="0">
                <a:latin typeface="Lucida Sans Unicode"/>
                <a:cs typeface="Lucida Sans Unicode"/>
              </a:rPr>
              <a:t>los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35" dirty="0">
                <a:latin typeface="Lucida Sans Unicode"/>
                <a:cs typeface="Lucida Sans Unicode"/>
              </a:rPr>
              <a:t>cambios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dirty="0">
                <a:latin typeface="Lucida Sans Unicode"/>
                <a:cs typeface="Lucida Sans Unicode"/>
              </a:rPr>
              <a:t>de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20" dirty="0">
                <a:latin typeface="Lucida Sans Unicode"/>
                <a:cs typeface="Lucida Sans Unicode"/>
              </a:rPr>
              <a:t>horario</a:t>
            </a:r>
            <a:r>
              <a:rPr sz="2800" b="1" spc="-110" dirty="0">
                <a:latin typeface="Lucida Sans Unicode"/>
                <a:cs typeface="Lucida Sans Unicode"/>
              </a:rPr>
              <a:t> </a:t>
            </a:r>
            <a:r>
              <a:rPr sz="2800" b="1" spc="-20" dirty="0">
                <a:latin typeface="Lucida Sans Unicode"/>
                <a:cs typeface="Lucida Sans Unicode"/>
              </a:rPr>
              <a:t>por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dirty="0">
                <a:latin typeface="Lucida Sans Unicode"/>
                <a:cs typeface="Lucida Sans Unicode"/>
              </a:rPr>
              <a:t>hora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55" dirty="0" smtClean="0">
                <a:latin typeface="Lucida Sans Unicode"/>
                <a:cs typeface="Lucida Sans Unicode"/>
              </a:rPr>
              <a:t>son</a:t>
            </a:r>
            <a:r>
              <a:rPr lang="es-ES" sz="2800" b="1" spc="-55" dirty="0" smtClean="0">
                <a:latin typeface="Lucida Sans Unicode"/>
                <a:cs typeface="Lucida Sans Unicode"/>
              </a:rPr>
              <a:t> </a:t>
            </a:r>
            <a:r>
              <a:rPr lang="es-ES" sz="2800" b="1" spc="-55" dirty="0" smtClean="0">
                <a:solidFill>
                  <a:srgbClr val="B43713"/>
                </a:solidFill>
                <a:latin typeface="Arial Black"/>
                <a:cs typeface="Arial Black"/>
              </a:rPr>
              <a:t>en Rampa </a:t>
            </a:r>
            <a:r>
              <a:rPr sz="2800" b="1" spc="-55" dirty="0" smtClean="0">
                <a:latin typeface="Lucida Sans Unicode"/>
                <a:cs typeface="Lucida Sans Unicode"/>
              </a:rPr>
              <a:t>para</a:t>
            </a:r>
            <a:r>
              <a:rPr sz="2800" b="1" spc="-105" dirty="0" smtClean="0">
                <a:latin typeface="Lucida Sans Unicode"/>
                <a:cs typeface="Lucida Sans Unicode"/>
              </a:rPr>
              <a:t> </a:t>
            </a:r>
            <a:r>
              <a:rPr sz="2800" b="1" spc="-40" dirty="0" err="1">
                <a:latin typeface="Lucida Sans Unicode"/>
                <a:cs typeface="Lucida Sans Unicode"/>
              </a:rPr>
              <a:t>suavizar</a:t>
            </a:r>
            <a:r>
              <a:rPr sz="2800" b="1" spc="-105" dirty="0">
                <a:latin typeface="Lucida Sans Unicode"/>
                <a:cs typeface="Lucida Sans Unicode"/>
              </a:rPr>
              <a:t> </a:t>
            </a:r>
            <a:r>
              <a:rPr sz="2800" b="1" spc="-25" dirty="0" err="1" smtClean="0">
                <a:latin typeface="Lucida Sans Unicode"/>
                <a:cs typeface="Lucida Sans Unicode"/>
              </a:rPr>
              <a:t>los</a:t>
            </a:r>
            <a:r>
              <a:rPr lang="es-ES" sz="2800" b="1" spc="-25" dirty="0" smtClean="0">
                <a:latin typeface="Lucida Sans Unicode"/>
                <a:cs typeface="Lucida Sans Unicode"/>
              </a:rPr>
              <a:t> </a:t>
            </a:r>
            <a:r>
              <a:rPr sz="2800" b="1" spc="-35" dirty="0" err="1" smtClean="0">
                <a:latin typeface="Lucida Sans Unicode"/>
                <a:cs typeface="Lucida Sans Unicode"/>
              </a:rPr>
              <a:t>cambios</a:t>
            </a:r>
            <a:r>
              <a:rPr sz="2800" b="1" spc="-114" dirty="0" smtClean="0">
                <a:latin typeface="Lucida Sans Unicode"/>
                <a:cs typeface="Lucida Sans Unicode"/>
              </a:rPr>
              <a:t> </a:t>
            </a:r>
            <a:r>
              <a:rPr sz="2800" b="1" spc="-10" dirty="0">
                <a:latin typeface="Lucida Sans Unicode"/>
                <a:cs typeface="Lucida Sans Unicode"/>
              </a:rPr>
              <a:t>abruptos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5494" y="2835655"/>
            <a:ext cx="16560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sz="15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lo</a:t>
            </a:r>
            <a:r>
              <a:rPr sz="15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planeado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77434" y="2891282"/>
            <a:ext cx="378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8:10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98340" y="3811523"/>
            <a:ext cx="378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7:50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60363" y="4179951"/>
            <a:ext cx="20377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implementó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01670" y="4835905"/>
            <a:ext cx="10661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Lucida Sans Unicode"/>
                <a:cs typeface="Lucida Sans Unicode"/>
              </a:rPr>
              <a:t>Hora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5" dirty="0">
                <a:latin typeface="Lucida Sans Unicode"/>
                <a:cs typeface="Lucida Sans Unicode"/>
              </a:rPr>
              <a:t>08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67527" y="4838572"/>
            <a:ext cx="10661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Lucida Sans Unicode"/>
                <a:cs typeface="Lucida Sans Unicode"/>
              </a:rPr>
              <a:t>Hora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5" dirty="0">
                <a:latin typeface="Lucida Sans Unicode"/>
                <a:cs typeface="Lucida Sans Unicode"/>
              </a:rPr>
              <a:t>09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58530" y="4835905"/>
            <a:ext cx="10661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Lucida Sans Unicode"/>
                <a:cs typeface="Lucida Sans Unicode"/>
              </a:rPr>
              <a:t>Hora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5" dirty="0">
                <a:latin typeface="Lucida Sans Unicode"/>
                <a:cs typeface="Lucida Sans Unicode"/>
              </a:rPr>
              <a:t>10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92172" y="5372989"/>
            <a:ext cx="378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7:00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72050" y="5376417"/>
            <a:ext cx="378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8:00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38466" y="5372989"/>
            <a:ext cx="378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9:00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00309" y="5382259"/>
            <a:ext cx="41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10:00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25868" y="1097280"/>
            <a:ext cx="4331335" cy="5374005"/>
            <a:chOff x="7325868" y="1097280"/>
            <a:chExt cx="4331335" cy="5374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5868" y="1097280"/>
              <a:ext cx="4331208" cy="5373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89876" y="1161288"/>
              <a:ext cx="4152900" cy="51953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0826" y="1142238"/>
              <a:ext cx="4191000" cy="5233670"/>
            </a:xfrm>
            <a:custGeom>
              <a:avLst/>
              <a:gdLst/>
              <a:ahLst/>
              <a:cxnLst/>
              <a:rect l="l" t="t" r="r" b="b"/>
              <a:pathLst>
                <a:path w="4191000" h="5233670">
                  <a:moveTo>
                    <a:pt x="0" y="5233416"/>
                  </a:moveTo>
                  <a:lnTo>
                    <a:pt x="4191000" y="5233416"/>
                  </a:lnTo>
                  <a:lnTo>
                    <a:pt x="4191000" y="0"/>
                  </a:lnTo>
                  <a:lnTo>
                    <a:pt x="0" y="0"/>
                  </a:lnTo>
                  <a:lnTo>
                    <a:pt x="0" y="5233416"/>
                  </a:lnTo>
                  <a:close/>
                </a:path>
              </a:pathLst>
            </a:custGeom>
            <a:ln w="381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895" rIns="0" bIns="0" rtlCol="0">
            <a:spAutoFit/>
          </a:bodyPr>
          <a:lstStyle/>
          <a:p>
            <a:pPr marL="3386454">
              <a:lnSpc>
                <a:spcPct val="100000"/>
              </a:lnSpc>
              <a:spcBef>
                <a:spcPts val="100"/>
              </a:spcBef>
            </a:pPr>
            <a:r>
              <a:rPr sz="3000" spc="-30" dirty="0">
                <a:latin typeface="Lucida Sans Unicode"/>
                <a:cs typeface="Lucida Sans Unicode"/>
              </a:rPr>
              <a:t>Etiquetado</a:t>
            </a:r>
            <a:r>
              <a:rPr sz="3000" spc="-19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de</a:t>
            </a:r>
            <a:r>
              <a:rPr sz="3000" spc="-195" dirty="0">
                <a:latin typeface="Lucida Sans Unicode"/>
                <a:cs typeface="Lucida Sans Unicode"/>
              </a:rPr>
              <a:t> </a:t>
            </a:r>
            <a:r>
              <a:rPr sz="3000" spc="-30" dirty="0">
                <a:latin typeface="Lucida Sans Unicode"/>
                <a:cs typeface="Lucida Sans Unicode"/>
              </a:rPr>
              <a:t>transacciones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14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424377"/>
            <a:ext cx="6346190" cy="329247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2200" spc="-25" dirty="0">
                <a:latin typeface="Lucida Sans Unicode"/>
                <a:cs typeface="Lucida Sans Unicode"/>
              </a:rPr>
              <a:t>Etiquetado</a:t>
            </a:r>
            <a:r>
              <a:rPr sz="2200" spc="-90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electrónico</a:t>
            </a:r>
            <a:r>
              <a:rPr sz="2200" spc="-90" dirty="0">
                <a:latin typeface="Lucida Sans Unicode"/>
                <a:cs typeface="Lucida Sans Unicode"/>
              </a:rPr>
              <a:t> </a:t>
            </a:r>
            <a:r>
              <a:rPr sz="2200" spc="-210" dirty="0">
                <a:latin typeface="Lucida Sans Unicode"/>
                <a:cs typeface="Lucida Sans Unicode"/>
              </a:rPr>
              <a:t>(e-</a:t>
            </a:r>
            <a:r>
              <a:rPr sz="2200" spc="-20" dirty="0">
                <a:latin typeface="Lucida Sans Unicode"/>
                <a:cs typeface="Lucida Sans Unicode"/>
              </a:rPr>
              <a:t>Tag)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-25" dirty="0">
                <a:latin typeface="Lucida Sans Unicode"/>
                <a:cs typeface="Lucida Sans Unicode"/>
              </a:rPr>
              <a:t>Identifica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20" dirty="0">
                <a:latin typeface="Lucida Sans Unicode"/>
                <a:cs typeface="Lucida Sans Unicode"/>
              </a:rPr>
              <a:t>cada</a:t>
            </a:r>
            <a:r>
              <a:rPr sz="2400" spc="-13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transacción</a:t>
            </a:r>
            <a:endParaRPr sz="2400">
              <a:latin typeface="Lucida Sans Unicode"/>
              <a:cs typeface="Lucida Sans Unicode"/>
            </a:endParaRPr>
          </a:p>
          <a:p>
            <a:pPr marL="469900" marR="5080" indent="-457200">
              <a:lnSpc>
                <a:spcPct val="147600"/>
              </a:lnSpc>
              <a:spcBef>
                <a:spcPts val="2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-25" dirty="0">
                <a:latin typeface="Lucida Sans Unicode"/>
                <a:cs typeface="Lucida Sans Unicode"/>
              </a:rPr>
              <a:t>Identifica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todas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45" dirty="0">
                <a:latin typeface="Lucida Sans Unicode"/>
                <a:cs typeface="Lucida Sans Unicode"/>
              </a:rPr>
              <a:t>las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partes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y</a:t>
            </a:r>
            <a:r>
              <a:rPr sz="2500" spc="-145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arreglos</a:t>
            </a:r>
            <a:r>
              <a:rPr sz="2500" spc="-140" dirty="0">
                <a:latin typeface="Lucida Sans Unicode"/>
                <a:cs typeface="Lucida Sans Unicode"/>
              </a:rPr>
              <a:t> </a:t>
            </a:r>
            <a:r>
              <a:rPr sz="2500" spc="-25" dirty="0">
                <a:latin typeface="Lucida Sans Unicode"/>
                <a:cs typeface="Lucida Sans Unicode"/>
              </a:rPr>
              <a:t>de </a:t>
            </a:r>
            <a:r>
              <a:rPr sz="2500" spc="-10" dirty="0">
                <a:latin typeface="Lucida Sans Unicode"/>
                <a:cs typeface="Lucida Sans Unicode"/>
              </a:rPr>
              <a:t>transmisión.</a:t>
            </a:r>
            <a:endParaRPr sz="2500">
              <a:latin typeface="Lucida Sans Unicode"/>
              <a:cs typeface="Lucida Sans Unicode"/>
            </a:endParaRPr>
          </a:p>
          <a:p>
            <a:pPr marL="457200" marR="1129665" indent="-445134">
              <a:lnSpc>
                <a:spcPts val="4430"/>
              </a:lnSpc>
              <a:spcBef>
                <a:spcPts val="1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	</a:t>
            </a:r>
            <a:r>
              <a:rPr sz="2100" spc="-45" dirty="0">
                <a:latin typeface="Lucida Sans Unicode"/>
                <a:cs typeface="Lucida Sans Unicode"/>
              </a:rPr>
              <a:t>Facilita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cortes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horario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oportunos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si surgen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problemas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895" rIns="0" bIns="0" rtlCol="0">
            <a:spAutoFit/>
          </a:bodyPr>
          <a:lstStyle/>
          <a:p>
            <a:pPr marL="1939925">
              <a:lnSpc>
                <a:spcPct val="100000"/>
              </a:lnSpc>
              <a:spcBef>
                <a:spcPts val="100"/>
              </a:spcBef>
            </a:pPr>
            <a:r>
              <a:rPr sz="3000" spc="-120" dirty="0">
                <a:latin typeface="Lucida Sans Unicode"/>
                <a:cs typeface="Lucida Sans Unicode"/>
              </a:rPr>
              <a:t>Tipos</a:t>
            </a:r>
            <a:r>
              <a:rPr sz="3000" spc="-170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comunes</a:t>
            </a:r>
            <a:r>
              <a:rPr sz="3000" spc="-18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de</a:t>
            </a:r>
            <a:r>
              <a:rPr sz="3000" spc="-180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programación</a:t>
            </a:r>
            <a:r>
              <a:rPr sz="3000" spc="-17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de</a:t>
            </a:r>
            <a:r>
              <a:rPr sz="3000" spc="-180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energía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15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30158"/>
            <a:ext cx="7486015" cy="43884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900" spc="-10" dirty="0">
                <a:latin typeface="Arial Black"/>
                <a:cs typeface="Arial Black"/>
              </a:rPr>
              <a:t>Firma</a:t>
            </a:r>
            <a:endParaRPr sz="19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39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700" spc="-25" dirty="0">
                <a:latin typeface="Lucida Sans Unicode"/>
                <a:cs typeface="Lucida Sans Unicode"/>
              </a:rPr>
              <a:t>Máxima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prioridad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entrega</a:t>
            </a:r>
            <a:endParaRPr sz="17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41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El</a:t>
            </a:r>
            <a:r>
              <a:rPr sz="1600" spc="-10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vendedor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lleva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reservas</a:t>
            </a:r>
            <a:endParaRPr sz="16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325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700" spc="-25" dirty="0">
                <a:latin typeface="Lucida Sans Unicode"/>
                <a:cs typeface="Lucida Sans Unicode"/>
              </a:rPr>
              <a:t>Respaldado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por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recursos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todo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el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sistema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100" spc="-10" dirty="0">
                <a:latin typeface="Arial Black"/>
                <a:cs typeface="Arial Black"/>
              </a:rPr>
              <a:t>Contingente</a:t>
            </a:r>
            <a:endParaRPr sz="21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45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600" dirty="0">
                <a:latin typeface="Lucida Sans Unicode"/>
                <a:cs typeface="Lucida Sans Unicode"/>
              </a:rPr>
              <a:t>La</a:t>
            </a:r>
            <a:r>
              <a:rPr sz="1600" spc="-10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entrega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depende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la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disponibilidad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recursos</a:t>
            </a:r>
            <a:endParaRPr sz="16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63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400" spc="-25" dirty="0">
                <a:latin typeface="Lucida Sans Unicode"/>
                <a:cs typeface="Lucida Sans Unicode"/>
              </a:rPr>
              <a:t>Corte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antes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de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cualquier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entrega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en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30" dirty="0">
                <a:latin typeface="Lucida Sans Unicode"/>
                <a:cs typeface="Lucida Sans Unicode"/>
              </a:rPr>
              <a:t>firme,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el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comprador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proporciona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reservas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200" spc="-90" dirty="0">
                <a:latin typeface="Arial Black"/>
                <a:cs typeface="Arial Black"/>
              </a:rPr>
              <a:t>No</a:t>
            </a:r>
            <a:r>
              <a:rPr sz="2200" spc="-150" dirty="0">
                <a:latin typeface="Arial Black"/>
                <a:cs typeface="Arial Black"/>
              </a:rPr>
              <a:t> </a:t>
            </a:r>
            <a:r>
              <a:rPr sz="2200" spc="-10" dirty="0">
                <a:latin typeface="Arial Black"/>
                <a:cs typeface="Arial Black"/>
              </a:rPr>
              <a:t>firme/Interrumpible</a:t>
            </a:r>
            <a:endParaRPr sz="22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53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500" spc="-10" dirty="0">
                <a:latin typeface="Lucida Sans Unicode"/>
                <a:cs typeface="Lucida Sans Unicode"/>
              </a:rPr>
              <a:t>Prioridad</a:t>
            </a:r>
            <a:r>
              <a:rPr sz="1500" spc="-6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más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30" dirty="0">
                <a:latin typeface="Lucida Sans Unicode"/>
                <a:cs typeface="Lucida Sans Unicode"/>
              </a:rPr>
              <a:t>baja,</a:t>
            </a:r>
            <a:r>
              <a:rPr sz="1500" spc="-6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reservas</a:t>
            </a:r>
            <a:r>
              <a:rPr sz="1500" spc="-55" dirty="0">
                <a:latin typeface="Lucida Sans Unicode"/>
                <a:cs typeface="Lucida Sans Unicode"/>
              </a:rPr>
              <a:t> </a:t>
            </a:r>
            <a:r>
              <a:rPr sz="1500" spc="-90" dirty="0">
                <a:latin typeface="Lucida Sans Unicode"/>
                <a:cs typeface="Lucida Sans Unicode"/>
              </a:rPr>
              <a:t>auto-</a:t>
            </a:r>
            <a:r>
              <a:rPr sz="1500" spc="-10" dirty="0">
                <a:latin typeface="Lucida Sans Unicode"/>
                <a:cs typeface="Lucida Sans Unicode"/>
              </a:rPr>
              <a:t>proporcionadas</a:t>
            </a:r>
            <a:endParaRPr sz="15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250"/>
              </a:spcBef>
              <a:tabLst>
                <a:tab pos="927100" algn="l"/>
              </a:tabLst>
            </a:pPr>
            <a:r>
              <a:rPr sz="2200" spc="-625" dirty="0">
                <a:latin typeface="Lucida Sans Unicode"/>
                <a:cs typeface="Lucida Sans Unicode"/>
              </a:rPr>
              <a:t>•</a:t>
            </a:r>
            <a:r>
              <a:rPr sz="2200" dirty="0">
                <a:latin typeface="Lucida Sans Unicode"/>
                <a:cs typeface="Lucida Sans Unicode"/>
              </a:rPr>
              <a:t>	</a:t>
            </a:r>
            <a:r>
              <a:rPr sz="1800" dirty="0">
                <a:latin typeface="Lucida Sans Unicode"/>
                <a:cs typeface="Lucida Sans Unicode"/>
              </a:rPr>
              <a:t>Mayor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probabilidad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ser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cortado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33" y="1159763"/>
            <a:ext cx="4624373" cy="51968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2532" rIns="0" bIns="0" rtlCol="0">
            <a:spAutoFit/>
          </a:bodyPr>
          <a:lstStyle/>
          <a:p>
            <a:pPr marL="77851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Lucida Sans Unicode"/>
                <a:cs typeface="Lucida Sans Unicode"/>
              </a:rPr>
              <a:t>Mercado</a:t>
            </a:r>
            <a:r>
              <a:rPr sz="2800" spc="-16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5" dirty="0">
                <a:latin typeface="Lucida Sans Unicode"/>
                <a:cs typeface="Lucida Sans Unicode"/>
              </a:rPr>
              <a:t>desequilibrio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30" dirty="0">
                <a:latin typeface="Lucida Sans Unicode"/>
                <a:cs typeface="Lucida Sans Unicode"/>
              </a:rPr>
              <a:t>energético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55" dirty="0">
                <a:latin typeface="Lucida Sans Unicode"/>
                <a:cs typeface="Lucida Sans Unicode"/>
              </a:rPr>
              <a:t>ISO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de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55" dirty="0">
                <a:latin typeface="Lucida Sans Unicode"/>
                <a:cs typeface="Lucida Sans Unicode"/>
              </a:rPr>
              <a:t>California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(EIM)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16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24580"/>
            <a:ext cx="6464935" cy="30575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600" dirty="0">
                <a:latin typeface="Lucida Sans Unicode"/>
                <a:cs typeface="Lucida Sans Unicode"/>
              </a:rPr>
              <a:t>Mercado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comercio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energía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granel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tiempo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real</a:t>
            </a:r>
            <a:endParaRPr sz="1600">
              <a:latin typeface="Lucida Sans Unicode"/>
              <a:cs typeface="Lucida Sans Unicode"/>
            </a:endParaRPr>
          </a:p>
          <a:p>
            <a:pPr marL="469900" marR="1217295" indent="-457200">
              <a:lnSpc>
                <a:spcPct val="167900"/>
              </a:lnSpc>
              <a:spcBef>
                <a:spcPts val="67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10" dirty="0">
                <a:latin typeface="Lucida Sans Unicode"/>
                <a:cs typeface="Lucida Sans Unicode"/>
              </a:rPr>
              <a:t>Encuentre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automáticamente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la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energía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de </a:t>
            </a:r>
            <a:r>
              <a:rPr sz="1900" dirty="0">
                <a:latin typeface="Lucida Sans Unicode"/>
                <a:cs typeface="Lucida Sans Unicode"/>
              </a:rPr>
              <a:t>menor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costo</a:t>
            </a:r>
            <a:endParaRPr sz="1900">
              <a:latin typeface="Lucida Sans Unicode"/>
              <a:cs typeface="Lucida Sans Unicode"/>
            </a:endParaRPr>
          </a:p>
          <a:p>
            <a:pPr marL="469900" marR="5080" indent="-457200">
              <a:lnSpc>
                <a:spcPct val="145100"/>
              </a:lnSpc>
              <a:spcBef>
                <a:spcPts val="6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10" dirty="0">
                <a:latin typeface="Lucida Sans Unicode"/>
                <a:cs typeface="Lucida Sans Unicode"/>
              </a:rPr>
              <a:t>Servir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clientes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en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tiempo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real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en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una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amplia </a:t>
            </a:r>
            <a:r>
              <a:rPr sz="2200" dirty="0">
                <a:latin typeface="Lucida Sans Unicode"/>
                <a:cs typeface="Lucida Sans Unicode"/>
              </a:rPr>
              <a:t>área</a:t>
            </a:r>
            <a:r>
              <a:rPr sz="2200" spc="-8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geográfica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Mejor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40" dirty="0">
                <a:latin typeface="Lucida Sans Unicode"/>
                <a:cs typeface="Lucida Sans Unicode"/>
              </a:rPr>
              <a:t>uso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de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40" dirty="0">
                <a:latin typeface="Lucida Sans Unicode"/>
                <a:cs typeface="Lucida Sans Unicode"/>
              </a:rPr>
              <a:t>las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energías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renovables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34359" y="1456874"/>
            <a:ext cx="4520565" cy="1949450"/>
            <a:chOff x="3834359" y="1456874"/>
            <a:chExt cx="4520565" cy="1949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4359" y="1456874"/>
              <a:ext cx="4520232" cy="19493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8204" y="1540763"/>
              <a:ext cx="4302252" cy="17312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80104" y="1502663"/>
              <a:ext cx="4378960" cy="1807845"/>
            </a:xfrm>
            <a:custGeom>
              <a:avLst/>
              <a:gdLst/>
              <a:ahLst/>
              <a:cxnLst/>
              <a:rect l="l" t="t" r="r" b="b"/>
              <a:pathLst>
                <a:path w="4378959" h="1807845">
                  <a:moveTo>
                    <a:pt x="0" y="1807464"/>
                  </a:moveTo>
                  <a:lnTo>
                    <a:pt x="4378452" y="1807464"/>
                  </a:lnTo>
                  <a:lnTo>
                    <a:pt x="4378452" y="0"/>
                  </a:lnTo>
                  <a:lnTo>
                    <a:pt x="0" y="0"/>
                  </a:lnTo>
                  <a:lnTo>
                    <a:pt x="0" y="1807464"/>
                  </a:lnTo>
                  <a:close/>
                </a:path>
              </a:pathLst>
            </a:custGeom>
            <a:ln w="76200">
              <a:solidFill>
                <a:srgbClr val="A992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6595" rIns="0" bIns="0" rtlCol="0">
            <a:spAutoFit/>
          </a:bodyPr>
          <a:lstStyle/>
          <a:p>
            <a:pPr marL="1706880">
              <a:lnSpc>
                <a:spcPct val="100000"/>
              </a:lnSpc>
              <a:spcBef>
                <a:spcPts val="100"/>
              </a:spcBef>
            </a:pPr>
            <a:r>
              <a:rPr sz="2900" spc="-20" dirty="0">
                <a:latin typeface="Lucida Sans Unicode"/>
                <a:cs typeface="Lucida Sans Unicode"/>
              </a:rPr>
              <a:t>East</a:t>
            </a:r>
            <a:r>
              <a:rPr sz="2900" spc="-180" dirty="0">
                <a:latin typeface="Lucida Sans Unicode"/>
                <a:cs typeface="Lucida Sans Unicode"/>
              </a:rPr>
              <a:t> </a:t>
            </a:r>
            <a:r>
              <a:rPr sz="2900" spc="-30" dirty="0">
                <a:latin typeface="Lucida Sans Unicode"/>
                <a:cs typeface="Lucida Sans Unicode"/>
              </a:rPr>
              <a:t>Enders: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20" dirty="0">
                <a:latin typeface="Lucida Sans Unicode"/>
                <a:cs typeface="Lucida Sans Unicode"/>
              </a:rPr>
              <a:t>demanda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55" dirty="0">
                <a:latin typeface="Lucida Sans Unicode"/>
                <a:cs typeface="Lucida Sans Unicode"/>
              </a:rPr>
              <a:t>máxima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de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Gran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10" dirty="0">
                <a:latin typeface="Lucida Sans Unicode"/>
                <a:cs typeface="Lucida Sans Unicode"/>
              </a:rPr>
              <a:t>Bretaña</a:t>
            </a:r>
            <a:endParaRPr sz="2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17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484245"/>
            <a:ext cx="8488680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latin typeface="Lucida Sans Unicode"/>
                <a:cs typeface="Lucida Sans Unicode"/>
              </a:rPr>
              <a:t>Guión: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1500" dirty="0">
                <a:latin typeface="Arial"/>
                <a:cs typeface="Arial"/>
              </a:rPr>
              <a:t>▪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“El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programa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30" dirty="0">
                <a:latin typeface="Lucida Sans Unicode"/>
                <a:cs typeface="Lucida Sans Unicode"/>
              </a:rPr>
              <a:t>televisión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East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Enders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está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a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punto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terminar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40" dirty="0">
                <a:latin typeface="Lucida Sans Unicode"/>
                <a:cs typeface="Lucida Sans Unicode"/>
              </a:rPr>
              <a:t>Los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45" dirty="0">
                <a:latin typeface="Lucida Sans Unicode"/>
                <a:cs typeface="Lucida Sans Unicode"/>
              </a:rPr>
              <a:t>británicos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beben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mucho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té.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La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red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británica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funciona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35" dirty="0">
                <a:latin typeface="Lucida Sans Unicode"/>
                <a:cs typeface="Lucida Sans Unicode"/>
              </a:rPr>
              <a:t>50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10" dirty="0">
                <a:latin typeface="Lucida Sans Unicode"/>
                <a:cs typeface="Lucida Sans Unicode"/>
              </a:rPr>
              <a:t>Hz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(Estados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Unidos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funciona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35" dirty="0">
                <a:latin typeface="Lucida Sans Unicode"/>
                <a:cs typeface="Lucida Sans Unicode"/>
              </a:rPr>
              <a:t>60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Hz)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6034" y="1583880"/>
            <a:ext cx="5475384" cy="4694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95" rIns="0" bIns="0" rtlCol="0">
            <a:spAutoFit/>
          </a:bodyPr>
          <a:lstStyle/>
          <a:p>
            <a:pPr marL="3554095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Lucida Sans Unicode"/>
                <a:cs typeface="Lucida Sans Unicode"/>
              </a:rPr>
              <a:t>Una</a:t>
            </a:r>
            <a:r>
              <a:rPr sz="3100" spc="-160" dirty="0">
                <a:latin typeface="Lucida Sans Unicode"/>
                <a:cs typeface="Lucida Sans Unicode"/>
              </a:rPr>
              <a:t> </a:t>
            </a:r>
            <a:r>
              <a:rPr sz="3100" spc="-45" dirty="0">
                <a:latin typeface="Lucida Sans Unicode"/>
                <a:cs typeface="Lucida Sans Unicode"/>
              </a:rPr>
              <a:t>cuestión</a:t>
            </a:r>
            <a:r>
              <a:rPr sz="3100" spc="-15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de</a:t>
            </a:r>
            <a:r>
              <a:rPr sz="3100" spc="-155" dirty="0">
                <a:latin typeface="Lucida Sans Unicode"/>
                <a:cs typeface="Lucida Sans Unicode"/>
              </a:rPr>
              <a:t> </a:t>
            </a:r>
            <a:r>
              <a:rPr sz="3100" spc="-45" dirty="0">
                <a:latin typeface="Lucida Sans Unicode"/>
                <a:cs typeface="Lucida Sans Unicode"/>
              </a:rPr>
              <a:t>equilibrio</a:t>
            </a:r>
            <a:endParaRPr sz="31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18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3462" y="308102"/>
            <a:ext cx="12218924" cy="667874"/>
          </a:xfrm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046605">
              <a:lnSpc>
                <a:spcPct val="100000"/>
              </a:lnSpc>
              <a:spcBef>
                <a:spcPts val="100"/>
              </a:spcBef>
            </a:pPr>
            <a:r>
              <a:rPr sz="3800" dirty="0" smtClean="0">
                <a:latin typeface="Lucida Sans Unicode"/>
                <a:cs typeface="Lucida Sans Unicode"/>
              </a:rPr>
              <a:t>Balance</a:t>
            </a:r>
            <a:r>
              <a:rPr sz="3800" spc="-254" dirty="0" smtClean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de</a:t>
            </a:r>
            <a:r>
              <a:rPr sz="3800" spc="-254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carga</a:t>
            </a:r>
            <a:r>
              <a:rPr sz="3800" spc="-254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y</a:t>
            </a:r>
            <a:r>
              <a:rPr sz="3800" spc="-254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generación</a:t>
            </a:r>
            <a:endParaRPr sz="38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19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90454"/>
            <a:ext cx="10114280" cy="315277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dirty="0">
                <a:latin typeface="Lucida Sans Unicode"/>
                <a:cs typeface="Lucida Sans Unicode"/>
              </a:rPr>
              <a:t>La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generación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debe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ser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igual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carga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25" dirty="0">
                <a:latin typeface="Lucida Sans Unicode"/>
                <a:cs typeface="Lucida Sans Unicode"/>
              </a:rPr>
              <a:t>Necesario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para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buen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control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la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frecuencia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3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55" dirty="0">
                <a:latin typeface="Lucida Sans Unicode"/>
                <a:cs typeface="Lucida Sans Unicode"/>
              </a:rPr>
              <a:t>Corto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75" dirty="0">
                <a:latin typeface="Lucida Sans Unicode"/>
                <a:cs typeface="Lucida Sans Unicode"/>
              </a:rPr>
              <a:t>plazo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484" dirty="0">
                <a:latin typeface="Lucida Sans Unicode"/>
                <a:cs typeface="Lucida Sans Unicode"/>
              </a:rPr>
              <a:t>=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"regulación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frecuencia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carga"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spc="-45" dirty="0">
                <a:latin typeface="Lucida Sans Unicode"/>
                <a:cs typeface="Lucida Sans Unicode"/>
              </a:rPr>
              <a:t>Plazo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más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largo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415" dirty="0">
                <a:latin typeface="Lucida Sans Unicode"/>
                <a:cs typeface="Lucida Sans Unicode"/>
              </a:rPr>
              <a:t>=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"seguimiento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la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carga"</a:t>
            </a:r>
            <a:endParaRPr sz="1800">
              <a:latin typeface="Lucida Sans Unicode"/>
              <a:cs typeface="Lucida Sans Unicode"/>
            </a:endParaRPr>
          </a:p>
          <a:p>
            <a:pPr marL="469900" marR="5080" indent="-457200">
              <a:lnSpc>
                <a:spcPct val="145000"/>
              </a:lnSpc>
              <a:spcBef>
                <a:spcPts val="6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20" dirty="0">
                <a:latin typeface="Lucida Sans Unicode"/>
                <a:cs typeface="Lucida Sans Unicode"/>
              </a:rPr>
              <a:t>Las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Autoridades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Balance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y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su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45" dirty="0">
                <a:latin typeface="Lucida Sans Unicode"/>
                <a:cs typeface="Lucida Sans Unicode"/>
              </a:rPr>
              <a:t>Control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Automático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Generación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(AGC) </a:t>
            </a:r>
            <a:r>
              <a:rPr sz="2200" spc="-10" dirty="0">
                <a:latin typeface="Lucida Sans Unicode"/>
                <a:cs typeface="Lucida Sans Unicode"/>
              </a:rPr>
              <a:t>mantienen</a:t>
            </a:r>
            <a:r>
              <a:rPr sz="2200" spc="-15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el</a:t>
            </a:r>
            <a:r>
              <a:rPr sz="2200" spc="-15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equilibrio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0070" y="1444497"/>
            <a:ext cx="6059805" cy="4126229"/>
            <a:chOff x="1830070" y="1444497"/>
            <a:chExt cx="6059805" cy="41262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0070" y="1444497"/>
              <a:ext cx="5984494" cy="41259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48094" y="3269995"/>
              <a:ext cx="1042035" cy="1355090"/>
            </a:xfrm>
            <a:custGeom>
              <a:avLst/>
              <a:gdLst/>
              <a:ahLst/>
              <a:cxnLst/>
              <a:rect l="l" t="t" r="r" b="b"/>
              <a:pathLst>
                <a:path w="1042034" h="1355089">
                  <a:moveTo>
                    <a:pt x="966216" y="36068"/>
                  </a:moveTo>
                  <a:lnTo>
                    <a:pt x="954024" y="0"/>
                  </a:lnTo>
                  <a:lnTo>
                    <a:pt x="102260" y="286664"/>
                  </a:lnTo>
                  <a:lnTo>
                    <a:pt x="90043" y="250444"/>
                  </a:lnTo>
                  <a:lnTo>
                    <a:pt x="0" y="341122"/>
                  </a:lnTo>
                  <a:lnTo>
                    <a:pt x="126619" y="358775"/>
                  </a:lnTo>
                  <a:lnTo>
                    <a:pt x="116497" y="328803"/>
                  </a:lnTo>
                  <a:lnTo>
                    <a:pt x="114439" y="322732"/>
                  </a:lnTo>
                  <a:lnTo>
                    <a:pt x="966216" y="36068"/>
                  </a:lnTo>
                  <a:close/>
                </a:path>
                <a:path w="1042034" h="1355089">
                  <a:moveTo>
                    <a:pt x="1041654" y="172212"/>
                  </a:moveTo>
                  <a:lnTo>
                    <a:pt x="1012698" y="147320"/>
                  </a:lnTo>
                  <a:lnTo>
                    <a:pt x="60007" y="1255471"/>
                  </a:lnTo>
                  <a:lnTo>
                    <a:pt x="31115" y="1230630"/>
                  </a:lnTo>
                  <a:lnTo>
                    <a:pt x="0" y="1354582"/>
                  </a:lnTo>
                  <a:lnTo>
                    <a:pt x="117856" y="1305179"/>
                  </a:lnTo>
                  <a:lnTo>
                    <a:pt x="105727" y="1294765"/>
                  </a:lnTo>
                  <a:lnTo>
                    <a:pt x="88963" y="1280363"/>
                  </a:lnTo>
                  <a:lnTo>
                    <a:pt x="1041654" y="172212"/>
                  </a:lnTo>
                  <a:close/>
                </a:path>
              </a:pathLst>
            </a:custGeom>
            <a:solidFill>
              <a:srgbClr val="B537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90957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Lucida Sans Unicode"/>
                <a:cs typeface="Lucida Sans Unicode"/>
              </a:rPr>
              <a:t>BA</a:t>
            </a:r>
            <a:r>
              <a:rPr sz="3800" spc="-220" dirty="0">
                <a:latin typeface="Lucida Sans Unicode"/>
                <a:cs typeface="Lucida Sans Unicode"/>
              </a:rPr>
              <a:t> </a:t>
            </a:r>
            <a:r>
              <a:rPr sz="3800" spc="-65" dirty="0">
                <a:latin typeface="Lucida Sans Unicode"/>
                <a:cs typeface="Lucida Sans Unicode"/>
              </a:rPr>
              <a:t>Cargas</a:t>
            </a:r>
            <a:r>
              <a:rPr sz="3800" spc="-215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y</a:t>
            </a:r>
            <a:r>
              <a:rPr sz="3800" spc="-215" dirty="0">
                <a:latin typeface="Lucida Sans Unicode"/>
                <a:cs typeface="Lucida Sans Unicode"/>
              </a:rPr>
              <a:t> </a:t>
            </a:r>
            <a:r>
              <a:rPr sz="3800" spc="-35" dirty="0">
                <a:latin typeface="Lucida Sans Unicode"/>
                <a:cs typeface="Lucida Sans Unicode"/>
              </a:rPr>
              <a:t>Recursos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20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5980" y="2187955"/>
            <a:ext cx="4527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85" dirty="0">
                <a:latin typeface="Arial Black"/>
                <a:cs typeface="Arial Black"/>
              </a:rPr>
              <a:t>METRO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26989" y="2894838"/>
            <a:ext cx="4527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85" dirty="0">
                <a:latin typeface="Arial Black"/>
                <a:cs typeface="Arial Black"/>
              </a:rPr>
              <a:t>METRO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6236" y="3602608"/>
            <a:ext cx="4527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85" dirty="0">
                <a:latin typeface="Arial Black"/>
                <a:cs typeface="Arial Black"/>
              </a:rPr>
              <a:t>METRO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86445" y="2995676"/>
            <a:ext cx="21456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10" dirty="0">
                <a:latin typeface="Arial Black"/>
                <a:cs typeface="Arial Black"/>
              </a:rPr>
              <a:t>Intercambio</a:t>
            </a:r>
            <a:endParaRPr sz="27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34405" y="4374388"/>
            <a:ext cx="4527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85" dirty="0">
                <a:latin typeface="Arial Black"/>
                <a:cs typeface="Arial Black"/>
              </a:rPr>
              <a:t>METRO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4979" y="3016884"/>
            <a:ext cx="2485390" cy="1694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3860">
              <a:lnSpc>
                <a:spcPts val="3470"/>
              </a:lnSpc>
              <a:spcBef>
                <a:spcPts val="100"/>
              </a:spcBef>
            </a:pPr>
            <a:r>
              <a:rPr sz="2900" spc="-25" dirty="0">
                <a:solidFill>
                  <a:srgbClr val="FFFFFF"/>
                </a:solidFill>
                <a:latin typeface="Arial Black"/>
                <a:cs typeface="Arial Black"/>
              </a:rPr>
              <a:t>Equilibrio</a:t>
            </a:r>
            <a:endParaRPr sz="2900">
              <a:latin typeface="Arial Black"/>
              <a:cs typeface="Arial Black"/>
            </a:endParaRPr>
          </a:p>
          <a:p>
            <a:pPr marL="403860">
              <a:lnSpc>
                <a:spcPts val="3229"/>
              </a:lnSpc>
            </a:pPr>
            <a:r>
              <a:rPr sz="2700" spc="-10" dirty="0">
                <a:solidFill>
                  <a:srgbClr val="FFFFFF"/>
                </a:solidFill>
                <a:latin typeface="Arial Black"/>
                <a:cs typeface="Arial Black"/>
              </a:rPr>
              <a:t>Autoridad</a:t>
            </a:r>
            <a:endParaRPr sz="2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Generación</a:t>
            </a:r>
            <a:endParaRPr sz="150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1410"/>
              </a:spcBef>
            </a:pPr>
            <a:r>
              <a:rPr sz="950" spc="-10" dirty="0">
                <a:latin typeface="Arial Black"/>
                <a:cs typeface="Arial Black"/>
              </a:rPr>
              <a:t>METRO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29711" y="5718047"/>
            <a:ext cx="8025765" cy="65532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178435" rIns="0" bIns="0" rtlCol="0">
            <a:spAutoFit/>
          </a:bodyPr>
          <a:lstStyle/>
          <a:p>
            <a:pPr marL="598805">
              <a:lnSpc>
                <a:spcPct val="100000"/>
              </a:lnSpc>
              <a:spcBef>
                <a:spcPts val="1405"/>
              </a:spcBef>
            </a:pPr>
            <a:r>
              <a:rPr sz="19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sz="19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FFFFFF"/>
                </a:solidFill>
                <a:latin typeface="Lucida Sans Unicode"/>
                <a:cs typeface="Lucida Sans Unicode"/>
              </a:rPr>
              <a:t>BA</a:t>
            </a:r>
            <a:r>
              <a:rPr sz="19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spc="-440" dirty="0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sz="19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Generación</a:t>
            </a:r>
            <a:r>
              <a:rPr sz="19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spc="-440" dirty="0">
                <a:solidFill>
                  <a:srgbClr val="FFFFFF"/>
                </a:solidFill>
                <a:latin typeface="Lucida Sans Unicode"/>
                <a:cs typeface="Lucida Sans Unicode"/>
              </a:rPr>
              <a:t>+</a:t>
            </a:r>
            <a:r>
              <a:rPr sz="19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(importaciones</a:t>
            </a:r>
            <a:r>
              <a:rPr sz="19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dirty="0">
                <a:solidFill>
                  <a:srgbClr val="FFFFFF"/>
                </a:solidFill>
                <a:latin typeface="Lucida Sans Unicode"/>
                <a:cs typeface="Lucida Sans Unicode"/>
              </a:rPr>
              <a:t>–</a:t>
            </a:r>
            <a:r>
              <a:rPr sz="19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exportaciones)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7342" y="390397"/>
            <a:ext cx="902081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>
                <a:latin typeface="Lucida Sans Unicode"/>
                <a:cs typeface="Lucida Sans Unicode"/>
              </a:rPr>
              <a:t>Control</a:t>
            </a:r>
            <a:r>
              <a:rPr spc="-215" dirty="0">
                <a:latin typeface="Lucida Sans Unicode"/>
                <a:cs typeface="Lucida Sans Unicode"/>
              </a:rPr>
              <a:t> </a:t>
            </a:r>
            <a:r>
              <a:rPr spc="-60" dirty="0">
                <a:latin typeface="Lucida Sans Unicode"/>
                <a:cs typeface="Lucida Sans Unicode"/>
              </a:rPr>
              <a:t>Automático</a:t>
            </a:r>
            <a:r>
              <a:rPr spc="-225" dirty="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de</a:t>
            </a:r>
            <a:r>
              <a:rPr spc="-220" dirty="0">
                <a:latin typeface="Lucida Sans Unicode"/>
                <a:cs typeface="Lucida Sans Unicode"/>
              </a:rPr>
              <a:t> </a:t>
            </a:r>
            <a:r>
              <a:rPr spc="-20" dirty="0">
                <a:latin typeface="Lucida Sans Unicode"/>
                <a:cs typeface="Lucida Sans Unicode"/>
              </a:rPr>
              <a:t>Generación</a:t>
            </a:r>
            <a:r>
              <a:rPr spc="-220" dirty="0">
                <a:latin typeface="Lucida Sans Unicode"/>
                <a:cs typeface="Lucida Sans Unicode"/>
              </a:rPr>
              <a:t> </a:t>
            </a:r>
            <a:r>
              <a:rPr spc="-70" dirty="0">
                <a:latin typeface="Lucida Sans Unicode"/>
                <a:cs typeface="Lucida Sans Unicode"/>
              </a:rPr>
              <a:t>(AGC)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21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73662"/>
            <a:ext cx="6259195" cy="269875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40" dirty="0">
                <a:latin typeface="Lucida Sans Unicode"/>
                <a:cs typeface="Lucida Sans Unicode"/>
              </a:rPr>
              <a:t>Ajustar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la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potencia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salida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30" dirty="0">
                <a:latin typeface="Lucida Sans Unicode"/>
                <a:cs typeface="Lucida Sans Unicode"/>
              </a:rPr>
              <a:t>Múltiples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plantas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energía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3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30" dirty="0">
                <a:latin typeface="Lucida Sans Unicode"/>
                <a:cs typeface="Lucida Sans Unicode"/>
              </a:rPr>
              <a:t>Despacho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económico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25" dirty="0">
                <a:latin typeface="Lucida Sans Unicode"/>
                <a:cs typeface="Lucida Sans Unicode"/>
              </a:rPr>
              <a:t>Seleccionar</a:t>
            </a:r>
            <a:r>
              <a:rPr sz="1900" spc="-85" dirty="0">
                <a:latin typeface="Lucida Sans Unicode"/>
                <a:cs typeface="Lucida Sans Unicode"/>
              </a:rPr>
              <a:t> </a:t>
            </a:r>
            <a:r>
              <a:rPr sz="1900" spc="-35" dirty="0">
                <a:latin typeface="Lucida Sans Unicode"/>
                <a:cs typeface="Lucida Sans Unicode"/>
              </a:rPr>
              <a:t>combinación</a:t>
            </a:r>
            <a:r>
              <a:rPr sz="1900" spc="-8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8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unidades</a:t>
            </a:r>
            <a:r>
              <a:rPr sz="1900" spc="-8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generadoras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1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25" dirty="0">
                <a:latin typeface="Lucida Sans Unicode"/>
                <a:cs typeface="Lucida Sans Unicode"/>
              </a:rPr>
              <a:t>Minimice</a:t>
            </a:r>
            <a:r>
              <a:rPr sz="1900" spc="-85" dirty="0">
                <a:latin typeface="Lucida Sans Unicode"/>
                <a:cs typeface="Lucida Sans Unicode"/>
              </a:rPr>
              <a:t> </a:t>
            </a:r>
            <a:r>
              <a:rPr sz="1900" spc="-60" dirty="0">
                <a:latin typeface="Lucida Sans Unicode"/>
                <a:cs typeface="Lucida Sans Unicode"/>
              </a:rPr>
              <a:t>los</a:t>
            </a:r>
            <a:r>
              <a:rPr sz="1900" spc="-8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costos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2583" y="4347971"/>
            <a:ext cx="10467340" cy="1647825"/>
          </a:xfrm>
          <a:custGeom>
            <a:avLst/>
            <a:gdLst/>
            <a:ahLst/>
            <a:cxnLst/>
            <a:rect l="l" t="t" r="r" b="b"/>
            <a:pathLst>
              <a:path w="10467340" h="1647825">
                <a:moveTo>
                  <a:pt x="10466832" y="0"/>
                </a:moveTo>
                <a:lnTo>
                  <a:pt x="0" y="0"/>
                </a:lnTo>
                <a:lnTo>
                  <a:pt x="0" y="1647443"/>
                </a:lnTo>
                <a:lnTo>
                  <a:pt x="10466832" y="1647443"/>
                </a:lnTo>
                <a:lnTo>
                  <a:pt x="1046683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7770" y="2234712"/>
            <a:ext cx="4114386" cy="19296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0823" y="5026152"/>
            <a:ext cx="3314700" cy="838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1055" y="4925567"/>
            <a:ext cx="4905756" cy="90525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92932" y="428497"/>
            <a:ext cx="603821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latin typeface="Lucida Sans Unicode"/>
                <a:cs typeface="Lucida Sans Unicode"/>
              </a:rPr>
              <a:t>Error</a:t>
            </a:r>
            <a:r>
              <a:rPr sz="3400" spc="-195" dirty="0">
                <a:latin typeface="Lucida Sans Unicode"/>
                <a:cs typeface="Lucida Sans Unicode"/>
              </a:rPr>
              <a:t> </a:t>
            </a:r>
            <a:r>
              <a:rPr sz="3400" dirty="0">
                <a:latin typeface="Lucida Sans Unicode"/>
                <a:cs typeface="Lucida Sans Unicode"/>
              </a:rPr>
              <a:t>de</a:t>
            </a:r>
            <a:r>
              <a:rPr sz="3400" spc="-190" dirty="0">
                <a:latin typeface="Lucida Sans Unicode"/>
                <a:cs typeface="Lucida Sans Unicode"/>
              </a:rPr>
              <a:t> </a:t>
            </a:r>
            <a:r>
              <a:rPr sz="3400" spc="-55" dirty="0">
                <a:latin typeface="Lucida Sans Unicode"/>
                <a:cs typeface="Lucida Sans Unicode"/>
              </a:rPr>
              <a:t>control</a:t>
            </a:r>
            <a:r>
              <a:rPr sz="3400" spc="-190" dirty="0">
                <a:latin typeface="Lucida Sans Unicode"/>
                <a:cs typeface="Lucida Sans Unicode"/>
              </a:rPr>
              <a:t> </a:t>
            </a:r>
            <a:r>
              <a:rPr sz="3400" dirty="0">
                <a:latin typeface="Lucida Sans Unicode"/>
                <a:cs typeface="Lucida Sans Unicode"/>
              </a:rPr>
              <a:t>de</a:t>
            </a:r>
            <a:r>
              <a:rPr sz="3400" spc="-190" dirty="0">
                <a:latin typeface="Lucida Sans Unicode"/>
                <a:cs typeface="Lucida Sans Unicode"/>
              </a:rPr>
              <a:t> </a:t>
            </a:r>
            <a:r>
              <a:rPr sz="3400" dirty="0">
                <a:latin typeface="Lucida Sans Unicode"/>
                <a:cs typeface="Lucida Sans Unicode"/>
              </a:rPr>
              <a:t>área</a:t>
            </a:r>
            <a:r>
              <a:rPr sz="3400" spc="-190" dirty="0">
                <a:latin typeface="Lucida Sans Unicode"/>
                <a:cs typeface="Lucida Sans Unicode"/>
              </a:rPr>
              <a:t> </a:t>
            </a:r>
            <a:r>
              <a:rPr sz="3400" spc="-65" dirty="0">
                <a:latin typeface="Lucida Sans Unicode"/>
                <a:cs typeface="Lucida Sans Unicode"/>
              </a:rPr>
              <a:t>(ACE)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22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330697"/>
            <a:ext cx="10216515" cy="1248410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Mide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80" dirty="0">
                <a:latin typeface="Lucida Sans Unicode"/>
                <a:cs typeface="Lucida Sans Unicode"/>
              </a:rPr>
              <a:t>si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BA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está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generando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adecuadamente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50" dirty="0">
                <a:latin typeface="Lucida Sans Unicode"/>
                <a:cs typeface="Lucida Sans Unicode"/>
              </a:rPr>
              <a:t>sus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-30" dirty="0">
                <a:latin typeface="Lucida Sans Unicode"/>
                <a:cs typeface="Lucida Sans Unicode"/>
              </a:rPr>
              <a:t>requerimientos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de</a:t>
            </a:r>
            <a:r>
              <a:rPr sz="2300" spc="-114" dirty="0">
                <a:latin typeface="Lucida Sans Unicode"/>
                <a:cs typeface="Lucida Sans Unicode"/>
              </a:rPr>
              <a:t> </a:t>
            </a:r>
            <a:r>
              <a:rPr sz="2300" spc="110" dirty="0">
                <a:latin typeface="Lucida Sans Unicode"/>
                <a:cs typeface="Lucida Sans Unicode"/>
              </a:rPr>
              <a:t>MW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6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45" dirty="0">
                <a:latin typeface="Lucida Sans Unicode"/>
                <a:cs typeface="Lucida Sans Unicode"/>
              </a:rPr>
              <a:t>Ayuda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controlar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la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frecuencia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interconexión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2583" y="4347971"/>
            <a:ext cx="10467340" cy="16478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R="197485" algn="ctr">
              <a:lnSpc>
                <a:spcPct val="100000"/>
              </a:lnSpc>
              <a:spcBef>
                <a:spcPts val="535"/>
              </a:spcBef>
            </a:pPr>
            <a:r>
              <a:rPr sz="27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Ecuación</a:t>
            </a:r>
            <a:r>
              <a:rPr sz="27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ACE</a:t>
            </a:r>
            <a:endParaRPr sz="2700">
              <a:latin typeface="Lucida Sans Unicode"/>
              <a:cs typeface="Lucida Sans Unicode"/>
            </a:endParaRPr>
          </a:p>
          <a:p>
            <a:pPr marR="9364980" algn="ctr">
              <a:lnSpc>
                <a:spcPct val="100000"/>
              </a:lnSpc>
              <a:spcBef>
                <a:spcPts val="1200"/>
              </a:spcBef>
            </a:pPr>
            <a:r>
              <a:rPr sz="27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ACE</a:t>
            </a:r>
            <a:r>
              <a:rPr sz="2700" spc="-1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700" spc="-685" dirty="0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86191" y="349410"/>
            <a:ext cx="9091295" cy="5920105"/>
            <a:chOff x="1786191" y="349410"/>
            <a:chExt cx="9091295" cy="59201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2635" y="349410"/>
              <a:ext cx="6880428" cy="59197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38929" y="505980"/>
              <a:ext cx="2792095" cy="612775"/>
            </a:xfrm>
            <a:custGeom>
              <a:avLst/>
              <a:gdLst/>
              <a:ahLst/>
              <a:cxnLst/>
              <a:rect l="l" t="t" r="r" b="b"/>
              <a:pathLst>
                <a:path w="2792095" h="612775">
                  <a:moveTo>
                    <a:pt x="1653018" y="0"/>
                  </a:moveTo>
                  <a:lnTo>
                    <a:pt x="1599022" y="550"/>
                  </a:lnTo>
                  <a:lnTo>
                    <a:pt x="1545230" y="1801"/>
                  </a:lnTo>
                  <a:lnTo>
                    <a:pt x="1491742" y="3749"/>
                  </a:lnTo>
                  <a:lnTo>
                    <a:pt x="1438655" y="6390"/>
                  </a:lnTo>
                  <a:lnTo>
                    <a:pt x="1386068" y="9719"/>
                  </a:lnTo>
                  <a:lnTo>
                    <a:pt x="1334081" y="13731"/>
                  </a:lnTo>
                  <a:lnTo>
                    <a:pt x="1282792" y="18424"/>
                  </a:lnTo>
                  <a:lnTo>
                    <a:pt x="1232299" y="23792"/>
                  </a:lnTo>
                  <a:lnTo>
                    <a:pt x="1182702" y="29831"/>
                  </a:lnTo>
                  <a:lnTo>
                    <a:pt x="1134098" y="36538"/>
                  </a:lnTo>
                  <a:lnTo>
                    <a:pt x="1086588" y="43907"/>
                  </a:lnTo>
                  <a:lnTo>
                    <a:pt x="1040268" y="51936"/>
                  </a:lnTo>
                  <a:lnTo>
                    <a:pt x="995239" y="60618"/>
                  </a:lnTo>
                  <a:lnTo>
                    <a:pt x="951599" y="69952"/>
                  </a:lnTo>
                  <a:lnTo>
                    <a:pt x="909446" y="79931"/>
                  </a:lnTo>
                  <a:lnTo>
                    <a:pt x="868879" y="90552"/>
                  </a:lnTo>
                  <a:lnTo>
                    <a:pt x="829996" y="101811"/>
                  </a:lnTo>
                  <a:lnTo>
                    <a:pt x="792898" y="113703"/>
                  </a:lnTo>
                  <a:lnTo>
                    <a:pt x="757682" y="126225"/>
                  </a:lnTo>
                  <a:lnTo>
                    <a:pt x="0" y="94475"/>
                  </a:lnTo>
                  <a:lnTo>
                    <a:pt x="576199" y="232143"/>
                  </a:lnTo>
                  <a:lnTo>
                    <a:pt x="557700" y="256440"/>
                  </a:lnTo>
                  <a:lnTo>
                    <a:pt x="546560" y="280795"/>
                  </a:lnTo>
                  <a:lnTo>
                    <a:pt x="542635" y="305103"/>
                  </a:lnTo>
                  <a:lnTo>
                    <a:pt x="545781" y="329256"/>
                  </a:lnTo>
                  <a:lnTo>
                    <a:pt x="555855" y="353146"/>
                  </a:lnTo>
                  <a:lnTo>
                    <a:pt x="596214" y="399712"/>
                  </a:lnTo>
                  <a:lnTo>
                    <a:pt x="662564" y="443946"/>
                  </a:lnTo>
                  <a:lnTo>
                    <a:pt x="705127" y="464920"/>
                  </a:lnTo>
                  <a:lnTo>
                    <a:pt x="753758" y="484990"/>
                  </a:lnTo>
                  <a:lnTo>
                    <a:pt x="808314" y="504049"/>
                  </a:lnTo>
                  <a:lnTo>
                    <a:pt x="868651" y="521990"/>
                  </a:lnTo>
                  <a:lnTo>
                    <a:pt x="934625" y="538705"/>
                  </a:lnTo>
                  <a:lnTo>
                    <a:pt x="1006094" y="554088"/>
                  </a:lnTo>
                  <a:lnTo>
                    <a:pt x="1053767" y="563031"/>
                  </a:lnTo>
                  <a:lnTo>
                    <a:pt x="1102519" y="571219"/>
                  </a:lnTo>
                  <a:lnTo>
                    <a:pt x="1152250" y="578656"/>
                  </a:lnTo>
                  <a:lnTo>
                    <a:pt x="1202863" y="585345"/>
                  </a:lnTo>
                  <a:lnTo>
                    <a:pt x="1254258" y="591292"/>
                  </a:lnTo>
                  <a:lnTo>
                    <a:pt x="1306337" y="596499"/>
                  </a:lnTo>
                  <a:lnTo>
                    <a:pt x="1359002" y="600973"/>
                  </a:lnTo>
                  <a:lnTo>
                    <a:pt x="1412152" y="604715"/>
                  </a:lnTo>
                  <a:lnTo>
                    <a:pt x="1465690" y="607732"/>
                  </a:lnTo>
                  <a:lnTo>
                    <a:pt x="1519518" y="610027"/>
                  </a:lnTo>
                  <a:lnTo>
                    <a:pt x="1573535" y="611604"/>
                  </a:lnTo>
                  <a:lnTo>
                    <a:pt x="1627644" y="612468"/>
                  </a:lnTo>
                  <a:lnTo>
                    <a:pt x="1681747" y="612623"/>
                  </a:lnTo>
                  <a:lnTo>
                    <a:pt x="1735743" y="612072"/>
                  </a:lnTo>
                  <a:lnTo>
                    <a:pt x="1789535" y="610821"/>
                  </a:lnTo>
                  <a:lnTo>
                    <a:pt x="1843024" y="608873"/>
                  </a:lnTo>
                  <a:lnTo>
                    <a:pt x="1896110" y="606232"/>
                  </a:lnTo>
                  <a:lnTo>
                    <a:pt x="1948697" y="602904"/>
                  </a:lnTo>
                  <a:lnTo>
                    <a:pt x="2000684" y="598891"/>
                  </a:lnTo>
                  <a:lnTo>
                    <a:pt x="2051973" y="594198"/>
                  </a:lnTo>
                  <a:lnTo>
                    <a:pt x="2102466" y="588830"/>
                  </a:lnTo>
                  <a:lnTo>
                    <a:pt x="2152063" y="582791"/>
                  </a:lnTo>
                  <a:lnTo>
                    <a:pt x="2200667" y="576084"/>
                  </a:lnTo>
                  <a:lnTo>
                    <a:pt x="2248177" y="568715"/>
                  </a:lnTo>
                  <a:lnTo>
                    <a:pt x="2294497" y="560687"/>
                  </a:lnTo>
                  <a:lnTo>
                    <a:pt x="2339526" y="552004"/>
                  </a:lnTo>
                  <a:lnTo>
                    <a:pt x="2383166" y="542671"/>
                  </a:lnTo>
                  <a:lnTo>
                    <a:pt x="2425319" y="532691"/>
                  </a:lnTo>
                  <a:lnTo>
                    <a:pt x="2465886" y="522070"/>
                  </a:lnTo>
                  <a:lnTo>
                    <a:pt x="2504769" y="510811"/>
                  </a:lnTo>
                  <a:lnTo>
                    <a:pt x="2541867" y="498919"/>
                  </a:lnTo>
                  <a:lnTo>
                    <a:pt x="2623945" y="467419"/>
                  </a:lnTo>
                  <a:lnTo>
                    <a:pt x="2664948" y="447844"/>
                  </a:lnTo>
                  <a:lnTo>
                    <a:pt x="2700139" y="427754"/>
                  </a:lnTo>
                  <a:lnTo>
                    <a:pt x="2753282" y="386363"/>
                  </a:lnTo>
                  <a:lnTo>
                    <a:pt x="2783759" y="343909"/>
                  </a:lnTo>
                  <a:lnTo>
                    <a:pt x="2791954" y="301055"/>
                  </a:lnTo>
                  <a:lnTo>
                    <a:pt x="2787816" y="279685"/>
                  </a:lnTo>
                  <a:lnTo>
                    <a:pt x="2763309" y="237474"/>
                  </a:lnTo>
                  <a:lnTo>
                    <a:pt x="2717483" y="196520"/>
                  </a:lnTo>
                  <a:lnTo>
                    <a:pt x="2650721" y="157486"/>
                  </a:lnTo>
                  <a:lnTo>
                    <a:pt x="2609610" y="138896"/>
                  </a:lnTo>
                  <a:lnTo>
                    <a:pt x="2563409" y="121035"/>
                  </a:lnTo>
                  <a:lnTo>
                    <a:pt x="2512166" y="103985"/>
                  </a:lnTo>
                  <a:lnTo>
                    <a:pt x="2455931" y="87830"/>
                  </a:lnTo>
                  <a:lnTo>
                    <a:pt x="2394750" y="72652"/>
                  </a:lnTo>
                  <a:lnTo>
                    <a:pt x="2328672" y="58534"/>
                  </a:lnTo>
                  <a:lnTo>
                    <a:pt x="2280998" y="49591"/>
                  </a:lnTo>
                  <a:lnTo>
                    <a:pt x="2232246" y="41403"/>
                  </a:lnTo>
                  <a:lnTo>
                    <a:pt x="2182515" y="33966"/>
                  </a:lnTo>
                  <a:lnTo>
                    <a:pt x="2131902" y="27277"/>
                  </a:lnTo>
                  <a:lnTo>
                    <a:pt x="2080507" y="21331"/>
                  </a:lnTo>
                  <a:lnTo>
                    <a:pt x="2028428" y="16123"/>
                  </a:lnTo>
                  <a:lnTo>
                    <a:pt x="1975763" y="11650"/>
                  </a:lnTo>
                  <a:lnTo>
                    <a:pt x="1922613" y="7907"/>
                  </a:lnTo>
                  <a:lnTo>
                    <a:pt x="1869075" y="4890"/>
                  </a:lnTo>
                  <a:lnTo>
                    <a:pt x="1815247" y="2595"/>
                  </a:lnTo>
                  <a:lnTo>
                    <a:pt x="1761230" y="1018"/>
                  </a:lnTo>
                  <a:lnTo>
                    <a:pt x="1707121" y="154"/>
                  </a:lnTo>
                  <a:lnTo>
                    <a:pt x="1653018" y="0"/>
                  </a:lnTo>
                  <a:close/>
                </a:path>
              </a:pathLst>
            </a:custGeom>
            <a:solidFill>
              <a:srgbClr val="A718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38929" y="505980"/>
              <a:ext cx="2792095" cy="612775"/>
            </a:xfrm>
            <a:custGeom>
              <a:avLst/>
              <a:gdLst/>
              <a:ahLst/>
              <a:cxnLst/>
              <a:rect l="l" t="t" r="r" b="b"/>
              <a:pathLst>
                <a:path w="2792095" h="612775">
                  <a:moveTo>
                    <a:pt x="0" y="94475"/>
                  </a:moveTo>
                  <a:lnTo>
                    <a:pt x="757682" y="126225"/>
                  </a:lnTo>
                  <a:lnTo>
                    <a:pt x="792898" y="113703"/>
                  </a:lnTo>
                  <a:lnTo>
                    <a:pt x="829996" y="101811"/>
                  </a:lnTo>
                  <a:lnTo>
                    <a:pt x="868879" y="90552"/>
                  </a:lnTo>
                  <a:lnTo>
                    <a:pt x="909446" y="79931"/>
                  </a:lnTo>
                  <a:lnTo>
                    <a:pt x="951599" y="69952"/>
                  </a:lnTo>
                  <a:lnTo>
                    <a:pt x="995239" y="60618"/>
                  </a:lnTo>
                  <a:lnTo>
                    <a:pt x="1040268" y="51936"/>
                  </a:lnTo>
                  <a:lnTo>
                    <a:pt x="1086588" y="43907"/>
                  </a:lnTo>
                  <a:lnTo>
                    <a:pt x="1134098" y="36538"/>
                  </a:lnTo>
                  <a:lnTo>
                    <a:pt x="1182702" y="29831"/>
                  </a:lnTo>
                  <a:lnTo>
                    <a:pt x="1232299" y="23792"/>
                  </a:lnTo>
                  <a:lnTo>
                    <a:pt x="1282792" y="18424"/>
                  </a:lnTo>
                  <a:lnTo>
                    <a:pt x="1334081" y="13731"/>
                  </a:lnTo>
                  <a:lnTo>
                    <a:pt x="1386068" y="9719"/>
                  </a:lnTo>
                  <a:lnTo>
                    <a:pt x="1438655" y="6390"/>
                  </a:lnTo>
                  <a:lnTo>
                    <a:pt x="1491742" y="3749"/>
                  </a:lnTo>
                  <a:lnTo>
                    <a:pt x="1545230" y="1801"/>
                  </a:lnTo>
                  <a:lnTo>
                    <a:pt x="1599022" y="550"/>
                  </a:lnTo>
                  <a:lnTo>
                    <a:pt x="1653018" y="0"/>
                  </a:lnTo>
                  <a:lnTo>
                    <a:pt x="1707121" y="154"/>
                  </a:lnTo>
                  <a:lnTo>
                    <a:pt x="1761230" y="1018"/>
                  </a:lnTo>
                  <a:lnTo>
                    <a:pt x="1815247" y="2595"/>
                  </a:lnTo>
                  <a:lnTo>
                    <a:pt x="1869075" y="4890"/>
                  </a:lnTo>
                  <a:lnTo>
                    <a:pt x="1922613" y="7907"/>
                  </a:lnTo>
                  <a:lnTo>
                    <a:pt x="1975763" y="11650"/>
                  </a:lnTo>
                  <a:lnTo>
                    <a:pt x="2028428" y="16123"/>
                  </a:lnTo>
                  <a:lnTo>
                    <a:pt x="2080507" y="21331"/>
                  </a:lnTo>
                  <a:lnTo>
                    <a:pt x="2131902" y="27277"/>
                  </a:lnTo>
                  <a:lnTo>
                    <a:pt x="2182515" y="33966"/>
                  </a:lnTo>
                  <a:lnTo>
                    <a:pt x="2232246" y="41403"/>
                  </a:lnTo>
                  <a:lnTo>
                    <a:pt x="2280998" y="49591"/>
                  </a:lnTo>
                  <a:lnTo>
                    <a:pt x="2328672" y="58534"/>
                  </a:lnTo>
                  <a:lnTo>
                    <a:pt x="2394750" y="72652"/>
                  </a:lnTo>
                  <a:lnTo>
                    <a:pt x="2455931" y="87830"/>
                  </a:lnTo>
                  <a:lnTo>
                    <a:pt x="2512166" y="103985"/>
                  </a:lnTo>
                  <a:lnTo>
                    <a:pt x="2563409" y="121035"/>
                  </a:lnTo>
                  <a:lnTo>
                    <a:pt x="2609610" y="138896"/>
                  </a:lnTo>
                  <a:lnTo>
                    <a:pt x="2650721" y="157486"/>
                  </a:lnTo>
                  <a:lnTo>
                    <a:pt x="2686695" y="176721"/>
                  </a:lnTo>
                  <a:lnTo>
                    <a:pt x="2743037" y="216798"/>
                  </a:lnTo>
                  <a:lnTo>
                    <a:pt x="2778252" y="258464"/>
                  </a:lnTo>
                  <a:lnTo>
                    <a:pt x="2791954" y="301055"/>
                  </a:lnTo>
                  <a:lnTo>
                    <a:pt x="2790618" y="322491"/>
                  </a:lnTo>
                  <a:lnTo>
                    <a:pt x="2771330" y="365228"/>
                  </a:lnTo>
                  <a:lnTo>
                    <a:pt x="2729568" y="407233"/>
                  </a:lnTo>
                  <a:lnTo>
                    <a:pt x="2664948" y="447844"/>
                  </a:lnTo>
                  <a:lnTo>
                    <a:pt x="2623945" y="467419"/>
                  </a:lnTo>
                  <a:lnTo>
                    <a:pt x="2577084" y="486397"/>
                  </a:lnTo>
                  <a:lnTo>
                    <a:pt x="2504769" y="510811"/>
                  </a:lnTo>
                  <a:lnTo>
                    <a:pt x="2465886" y="522070"/>
                  </a:lnTo>
                  <a:lnTo>
                    <a:pt x="2425319" y="532691"/>
                  </a:lnTo>
                  <a:lnTo>
                    <a:pt x="2383166" y="542671"/>
                  </a:lnTo>
                  <a:lnTo>
                    <a:pt x="2339526" y="552004"/>
                  </a:lnTo>
                  <a:lnTo>
                    <a:pt x="2294497" y="560687"/>
                  </a:lnTo>
                  <a:lnTo>
                    <a:pt x="2248177" y="568715"/>
                  </a:lnTo>
                  <a:lnTo>
                    <a:pt x="2200667" y="576084"/>
                  </a:lnTo>
                  <a:lnTo>
                    <a:pt x="2152063" y="582791"/>
                  </a:lnTo>
                  <a:lnTo>
                    <a:pt x="2102466" y="588830"/>
                  </a:lnTo>
                  <a:lnTo>
                    <a:pt x="2051973" y="594198"/>
                  </a:lnTo>
                  <a:lnTo>
                    <a:pt x="2000684" y="598891"/>
                  </a:lnTo>
                  <a:lnTo>
                    <a:pt x="1948697" y="602904"/>
                  </a:lnTo>
                  <a:lnTo>
                    <a:pt x="1896110" y="606232"/>
                  </a:lnTo>
                  <a:lnTo>
                    <a:pt x="1843024" y="608873"/>
                  </a:lnTo>
                  <a:lnTo>
                    <a:pt x="1789535" y="610821"/>
                  </a:lnTo>
                  <a:lnTo>
                    <a:pt x="1735743" y="612072"/>
                  </a:lnTo>
                  <a:lnTo>
                    <a:pt x="1681747" y="612623"/>
                  </a:lnTo>
                  <a:lnTo>
                    <a:pt x="1627644" y="612468"/>
                  </a:lnTo>
                  <a:lnTo>
                    <a:pt x="1573535" y="611604"/>
                  </a:lnTo>
                  <a:lnTo>
                    <a:pt x="1519518" y="610027"/>
                  </a:lnTo>
                  <a:lnTo>
                    <a:pt x="1465690" y="607732"/>
                  </a:lnTo>
                  <a:lnTo>
                    <a:pt x="1412152" y="604715"/>
                  </a:lnTo>
                  <a:lnTo>
                    <a:pt x="1359002" y="600973"/>
                  </a:lnTo>
                  <a:lnTo>
                    <a:pt x="1306337" y="596499"/>
                  </a:lnTo>
                  <a:lnTo>
                    <a:pt x="1254258" y="591292"/>
                  </a:lnTo>
                  <a:lnTo>
                    <a:pt x="1202863" y="585345"/>
                  </a:lnTo>
                  <a:lnTo>
                    <a:pt x="1152250" y="578656"/>
                  </a:lnTo>
                  <a:lnTo>
                    <a:pt x="1102519" y="571219"/>
                  </a:lnTo>
                  <a:lnTo>
                    <a:pt x="1053767" y="563031"/>
                  </a:lnTo>
                  <a:lnTo>
                    <a:pt x="1006094" y="554088"/>
                  </a:lnTo>
                  <a:lnTo>
                    <a:pt x="934625" y="538705"/>
                  </a:lnTo>
                  <a:lnTo>
                    <a:pt x="868651" y="521990"/>
                  </a:lnTo>
                  <a:lnTo>
                    <a:pt x="808314" y="504049"/>
                  </a:lnTo>
                  <a:lnTo>
                    <a:pt x="753758" y="484990"/>
                  </a:lnTo>
                  <a:lnTo>
                    <a:pt x="705127" y="464920"/>
                  </a:lnTo>
                  <a:lnTo>
                    <a:pt x="662564" y="443946"/>
                  </a:lnTo>
                  <a:lnTo>
                    <a:pt x="626211" y="422174"/>
                  </a:lnTo>
                  <a:lnTo>
                    <a:pt x="572714" y="376667"/>
                  </a:lnTo>
                  <a:lnTo>
                    <a:pt x="545781" y="329256"/>
                  </a:lnTo>
                  <a:lnTo>
                    <a:pt x="542635" y="305103"/>
                  </a:lnTo>
                  <a:lnTo>
                    <a:pt x="546560" y="280795"/>
                  </a:lnTo>
                  <a:lnTo>
                    <a:pt x="557700" y="256440"/>
                  </a:lnTo>
                  <a:lnTo>
                    <a:pt x="576199" y="232143"/>
                  </a:lnTo>
                  <a:lnTo>
                    <a:pt x="0" y="944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92541" y="1321244"/>
              <a:ext cx="2745105" cy="744855"/>
            </a:xfrm>
            <a:custGeom>
              <a:avLst/>
              <a:gdLst/>
              <a:ahLst/>
              <a:cxnLst/>
              <a:rect l="l" t="t" r="r" b="b"/>
              <a:pathLst>
                <a:path w="2745104" h="744855">
                  <a:moveTo>
                    <a:pt x="1081719" y="0"/>
                  </a:moveTo>
                  <a:lnTo>
                    <a:pt x="1026263" y="366"/>
                  </a:lnTo>
                  <a:lnTo>
                    <a:pt x="970832" y="1540"/>
                  </a:lnTo>
                  <a:lnTo>
                    <a:pt x="915543" y="3528"/>
                  </a:lnTo>
                  <a:lnTo>
                    <a:pt x="860510" y="6335"/>
                  </a:lnTo>
                  <a:lnTo>
                    <a:pt x="805848" y="9965"/>
                  </a:lnTo>
                  <a:lnTo>
                    <a:pt x="751673" y="14424"/>
                  </a:lnTo>
                  <a:lnTo>
                    <a:pt x="698100" y="19716"/>
                  </a:lnTo>
                  <a:lnTo>
                    <a:pt x="645244" y="25848"/>
                  </a:lnTo>
                  <a:lnTo>
                    <a:pt x="593220" y="32823"/>
                  </a:lnTo>
                  <a:lnTo>
                    <a:pt x="542143" y="40648"/>
                  </a:lnTo>
                  <a:lnTo>
                    <a:pt x="492129" y="49326"/>
                  </a:lnTo>
                  <a:lnTo>
                    <a:pt x="443293" y="58865"/>
                  </a:lnTo>
                  <a:lnTo>
                    <a:pt x="377009" y="73733"/>
                  </a:lnTo>
                  <a:lnTo>
                    <a:pt x="315895" y="89754"/>
                  </a:lnTo>
                  <a:lnTo>
                    <a:pt x="260005" y="106832"/>
                  </a:lnTo>
                  <a:lnTo>
                    <a:pt x="209391" y="124874"/>
                  </a:lnTo>
                  <a:lnTo>
                    <a:pt x="164106" y="143784"/>
                  </a:lnTo>
                  <a:lnTo>
                    <a:pt x="124203" y="163467"/>
                  </a:lnTo>
                  <a:lnTo>
                    <a:pt x="89734" y="183828"/>
                  </a:lnTo>
                  <a:lnTo>
                    <a:pt x="37311" y="226206"/>
                  </a:lnTo>
                  <a:lnTo>
                    <a:pt x="7259" y="270158"/>
                  </a:lnTo>
                  <a:lnTo>
                    <a:pt x="0" y="314927"/>
                  </a:lnTo>
                  <a:lnTo>
                    <a:pt x="5049" y="337380"/>
                  </a:lnTo>
                  <a:lnTo>
                    <a:pt x="32769" y="381950"/>
                  </a:lnTo>
                  <a:lnTo>
                    <a:pt x="84338" y="425438"/>
                  </a:lnTo>
                  <a:lnTo>
                    <a:pt x="119196" y="446539"/>
                  </a:lnTo>
                  <a:lnTo>
                    <a:pt x="160175" y="467085"/>
                  </a:lnTo>
                  <a:lnTo>
                    <a:pt x="207327" y="486982"/>
                  </a:lnTo>
                  <a:lnTo>
                    <a:pt x="243555" y="500290"/>
                  </a:lnTo>
                  <a:lnTo>
                    <a:pt x="281831" y="512883"/>
                  </a:lnTo>
                  <a:lnTo>
                    <a:pt x="322038" y="524754"/>
                  </a:lnTo>
                  <a:lnTo>
                    <a:pt x="364063" y="535898"/>
                  </a:lnTo>
                  <a:lnTo>
                    <a:pt x="407789" y="546311"/>
                  </a:lnTo>
                  <a:lnTo>
                    <a:pt x="453101" y="555987"/>
                  </a:lnTo>
                  <a:lnTo>
                    <a:pt x="499885" y="564921"/>
                  </a:lnTo>
                  <a:lnTo>
                    <a:pt x="548025" y="573109"/>
                  </a:lnTo>
                  <a:lnTo>
                    <a:pt x="597407" y="580544"/>
                  </a:lnTo>
                  <a:lnTo>
                    <a:pt x="647913" y="587222"/>
                  </a:lnTo>
                  <a:lnTo>
                    <a:pt x="699431" y="593138"/>
                  </a:lnTo>
                  <a:lnTo>
                    <a:pt x="751844" y="598286"/>
                  </a:lnTo>
                  <a:lnTo>
                    <a:pt x="805037" y="602662"/>
                  </a:lnTo>
                  <a:lnTo>
                    <a:pt x="858896" y="606261"/>
                  </a:lnTo>
                  <a:lnTo>
                    <a:pt x="913304" y="609076"/>
                  </a:lnTo>
                  <a:lnTo>
                    <a:pt x="968147" y="611104"/>
                  </a:lnTo>
                  <a:lnTo>
                    <a:pt x="1023310" y="612339"/>
                  </a:lnTo>
                  <a:lnTo>
                    <a:pt x="1078677" y="612776"/>
                  </a:lnTo>
                  <a:lnTo>
                    <a:pt x="1134133" y="612409"/>
                  </a:lnTo>
                  <a:lnTo>
                    <a:pt x="1189564" y="611235"/>
                  </a:lnTo>
                  <a:lnTo>
                    <a:pt x="1244853" y="609247"/>
                  </a:lnTo>
                  <a:lnTo>
                    <a:pt x="1299886" y="606440"/>
                  </a:lnTo>
                  <a:lnTo>
                    <a:pt x="1354548" y="602810"/>
                  </a:lnTo>
                  <a:lnTo>
                    <a:pt x="1408723" y="598351"/>
                  </a:lnTo>
                  <a:lnTo>
                    <a:pt x="1462296" y="593059"/>
                  </a:lnTo>
                  <a:lnTo>
                    <a:pt x="1515152" y="586927"/>
                  </a:lnTo>
                  <a:lnTo>
                    <a:pt x="1567176" y="579952"/>
                  </a:lnTo>
                  <a:lnTo>
                    <a:pt x="1618252" y="572127"/>
                  </a:lnTo>
                  <a:lnTo>
                    <a:pt x="1668266" y="563449"/>
                  </a:lnTo>
                  <a:lnTo>
                    <a:pt x="1717103" y="553911"/>
                  </a:lnTo>
                  <a:lnTo>
                    <a:pt x="2744787" y="744665"/>
                  </a:lnTo>
                  <a:lnTo>
                    <a:pt x="1997646" y="468186"/>
                  </a:lnTo>
                  <a:lnTo>
                    <a:pt x="2046898" y="443222"/>
                  </a:lnTo>
                  <a:lnTo>
                    <a:pt x="2087286" y="417391"/>
                  </a:lnTo>
                  <a:lnTo>
                    <a:pt x="2118833" y="390866"/>
                  </a:lnTo>
                  <a:lnTo>
                    <a:pt x="2141561" y="363823"/>
                  </a:lnTo>
                  <a:lnTo>
                    <a:pt x="2155494" y="336434"/>
                  </a:lnTo>
                  <a:lnTo>
                    <a:pt x="2160654" y="308874"/>
                  </a:lnTo>
                  <a:lnTo>
                    <a:pt x="2157065" y="281317"/>
                  </a:lnTo>
                  <a:lnTo>
                    <a:pt x="2123729" y="226910"/>
                  </a:lnTo>
                  <a:lnTo>
                    <a:pt x="2094028" y="200407"/>
                  </a:lnTo>
                  <a:lnTo>
                    <a:pt x="2055669" y="174604"/>
                  </a:lnTo>
                  <a:lnTo>
                    <a:pt x="2008675" y="149675"/>
                  </a:lnTo>
                  <a:lnTo>
                    <a:pt x="1953069" y="125794"/>
                  </a:lnTo>
                  <a:lnTo>
                    <a:pt x="1916841" y="112485"/>
                  </a:lnTo>
                  <a:lnTo>
                    <a:pt x="1878565" y="99892"/>
                  </a:lnTo>
                  <a:lnTo>
                    <a:pt x="1838358" y="88021"/>
                  </a:lnTo>
                  <a:lnTo>
                    <a:pt x="1796333" y="76877"/>
                  </a:lnTo>
                  <a:lnTo>
                    <a:pt x="1752607" y="66464"/>
                  </a:lnTo>
                  <a:lnTo>
                    <a:pt x="1707294" y="56788"/>
                  </a:lnTo>
                  <a:lnTo>
                    <a:pt x="1660511" y="47854"/>
                  </a:lnTo>
                  <a:lnTo>
                    <a:pt x="1612370" y="39666"/>
                  </a:lnTo>
                  <a:lnTo>
                    <a:pt x="1562989" y="32231"/>
                  </a:lnTo>
                  <a:lnTo>
                    <a:pt x="1512482" y="25553"/>
                  </a:lnTo>
                  <a:lnTo>
                    <a:pt x="1460965" y="19637"/>
                  </a:lnTo>
                  <a:lnTo>
                    <a:pt x="1408552" y="14489"/>
                  </a:lnTo>
                  <a:lnTo>
                    <a:pt x="1355359" y="10113"/>
                  </a:lnTo>
                  <a:lnTo>
                    <a:pt x="1301500" y="6514"/>
                  </a:lnTo>
                  <a:lnTo>
                    <a:pt x="1247092" y="3699"/>
                  </a:lnTo>
                  <a:lnTo>
                    <a:pt x="1192249" y="1671"/>
                  </a:lnTo>
                  <a:lnTo>
                    <a:pt x="1137086" y="436"/>
                  </a:lnTo>
                  <a:lnTo>
                    <a:pt x="10817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2541" y="1321244"/>
              <a:ext cx="2745105" cy="744855"/>
            </a:xfrm>
            <a:custGeom>
              <a:avLst/>
              <a:gdLst/>
              <a:ahLst/>
              <a:cxnLst/>
              <a:rect l="l" t="t" r="r" b="b"/>
              <a:pathLst>
                <a:path w="2745104" h="744855">
                  <a:moveTo>
                    <a:pt x="2744787" y="744665"/>
                  </a:moveTo>
                  <a:lnTo>
                    <a:pt x="1717103" y="553911"/>
                  </a:lnTo>
                  <a:lnTo>
                    <a:pt x="1668266" y="563449"/>
                  </a:lnTo>
                  <a:lnTo>
                    <a:pt x="1618252" y="572127"/>
                  </a:lnTo>
                  <a:lnTo>
                    <a:pt x="1567176" y="579952"/>
                  </a:lnTo>
                  <a:lnTo>
                    <a:pt x="1515152" y="586927"/>
                  </a:lnTo>
                  <a:lnTo>
                    <a:pt x="1462296" y="593059"/>
                  </a:lnTo>
                  <a:lnTo>
                    <a:pt x="1408723" y="598351"/>
                  </a:lnTo>
                  <a:lnTo>
                    <a:pt x="1354548" y="602810"/>
                  </a:lnTo>
                  <a:lnTo>
                    <a:pt x="1299886" y="606440"/>
                  </a:lnTo>
                  <a:lnTo>
                    <a:pt x="1244853" y="609247"/>
                  </a:lnTo>
                  <a:lnTo>
                    <a:pt x="1189564" y="611235"/>
                  </a:lnTo>
                  <a:lnTo>
                    <a:pt x="1134133" y="612409"/>
                  </a:lnTo>
                  <a:lnTo>
                    <a:pt x="1078677" y="612776"/>
                  </a:lnTo>
                  <a:lnTo>
                    <a:pt x="1023310" y="612339"/>
                  </a:lnTo>
                  <a:lnTo>
                    <a:pt x="968147" y="611104"/>
                  </a:lnTo>
                  <a:lnTo>
                    <a:pt x="913304" y="609076"/>
                  </a:lnTo>
                  <a:lnTo>
                    <a:pt x="858896" y="606261"/>
                  </a:lnTo>
                  <a:lnTo>
                    <a:pt x="805037" y="602662"/>
                  </a:lnTo>
                  <a:lnTo>
                    <a:pt x="751844" y="598286"/>
                  </a:lnTo>
                  <a:lnTo>
                    <a:pt x="699431" y="593138"/>
                  </a:lnTo>
                  <a:lnTo>
                    <a:pt x="647913" y="587222"/>
                  </a:lnTo>
                  <a:lnTo>
                    <a:pt x="597407" y="580544"/>
                  </a:lnTo>
                  <a:lnTo>
                    <a:pt x="548025" y="573109"/>
                  </a:lnTo>
                  <a:lnTo>
                    <a:pt x="499885" y="564921"/>
                  </a:lnTo>
                  <a:lnTo>
                    <a:pt x="453101" y="555987"/>
                  </a:lnTo>
                  <a:lnTo>
                    <a:pt x="407789" y="546311"/>
                  </a:lnTo>
                  <a:lnTo>
                    <a:pt x="364063" y="535898"/>
                  </a:lnTo>
                  <a:lnTo>
                    <a:pt x="322038" y="524754"/>
                  </a:lnTo>
                  <a:lnTo>
                    <a:pt x="281831" y="512883"/>
                  </a:lnTo>
                  <a:lnTo>
                    <a:pt x="243555" y="500290"/>
                  </a:lnTo>
                  <a:lnTo>
                    <a:pt x="207327" y="486982"/>
                  </a:lnTo>
                  <a:lnTo>
                    <a:pt x="160175" y="467085"/>
                  </a:lnTo>
                  <a:lnTo>
                    <a:pt x="119196" y="446539"/>
                  </a:lnTo>
                  <a:lnTo>
                    <a:pt x="84338" y="425438"/>
                  </a:lnTo>
                  <a:lnTo>
                    <a:pt x="32769" y="381950"/>
                  </a:lnTo>
                  <a:lnTo>
                    <a:pt x="5049" y="337380"/>
                  </a:lnTo>
                  <a:lnTo>
                    <a:pt x="0" y="314927"/>
                  </a:lnTo>
                  <a:lnTo>
                    <a:pt x="754" y="292488"/>
                  </a:lnTo>
                  <a:lnTo>
                    <a:pt x="19462" y="248033"/>
                  </a:lnTo>
                  <a:lnTo>
                    <a:pt x="60753" y="204772"/>
                  </a:lnTo>
                  <a:lnTo>
                    <a:pt x="124203" y="163467"/>
                  </a:lnTo>
                  <a:lnTo>
                    <a:pt x="164106" y="143784"/>
                  </a:lnTo>
                  <a:lnTo>
                    <a:pt x="209391" y="124874"/>
                  </a:lnTo>
                  <a:lnTo>
                    <a:pt x="260005" y="106832"/>
                  </a:lnTo>
                  <a:lnTo>
                    <a:pt x="315895" y="89754"/>
                  </a:lnTo>
                  <a:lnTo>
                    <a:pt x="377009" y="73733"/>
                  </a:lnTo>
                  <a:lnTo>
                    <a:pt x="443293" y="58865"/>
                  </a:lnTo>
                  <a:lnTo>
                    <a:pt x="492129" y="49326"/>
                  </a:lnTo>
                  <a:lnTo>
                    <a:pt x="542143" y="40648"/>
                  </a:lnTo>
                  <a:lnTo>
                    <a:pt x="593220" y="32823"/>
                  </a:lnTo>
                  <a:lnTo>
                    <a:pt x="645244" y="25848"/>
                  </a:lnTo>
                  <a:lnTo>
                    <a:pt x="698100" y="19716"/>
                  </a:lnTo>
                  <a:lnTo>
                    <a:pt x="751673" y="14424"/>
                  </a:lnTo>
                  <a:lnTo>
                    <a:pt x="805848" y="9965"/>
                  </a:lnTo>
                  <a:lnTo>
                    <a:pt x="860510" y="6335"/>
                  </a:lnTo>
                  <a:lnTo>
                    <a:pt x="915543" y="3528"/>
                  </a:lnTo>
                  <a:lnTo>
                    <a:pt x="970832" y="1540"/>
                  </a:lnTo>
                  <a:lnTo>
                    <a:pt x="1026263" y="366"/>
                  </a:lnTo>
                  <a:lnTo>
                    <a:pt x="1081719" y="0"/>
                  </a:lnTo>
                  <a:lnTo>
                    <a:pt x="1137086" y="436"/>
                  </a:lnTo>
                  <a:lnTo>
                    <a:pt x="1192249" y="1671"/>
                  </a:lnTo>
                  <a:lnTo>
                    <a:pt x="1247092" y="3699"/>
                  </a:lnTo>
                  <a:lnTo>
                    <a:pt x="1301500" y="6514"/>
                  </a:lnTo>
                  <a:lnTo>
                    <a:pt x="1355359" y="10113"/>
                  </a:lnTo>
                  <a:lnTo>
                    <a:pt x="1408552" y="14489"/>
                  </a:lnTo>
                  <a:lnTo>
                    <a:pt x="1460965" y="19637"/>
                  </a:lnTo>
                  <a:lnTo>
                    <a:pt x="1512482" y="25553"/>
                  </a:lnTo>
                  <a:lnTo>
                    <a:pt x="1562989" y="32231"/>
                  </a:lnTo>
                  <a:lnTo>
                    <a:pt x="1612370" y="39666"/>
                  </a:lnTo>
                  <a:lnTo>
                    <a:pt x="1660511" y="47854"/>
                  </a:lnTo>
                  <a:lnTo>
                    <a:pt x="1707294" y="56788"/>
                  </a:lnTo>
                  <a:lnTo>
                    <a:pt x="1752607" y="66464"/>
                  </a:lnTo>
                  <a:lnTo>
                    <a:pt x="1796333" y="76877"/>
                  </a:lnTo>
                  <a:lnTo>
                    <a:pt x="1838358" y="88021"/>
                  </a:lnTo>
                  <a:lnTo>
                    <a:pt x="1878565" y="99892"/>
                  </a:lnTo>
                  <a:lnTo>
                    <a:pt x="1916841" y="112485"/>
                  </a:lnTo>
                  <a:lnTo>
                    <a:pt x="1953069" y="125794"/>
                  </a:lnTo>
                  <a:lnTo>
                    <a:pt x="2008675" y="149675"/>
                  </a:lnTo>
                  <a:lnTo>
                    <a:pt x="2055669" y="174604"/>
                  </a:lnTo>
                  <a:lnTo>
                    <a:pt x="2094028" y="200407"/>
                  </a:lnTo>
                  <a:lnTo>
                    <a:pt x="2123729" y="226910"/>
                  </a:lnTo>
                  <a:lnTo>
                    <a:pt x="2157065" y="281317"/>
                  </a:lnTo>
                  <a:lnTo>
                    <a:pt x="2160654" y="308874"/>
                  </a:lnTo>
                  <a:lnTo>
                    <a:pt x="2155494" y="336434"/>
                  </a:lnTo>
                  <a:lnTo>
                    <a:pt x="2118833" y="390866"/>
                  </a:lnTo>
                  <a:lnTo>
                    <a:pt x="2087286" y="417391"/>
                  </a:lnTo>
                  <a:lnTo>
                    <a:pt x="2046898" y="443222"/>
                  </a:lnTo>
                  <a:lnTo>
                    <a:pt x="1997646" y="468186"/>
                  </a:lnTo>
                  <a:lnTo>
                    <a:pt x="2744787" y="7446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86145" y="4742628"/>
              <a:ext cx="3063240" cy="809625"/>
            </a:xfrm>
            <a:custGeom>
              <a:avLst/>
              <a:gdLst/>
              <a:ahLst/>
              <a:cxnLst/>
              <a:rect l="l" t="t" r="r" b="b"/>
              <a:pathLst>
                <a:path w="3063240" h="809625">
                  <a:moveTo>
                    <a:pt x="1149934" y="0"/>
                  </a:moveTo>
                  <a:lnTo>
                    <a:pt x="1095443" y="510"/>
                  </a:lnTo>
                  <a:lnTo>
                    <a:pt x="1040973" y="1694"/>
                  </a:lnTo>
                  <a:lnTo>
                    <a:pt x="986616" y="3556"/>
                  </a:lnTo>
                  <a:lnTo>
                    <a:pt x="932465" y="6101"/>
                  </a:lnTo>
                  <a:lnTo>
                    <a:pt x="878612" y="9334"/>
                  </a:lnTo>
                  <a:lnTo>
                    <a:pt x="825151" y="13259"/>
                  </a:lnTo>
                  <a:lnTo>
                    <a:pt x="772173" y="17881"/>
                  </a:lnTo>
                  <a:lnTo>
                    <a:pt x="719772" y="23205"/>
                  </a:lnTo>
                  <a:lnTo>
                    <a:pt x="668040" y="29237"/>
                  </a:lnTo>
                  <a:lnTo>
                    <a:pt x="617070" y="35980"/>
                  </a:lnTo>
                  <a:lnTo>
                    <a:pt x="566955" y="43440"/>
                  </a:lnTo>
                  <a:lnTo>
                    <a:pt x="517786" y="51621"/>
                  </a:lnTo>
                  <a:lnTo>
                    <a:pt x="450176" y="64428"/>
                  </a:lnTo>
                  <a:lnTo>
                    <a:pt x="387060" y="78253"/>
                  </a:lnTo>
                  <a:lnTo>
                    <a:pt x="328492" y="93023"/>
                  </a:lnTo>
                  <a:lnTo>
                    <a:pt x="274527" y="108667"/>
                  </a:lnTo>
                  <a:lnTo>
                    <a:pt x="225219" y="125113"/>
                  </a:lnTo>
                  <a:lnTo>
                    <a:pt x="180622" y="142290"/>
                  </a:lnTo>
                  <a:lnTo>
                    <a:pt x="140792" y="160125"/>
                  </a:lnTo>
                  <a:lnTo>
                    <a:pt x="105782" y="178548"/>
                  </a:lnTo>
                  <a:lnTo>
                    <a:pt x="50441" y="216867"/>
                  </a:lnTo>
                  <a:lnTo>
                    <a:pt x="15035" y="256673"/>
                  </a:lnTo>
                  <a:lnTo>
                    <a:pt x="0" y="297394"/>
                  </a:lnTo>
                  <a:lnTo>
                    <a:pt x="257" y="317917"/>
                  </a:lnTo>
                  <a:lnTo>
                    <a:pt x="16593" y="358933"/>
                  </a:lnTo>
                  <a:lnTo>
                    <a:pt x="54388" y="399428"/>
                  </a:lnTo>
                  <a:lnTo>
                    <a:pt x="114077" y="438829"/>
                  </a:lnTo>
                  <a:lnTo>
                    <a:pt x="152267" y="457940"/>
                  </a:lnTo>
                  <a:lnTo>
                    <a:pt x="196095" y="476563"/>
                  </a:lnTo>
                  <a:lnTo>
                    <a:pt x="265055" y="501008"/>
                  </a:lnTo>
                  <a:lnTo>
                    <a:pt x="302330" y="512368"/>
                  </a:lnTo>
                  <a:lnTo>
                    <a:pt x="341345" y="523147"/>
                  </a:lnTo>
                  <a:lnTo>
                    <a:pt x="382007" y="533339"/>
                  </a:lnTo>
                  <a:lnTo>
                    <a:pt x="424225" y="542941"/>
                  </a:lnTo>
                  <a:lnTo>
                    <a:pt x="467904" y="551947"/>
                  </a:lnTo>
                  <a:lnTo>
                    <a:pt x="512953" y="560352"/>
                  </a:lnTo>
                  <a:lnTo>
                    <a:pt x="559278" y="568152"/>
                  </a:lnTo>
                  <a:lnTo>
                    <a:pt x="606787" y="575342"/>
                  </a:lnTo>
                  <a:lnTo>
                    <a:pt x="655388" y="581916"/>
                  </a:lnTo>
                  <a:lnTo>
                    <a:pt x="704988" y="587871"/>
                  </a:lnTo>
                  <a:lnTo>
                    <a:pt x="755493" y="593201"/>
                  </a:lnTo>
                  <a:lnTo>
                    <a:pt x="806813" y="597901"/>
                  </a:lnTo>
                  <a:lnTo>
                    <a:pt x="858852" y="601967"/>
                  </a:lnTo>
                  <a:lnTo>
                    <a:pt x="911520" y="605393"/>
                  </a:lnTo>
                  <a:lnTo>
                    <a:pt x="964724" y="608175"/>
                  </a:lnTo>
                  <a:lnTo>
                    <a:pt x="1018370" y="610308"/>
                  </a:lnTo>
                  <a:lnTo>
                    <a:pt x="1072366" y="611788"/>
                  </a:lnTo>
                  <a:lnTo>
                    <a:pt x="1126620" y="612609"/>
                  </a:lnTo>
                  <a:lnTo>
                    <a:pt x="1181038" y="612766"/>
                  </a:lnTo>
                  <a:lnTo>
                    <a:pt x="1235529" y="612255"/>
                  </a:lnTo>
                  <a:lnTo>
                    <a:pt x="1289999" y="611071"/>
                  </a:lnTo>
                  <a:lnTo>
                    <a:pt x="1344356" y="609209"/>
                  </a:lnTo>
                  <a:lnTo>
                    <a:pt x="1398507" y="606664"/>
                  </a:lnTo>
                  <a:lnTo>
                    <a:pt x="1452360" y="603432"/>
                  </a:lnTo>
                  <a:lnTo>
                    <a:pt x="1505821" y="599507"/>
                  </a:lnTo>
                  <a:lnTo>
                    <a:pt x="1558799" y="594885"/>
                  </a:lnTo>
                  <a:lnTo>
                    <a:pt x="1611200" y="589560"/>
                  </a:lnTo>
                  <a:lnTo>
                    <a:pt x="1662932" y="583529"/>
                  </a:lnTo>
                  <a:lnTo>
                    <a:pt x="1713902" y="576786"/>
                  </a:lnTo>
                  <a:lnTo>
                    <a:pt x="1764018" y="569326"/>
                  </a:lnTo>
                  <a:lnTo>
                    <a:pt x="1813186" y="561145"/>
                  </a:lnTo>
                  <a:lnTo>
                    <a:pt x="3063120" y="809303"/>
                  </a:lnTo>
                  <a:lnTo>
                    <a:pt x="2129162" y="478722"/>
                  </a:lnTo>
                  <a:lnTo>
                    <a:pt x="2182416" y="456150"/>
                  </a:lnTo>
                  <a:lnTo>
                    <a:pt x="2227550" y="432723"/>
                  </a:lnTo>
                  <a:lnTo>
                    <a:pt x="2264561" y="408583"/>
                  </a:lnTo>
                  <a:lnTo>
                    <a:pt x="2314206" y="358724"/>
                  </a:lnTo>
                  <a:lnTo>
                    <a:pt x="2331330" y="307700"/>
                  </a:lnTo>
                  <a:lnTo>
                    <a:pt x="2327691" y="282104"/>
                  </a:lnTo>
                  <a:lnTo>
                    <a:pt x="2295997" y="231444"/>
                  </a:lnTo>
                  <a:lnTo>
                    <a:pt x="2231732" y="182435"/>
                  </a:lnTo>
                  <a:lnTo>
                    <a:pt x="2187380" y="158901"/>
                  </a:lnTo>
                  <a:lnTo>
                    <a:pt x="2134877" y="136203"/>
                  </a:lnTo>
                  <a:lnTo>
                    <a:pt x="2065918" y="111758"/>
                  </a:lnTo>
                  <a:lnTo>
                    <a:pt x="2028642" y="100398"/>
                  </a:lnTo>
                  <a:lnTo>
                    <a:pt x="1989627" y="89619"/>
                  </a:lnTo>
                  <a:lnTo>
                    <a:pt x="1948965" y="79426"/>
                  </a:lnTo>
                  <a:lnTo>
                    <a:pt x="1906747" y="69825"/>
                  </a:lnTo>
                  <a:lnTo>
                    <a:pt x="1863068" y="60819"/>
                  </a:lnTo>
                  <a:lnTo>
                    <a:pt x="1818020" y="52413"/>
                  </a:lnTo>
                  <a:lnTo>
                    <a:pt x="1771694" y="44613"/>
                  </a:lnTo>
                  <a:lnTo>
                    <a:pt x="1724185" y="37424"/>
                  </a:lnTo>
                  <a:lnTo>
                    <a:pt x="1675584" y="30849"/>
                  </a:lnTo>
                  <a:lnTo>
                    <a:pt x="1625984" y="24895"/>
                  </a:lnTo>
                  <a:lnTo>
                    <a:pt x="1575479" y="19565"/>
                  </a:lnTo>
                  <a:lnTo>
                    <a:pt x="1524160" y="14865"/>
                  </a:lnTo>
                  <a:lnTo>
                    <a:pt x="1472120" y="10799"/>
                  </a:lnTo>
                  <a:lnTo>
                    <a:pt x="1419452" y="7373"/>
                  </a:lnTo>
                  <a:lnTo>
                    <a:pt x="1366248" y="4591"/>
                  </a:lnTo>
                  <a:lnTo>
                    <a:pt x="1312602" y="2457"/>
                  </a:lnTo>
                  <a:lnTo>
                    <a:pt x="1258606" y="978"/>
                  </a:lnTo>
                  <a:lnTo>
                    <a:pt x="1204352" y="157"/>
                  </a:lnTo>
                  <a:lnTo>
                    <a:pt x="1149934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6145" y="4742628"/>
              <a:ext cx="3063240" cy="809625"/>
            </a:xfrm>
            <a:custGeom>
              <a:avLst/>
              <a:gdLst/>
              <a:ahLst/>
              <a:cxnLst/>
              <a:rect l="l" t="t" r="r" b="b"/>
              <a:pathLst>
                <a:path w="3063240" h="809625">
                  <a:moveTo>
                    <a:pt x="3063120" y="809303"/>
                  </a:moveTo>
                  <a:lnTo>
                    <a:pt x="1813186" y="561145"/>
                  </a:lnTo>
                  <a:lnTo>
                    <a:pt x="1764018" y="569326"/>
                  </a:lnTo>
                  <a:lnTo>
                    <a:pt x="1713902" y="576786"/>
                  </a:lnTo>
                  <a:lnTo>
                    <a:pt x="1662932" y="583529"/>
                  </a:lnTo>
                  <a:lnTo>
                    <a:pt x="1611200" y="589560"/>
                  </a:lnTo>
                  <a:lnTo>
                    <a:pt x="1558799" y="594885"/>
                  </a:lnTo>
                  <a:lnTo>
                    <a:pt x="1505821" y="599507"/>
                  </a:lnTo>
                  <a:lnTo>
                    <a:pt x="1452360" y="603432"/>
                  </a:lnTo>
                  <a:lnTo>
                    <a:pt x="1398507" y="606664"/>
                  </a:lnTo>
                  <a:lnTo>
                    <a:pt x="1344356" y="609209"/>
                  </a:lnTo>
                  <a:lnTo>
                    <a:pt x="1289999" y="611071"/>
                  </a:lnTo>
                  <a:lnTo>
                    <a:pt x="1235529" y="612255"/>
                  </a:lnTo>
                  <a:lnTo>
                    <a:pt x="1181038" y="612766"/>
                  </a:lnTo>
                  <a:lnTo>
                    <a:pt x="1126620" y="612609"/>
                  </a:lnTo>
                  <a:lnTo>
                    <a:pt x="1072366" y="611788"/>
                  </a:lnTo>
                  <a:lnTo>
                    <a:pt x="1018370" y="610308"/>
                  </a:lnTo>
                  <a:lnTo>
                    <a:pt x="964724" y="608175"/>
                  </a:lnTo>
                  <a:lnTo>
                    <a:pt x="911520" y="605393"/>
                  </a:lnTo>
                  <a:lnTo>
                    <a:pt x="858852" y="601967"/>
                  </a:lnTo>
                  <a:lnTo>
                    <a:pt x="806813" y="597901"/>
                  </a:lnTo>
                  <a:lnTo>
                    <a:pt x="755493" y="593201"/>
                  </a:lnTo>
                  <a:lnTo>
                    <a:pt x="704988" y="587871"/>
                  </a:lnTo>
                  <a:lnTo>
                    <a:pt x="655388" y="581916"/>
                  </a:lnTo>
                  <a:lnTo>
                    <a:pt x="606787" y="575342"/>
                  </a:lnTo>
                  <a:lnTo>
                    <a:pt x="559278" y="568152"/>
                  </a:lnTo>
                  <a:lnTo>
                    <a:pt x="512953" y="560352"/>
                  </a:lnTo>
                  <a:lnTo>
                    <a:pt x="467904" y="551947"/>
                  </a:lnTo>
                  <a:lnTo>
                    <a:pt x="424225" y="542941"/>
                  </a:lnTo>
                  <a:lnTo>
                    <a:pt x="382007" y="533339"/>
                  </a:lnTo>
                  <a:lnTo>
                    <a:pt x="341345" y="523147"/>
                  </a:lnTo>
                  <a:lnTo>
                    <a:pt x="302330" y="512368"/>
                  </a:lnTo>
                  <a:lnTo>
                    <a:pt x="265055" y="501008"/>
                  </a:lnTo>
                  <a:lnTo>
                    <a:pt x="196095" y="476563"/>
                  </a:lnTo>
                  <a:lnTo>
                    <a:pt x="152267" y="457940"/>
                  </a:lnTo>
                  <a:lnTo>
                    <a:pt x="114077" y="438829"/>
                  </a:lnTo>
                  <a:lnTo>
                    <a:pt x="54388" y="399428"/>
                  </a:lnTo>
                  <a:lnTo>
                    <a:pt x="16593" y="358933"/>
                  </a:lnTo>
                  <a:lnTo>
                    <a:pt x="257" y="317917"/>
                  </a:lnTo>
                  <a:lnTo>
                    <a:pt x="0" y="297394"/>
                  </a:lnTo>
                  <a:lnTo>
                    <a:pt x="4944" y="276955"/>
                  </a:lnTo>
                  <a:lnTo>
                    <a:pt x="30219" y="236620"/>
                  </a:lnTo>
                  <a:lnTo>
                    <a:pt x="75647" y="197485"/>
                  </a:lnTo>
                  <a:lnTo>
                    <a:pt x="140792" y="160125"/>
                  </a:lnTo>
                  <a:lnTo>
                    <a:pt x="180622" y="142290"/>
                  </a:lnTo>
                  <a:lnTo>
                    <a:pt x="225219" y="125113"/>
                  </a:lnTo>
                  <a:lnTo>
                    <a:pt x="274527" y="108667"/>
                  </a:lnTo>
                  <a:lnTo>
                    <a:pt x="328492" y="93023"/>
                  </a:lnTo>
                  <a:lnTo>
                    <a:pt x="387060" y="78253"/>
                  </a:lnTo>
                  <a:lnTo>
                    <a:pt x="450176" y="64428"/>
                  </a:lnTo>
                  <a:lnTo>
                    <a:pt x="517786" y="51621"/>
                  </a:lnTo>
                  <a:lnTo>
                    <a:pt x="566955" y="43440"/>
                  </a:lnTo>
                  <a:lnTo>
                    <a:pt x="617070" y="35980"/>
                  </a:lnTo>
                  <a:lnTo>
                    <a:pt x="668040" y="29237"/>
                  </a:lnTo>
                  <a:lnTo>
                    <a:pt x="719772" y="23205"/>
                  </a:lnTo>
                  <a:lnTo>
                    <a:pt x="772173" y="17881"/>
                  </a:lnTo>
                  <a:lnTo>
                    <a:pt x="825151" y="13259"/>
                  </a:lnTo>
                  <a:lnTo>
                    <a:pt x="878612" y="9334"/>
                  </a:lnTo>
                  <a:lnTo>
                    <a:pt x="932465" y="6101"/>
                  </a:lnTo>
                  <a:lnTo>
                    <a:pt x="986616" y="3556"/>
                  </a:lnTo>
                  <a:lnTo>
                    <a:pt x="1040973" y="1694"/>
                  </a:lnTo>
                  <a:lnTo>
                    <a:pt x="1095443" y="510"/>
                  </a:lnTo>
                  <a:lnTo>
                    <a:pt x="1149934" y="0"/>
                  </a:lnTo>
                  <a:lnTo>
                    <a:pt x="1204352" y="157"/>
                  </a:lnTo>
                  <a:lnTo>
                    <a:pt x="1258606" y="978"/>
                  </a:lnTo>
                  <a:lnTo>
                    <a:pt x="1312602" y="2457"/>
                  </a:lnTo>
                  <a:lnTo>
                    <a:pt x="1366248" y="4591"/>
                  </a:lnTo>
                  <a:lnTo>
                    <a:pt x="1419452" y="7373"/>
                  </a:lnTo>
                  <a:lnTo>
                    <a:pt x="1472120" y="10799"/>
                  </a:lnTo>
                  <a:lnTo>
                    <a:pt x="1524160" y="14865"/>
                  </a:lnTo>
                  <a:lnTo>
                    <a:pt x="1575479" y="19565"/>
                  </a:lnTo>
                  <a:lnTo>
                    <a:pt x="1625984" y="24895"/>
                  </a:lnTo>
                  <a:lnTo>
                    <a:pt x="1675584" y="30849"/>
                  </a:lnTo>
                  <a:lnTo>
                    <a:pt x="1724185" y="37424"/>
                  </a:lnTo>
                  <a:lnTo>
                    <a:pt x="1771694" y="44613"/>
                  </a:lnTo>
                  <a:lnTo>
                    <a:pt x="1818020" y="52413"/>
                  </a:lnTo>
                  <a:lnTo>
                    <a:pt x="1863068" y="60819"/>
                  </a:lnTo>
                  <a:lnTo>
                    <a:pt x="1906747" y="69825"/>
                  </a:lnTo>
                  <a:lnTo>
                    <a:pt x="1948965" y="79426"/>
                  </a:lnTo>
                  <a:lnTo>
                    <a:pt x="1989627" y="89619"/>
                  </a:lnTo>
                  <a:lnTo>
                    <a:pt x="2028642" y="100398"/>
                  </a:lnTo>
                  <a:lnTo>
                    <a:pt x="2065918" y="111758"/>
                  </a:lnTo>
                  <a:lnTo>
                    <a:pt x="2134877" y="136203"/>
                  </a:lnTo>
                  <a:lnTo>
                    <a:pt x="2187380" y="158901"/>
                  </a:lnTo>
                  <a:lnTo>
                    <a:pt x="2231732" y="182435"/>
                  </a:lnTo>
                  <a:lnTo>
                    <a:pt x="2267937" y="206663"/>
                  </a:lnTo>
                  <a:lnTo>
                    <a:pt x="2315914" y="256638"/>
                  </a:lnTo>
                  <a:lnTo>
                    <a:pt x="2331330" y="307700"/>
                  </a:lnTo>
                  <a:lnTo>
                    <a:pt x="2326834" y="333288"/>
                  </a:lnTo>
                  <a:lnTo>
                    <a:pt x="2293447" y="383870"/>
                  </a:lnTo>
                  <a:lnTo>
                    <a:pt x="2227550" y="432723"/>
                  </a:lnTo>
                  <a:lnTo>
                    <a:pt x="2182416" y="456150"/>
                  </a:lnTo>
                  <a:lnTo>
                    <a:pt x="2129162" y="478722"/>
                  </a:lnTo>
                  <a:lnTo>
                    <a:pt x="3063120" y="8093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89139" y="2145767"/>
              <a:ext cx="3782060" cy="1224915"/>
            </a:xfrm>
            <a:custGeom>
              <a:avLst/>
              <a:gdLst/>
              <a:ahLst/>
              <a:cxnLst/>
              <a:rect l="l" t="t" r="r" b="b"/>
              <a:pathLst>
                <a:path w="3782059" h="1224914">
                  <a:moveTo>
                    <a:pt x="2616663" y="58"/>
                  </a:moveTo>
                  <a:lnTo>
                    <a:pt x="2560252" y="0"/>
                  </a:lnTo>
                  <a:lnTo>
                    <a:pt x="2503662" y="1053"/>
                  </a:lnTo>
                  <a:lnTo>
                    <a:pt x="2446984" y="3232"/>
                  </a:lnTo>
                  <a:lnTo>
                    <a:pt x="2390307" y="6553"/>
                  </a:lnTo>
                  <a:lnTo>
                    <a:pt x="2333723" y="11030"/>
                  </a:lnTo>
                  <a:lnTo>
                    <a:pt x="2277320" y="16677"/>
                  </a:lnTo>
                  <a:lnTo>
                    <a:pt x="2221189" y="23510"/>
                  </a:lnTo>
                  <a:lnTo>
                    <a:pt x="2165421" y="31543"/>
                  </a:lnTo>
                  <a:lnTo>
                    <a:pt x="2110104" y="40791"/>
                  </a:lnTo>
                  <a:lnTo>
                    <a:pt x="2044154" y="53566"/>
                  </a:lnTo>
                  <a:lnTo>
                    <a:pt x="1980967" y="67771"/>
                  </a:lnTo>
                  <a:lnTo>
                    <a:pt x="1920607" y="83340"/>
                  </a:lnTo>
                  <a:lnTo>
                    <a:pt x="1863140" y="100204"/>
                  </a:lnTo>
                  <a:lnTo>
                    <a:pt x="1808631" y="118295"/>
                  </a:lnTo>
                  <a:lnTo>
                    <a:pt x="1757144" y="137546"/>
                  </a:lnTo>
                  <a:lnTo>
                    <a:pt x="1708745" y="157887"/>
                  </a:lnTo>
                  <a:lnTo>
                    <a:pt x="1663499" y="179252"/>
                  </a:lnTo>
                  <a:lnTo>
                    <a:pt x="1621470" y="201573"/>
                  </a:lnTo>
                  <a:lnTo>
                    <a:pt x="1582723" y="224780"/>
                  </a:lnTo>
                  <a:lnTo>
                    <a:pt x="1547324" y="248808"/>
                  </a:lnTo>
                  <a:lnTo>
                    <a:pt x="1515338" y="273586"/>
                  </a:lnTo>
                  <a:lnTo>
                    <a:pt x="1486828" y="299049"/>
                  </a:lnTo>
                  <a:lnTo>
                    <a:pt x="1440502" y="351752"/>
                  </a:lnTo>
                  <a:lnTo>
                    <a:pt x="1408864" y="406375"/>
                  </a:lnTo>
                  <a:lnTo>
                    <a:pt x="1392436" y="462374"/>
                  </a:lnTo>
                  <a:lnTo>
                    <a:pt x="1390087" y="490719"/>
                  </a:lnTo>
                  <a:lnTo>
                    <a:pt x="1391735" y="519204"/>
                  </a:lnTo>
                  <a:lnTo>
                    <a:pt x="1407283" y="576323"/>
                  </a:lnTo>
                  <a:lnTo>
                    <a:pt x="1439598" y="633187"/>
                  </a:lnTo>
                  <a:lnTo>
                    <a:pt x="1489202" y="689253"/>
                  </a:lnTo>
                  <a:lnTo>
                    <a:pt x="0" y="1224812"/>
                  </a:lnTo>
                  <a:lnTo>
                    <a:pt x="1747392" y="844447"/>
                  </a:lnTo>
                  <a:lnTo>
                    <a:pt x="1786685" y="859693"/>
                  </a:lnTo>
                  <a:lnTo>
                    <a:pt x="1827324" y="874102"/>
                  </a:lnTo>
                  <a:lnTo>
                    <a:pt x="1869234" y="887667"/>
                  </a:lnTo>
                  <a:lnTo>
                    <a:pt x="1912342" y="900383"/>
                  </a:lnTo>
                  <a:lnTo>
                    <a:pt x="1956571" y="912244"/>
                  </a:lnTo>
                  <a:lnTo>
                    <a:pt x="2001847" y="923244"/>
                  </a:lnTo>
                  <a:lnTo>
                    <a:pt x="2048096" y="933378"/>
                  </a:lnTo>
                  <a:lnTo>
                    <a:pt x="2095241" y="942639"/>
                  </a:lnTo>
                  <a:lnTo>
                    <a:pt x="2143209" y="951023"/>
                  </a:lnTo>
                  <a:lnTo>
                    <a:pt x="2191924" y="958523"/>
                  </a:lnTo>
                  <a:lnTo>
                    <a:pt x="2241312" y="965134"/>
                  </a:lnTo>
                  <a:lnTo>
                    <a:pt x="2291297" y="970850"/>
                  </a:lnTo>
                  <a:lnTo>
                    <a:pt x="2341805" y="975665"/>
                  </a:lnTo>
                  <a:lnTo>
                    <a:pt x="2392761" y="979574"/>
                  </a:lnTo>
                  <a:lnTo>
                    <a:pt x="2444089" y="982570"/>
                  </a:lnTo>
                  <a:lnTo>
                    <a:pt x="2495716" y="984648"/>
                  </a:lnTo>
                  <a:lnTo>
                    <a:pt x="2547565" y="985803"/>
                  </a:lnTo>
                  <a:lnTo>
                    <a:pt x="2599562" y="986028"/>
                  </a:lnTo>
                  <a:lnTo>
                    <a:pt x="2651633" y="985318"/>
                  </a:lnTo>
                  <a:lnTo>
                    <a:pt x="2703702" y="983667"/>
                  </a:lnTo>
                  <a:lnTo>
                    <a:pt x="2755694" y="981070"/>
                  </a:lnTo>
                  <a:lnTo>
                    <a:pt x="2807535" y="977520"/>
                  </a:lnTo>
                  <a:lnTo>
                    <a:pt x="2859149" y="973012"/>
                  </a:lnTo>
                  <a:lnTo>
                    <a:pt x="2910462" y="967540"/>
                  </a:lnTo>
                  <a:lnTo>
                    <a:pt x="2961398" y="961099"/>
                  </a:lnTo>
                  <a:lnTo>
                    <a:pt x="3011883" y="953682"/>
                  </a:lnTo>
                  <a:lnTo>
                    <a:pt x="3061842" y="945285"/>
                  </a:lnTo>
                  <a:lnTo>
                    <a:pt x="3127793" y="932510"/>
                  </a:lnTo>
                  <a:lnTo>
                    <a:pt x="3190980" y="918304"/>
                  </a:lnTo>
                  <a:lnTo>
                    <a:pt x="3251340" y="902735"/>
                  </a:lnTo>
                  <a:lnTo>
                    <a:pt x="3308807" y="885871"/>
                  </a:lnTo>
                  <a:lnTo>
                    <a:pt x="3363316" y="867780"/>
                  </a:lnTo>
                  <a:lnTo>
                    <a:pt x="3414803" y="848529"/>
                  </a:lnTo>
                  <a:lnTo>
                    <a:pt x="3463202" y="828188"/>
                  </a:lnTo>
                  <a:lnTo>
                    <a:pt x="3508448" y="806823"/>
                  </a:lnTo>
                  <a:lnTo>
                    <a:pt x="3550477" y="784503"/>
                  </a:lnTo>
                  <a:lnTo>
                    <a:pt x="3589224" y="761295"/>
                  </a:lnTo>
                  <a:lnTo>
                    <a:pt x="3624623" y="737268"/>
                  </a:lnTo>
                  <a:lnTo>
                    <a:pt x="3656609" y="712489"/>
                  </a:lnTo>
                  <a:lnTo>
                    <a:pt x="3685119" y="687027"/>
                  </a:lnTo>
                  <a:lnTo>
                    <a:pt x="3731445" y="634323"/>
                  </a:lnTo>
                  <a:lnTo>
                    <a:pt x="3763083" y="579700"/>
                  </a:lnTo>
                  <a:lnTo>
                    <a:pt x="3779511" y="523701"/>
                  </a:lnTo>
                  <a:lnTo>
                    <a:pt x="3781860" y="495356"/>
                  </a:lnTo>
                  <a:lnTo>
                    <a:pt x="3780212" y="466871"/>
                  </a:lnTo>
                  <a:lnTo>
                    <a:pt x="3764664" y="409752"/>
                  </a:lnTo>
                  <a:lnTo>
                    <a:pt x="3732349" y="352888"/>
                  </a:lnTo>
                  <a:lnTo>
                    <a:pt x="3682745" y="296823"/>
                  </a:lnTo>
                  <a:lnTo>
                    <a:pt x="3630206" y="252911"/>
                  </a:lnTo>
                  <a:lnTo>
                    <a:pt x="3568663" y="212096"/>
                  </a:lnTo>
                  <a:lnTo>
                    <a:pt x="3534741" y="192886"/>
                  </a:lnTo>
                  <a:lnTo>
                    <a:pt x="3498839" y="174493"/>
                  </a:lnTo>
                  <a:lnTo>
                    <a:pt x="3461047" y="156934"/>
                  </a:lnTo>
                  <a:lnTo>
                    <a:pt x="3421454" y="140221"/>
                  </a:lnTo>
                  <a:lnTo>
                    <a:pt x="3380151" y="124371"/>
                  </a:lnTo>
                  <a:lnTo>
                    <a:pt x="3337228" y="109398"/>
                  </a:lnTo>
                  <a:lnTo>
                    <a:pt x="3292776" y="95316"/>
                  </a:lnTo>
                  <a:lnTo>
                    <a:pt x="3246883" y="82140"/>
                  </a:lnTo>
                  <a:lnTo>
                    <a:pt x="3199641" y="69885"/>
                  </a:lnTo>
                  <a:lnTo>
                    <a:pt x="3151139" y="58566"/>
                  </a:lnTo>
                  <a:lnTo>
                    <a:pt x="3101468" y="48197"/>
                  </a:lnTo>
                  <a:lnTo>
                    <a:pt x="3050717" y="38792"/>
                  </a:lnTo>
                  <a:lnTo>
                    <a:pt x="2998977" y="30368"/>
                  </a:lnTo>
                  <a:lnTo>
                    <a:pt x="2946337" y="22937"/>
                  </a:lnTo>
                  <a:lnTo>
                    <a:pt x="2892889" y="16516"/>
                  </a:lnTo>
                  <a:lnTo>
                    <a:pt x="2838722" y="11118"/>
                  </a:lnTo>
                  <a:lnTo>
                    <a:pt x="2783925" y="6759"/>
                  </a:lnTo>
                  <a:lnTo>
                    <a:pt x="2728590" y="3453"/>
                  </a:lnTo>
                  <a:lnTo>
                    <a:pt x="2672806" y="1214"/>
                  </a:lnTo>
                  <a:lnTo>
                    <a:pt x="2616663" y="58"/>
                  </a:lnTo>
                  <a:close/>
                </a:path>
              </a:pathLst>
            </a:custGeom>
            <a:solidFill>
              <a:srgbClr val="A718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89139" y="2145767"/>
              <a:ext cx="3782060" cy="1224915"/>
            </a:xfrm>
            <a:custGeom>
              <a:avLst/>
              <a:gdLst/>
              <a:ahLst/>
              <a:cxnLst/>
              <a:rect l="l" t="t" r="r" b="b"/>
              <a:pathLst>
                <a:path w="3782059" h="1224914">
                  <a:moveTo>
                    <a:pt x="0" y="1224812"/>
                  </a:moveTo>
                  <a:lnTo>
                    <a:pt x="1489202" y="689253"/>
                  </a:lnTo>
                  <a:lnTo>
                    <a:pt x="1462207" y="661354"/>
                  </a:lnTo>
                  <a:lnTo>
                    <a:pt x="1439598" y="633187"/>
                  </a:lnTo>
                  <a:lnTo>
                    <a:pt x="1407283" y="576323"/>
                  </a:lnTo>
                  <a:lnTo>
                    <a:pt x="1391735" y="519204"/>
                  </a:lnTo>
                  <a:lnTo>
                    <a:pt x="1390087" y="490719"/>
                  </a:lnTo>
                  <a:lnTo>
                    <a:pt x="1392436" y="462374"/>
                  </a:lnTo>
                  <a:lnTo>
                    <a:pt x="1408864" y="406375"/>
                  </a:lnTo>
                  <a:lnTo>
                    <a:pt x="1440502" y="351752"/>
                  </a:lnTo>
                  <a:lnTo>
                    <a:pt x="1486828" y="299049"/>
                  </a:lnTo>
                  <a:lnTo>
                    <a:pt x="1515338" y="273586"/>
                  </a:lnTo>
                  <a:lnTo>
                    <a:pt x="1547324" y="248808"/>
                  </a:lnTo>
                  <a:lnTo>
                    <a:pt x="1582723" y="224780"/>
                  </a:lnTo>
                  <a:lnTo>
                    <a:pt x="1621470" y="201573"/>
                  </a:lnTo>
                  <a:lnTo>
                    <a:pt x="1663499" y="179252"/>
                  </a:lnTo>
                  <a:lnTo>
                    <a:pt x="1708745" y="157887"/>
                  </a:lnTo>
                  <a:lnTo>
                    <a:pt x="1757144" y="137546"/>
                  </a:lnTo>
                  <a:lnTo>
                    <a:pt x="1808631" y="118295"/>
                  </a:lnTo>
                  <a:lnTo>
                    <a:pt x="1863140" y="100204"/>
                  </a:lnTo>
                  <a:lnTo>
                    <a:pt x="1920607" y="83340"/>
                  </a:lnTo>
                  <a:lnTo>
                    <a:pt x="1980967" y="67771"/>
                  </a:lnTo>
                  <a:lnTo>
                    <a:pt x="2044154" y="53566"/>
                  </a:lnTo>
                  <a:lnTo>
                    <a:pt x="2110104" y="40791"/>
                  </a:lnTo>
                  <a:lnTo>
                    <a:pt x="2165421" y="31543"/>
                  </a:lnTo>
                  <a:lnTo>
                    <a:pt x="2221189" y="23510"/>
                  </a:lnTo>
                  <a:lnTo>
                    <a:pt x="2277320" y="16677"/>
                  </a:lnTo>
                  <a:lnTo>
                    <a:pt x="2333723" y="11030"/>
                  </a:lnTo>
                  <a:lnTo>
                    <a:pt x="2390307" y="6553"/>
                  </a:lnTo>
                  <a:lnTo>
                    <a:pt x="2446984" y="3232"/>
                  </a:lnTo>
                  <a:lnTo>
                    <a:pt x="2503662" y="1053"/>
                  </a:lnTo>
                  <a:lnTo>
                    <a:pt x="2560252" y="0"/>
                  </a:lnTo>
                  <a:lnTo>
                    <a:pt x="2616663" y="58"/>
                  </a:lnTo>
                  <a:lnTo>
                    <a:pt x="2672806" y="1214"/>
                  </a:lnTo>
                  <a:lnTo>
                    <a:pt x="2728590" y="3453"/>
                  </a:lnTo>
                  <a:lnTo>
                    <a:pt x="2783925" y="6759"/>
                  </a:lnTo>
                  <a:lnTo>
                    <a:pt x="2838722" y="11118"/>
                  </a:lnTo>
                  <a:lnTo>
                    <a:pt x="2892889" y="16516"/>
                  </a:lnTo>
                  <a:lnTo>
                    <a:pt x="2946337" y="22937"/>
                  </a:lnTo>
                  <a:lnTo>
                    <a:pt x="2998977" y="30368"/>
                  </a:lnTo>
                  <a:lnTo>
                    <a:pt x="3050717" y="38792"/>
                  </a:lnTo>
                  <a:lnTo>
                    <a:pt x="3101468" y="48197"/>
                  </a:lnTo>
                  <a:lnTo>
                    <a:pt x="3151139" y="58566"/>
                  </a:lnTo>
                  <a:lnTo>
                    <a:pt x="3199641" y="69885"/>
                  </a:lnTo>
                  <a:lnTo>
                    <a:pt x="3246883" y="82140"/>
                  </a:lnTo>
                  <a:lnTo>
                    <a:pt x="3292776" y="95316"/>
                  </a:lnTo>
                  <a:lnTo>
                    <a:pt x="3337228" y="109398"/>
                  </a:lnTo>
                  <a:lnTo>
                    <a:pt x="3380151" y="124371"/>
                  </a:lnTo>
                  <a:lnTo>
                    <a:pt x="3421454" y="140221"/>
                  </a:lnTo>
                  <a:lnTo>
                    <a:pt x="3461047" y="156934"/>
                  </a:lnTo>
                  <a:lnTo>
                    <a:pt x="3498839" y="174493"/>
                  </a:lnTo>
                  <a:lnTo>
                    <a:pt x="3534741" y="192886"/>
                  </a:lnTo>
                  <a:lnTo>
                    <a:pt x="3568663" y="212096"/>
                  </a:lnTo>
                  <a:lnTo>
                    <a:pt x="3630206" y="252911"/>
                  </a:lnTo>
                  <a:lnTo>
                    <a:pt x="3682745" y="296823"/>
                  </a:lnTo>
                  <a:lnTo>
                    <a:pt x="3709740" y="324722"/>
                  </a:lnTo>
                  <a:lnTo>
                    <a:pt x="3750635" y="381254"/>
                  </a:lnTo>
                  <a:lnTo>
                    <a:pt x="3774501" y="438314"/>
                  </a:lnTo>
                  <a:lnTo>
                    <a:pt x="3781860" y="495356"/>
                  </a:lnTo>
                  <a:lnTo>
                    <a:pt x="3779511" y="523701"/>
                  </a:lnTo>
                  <a:lnTo>
                    <a:pt x="3763083" y="579700"/>
                  </a:lnTo>
                  <a:lnTo>
                    <a:pt x="3731445" y="634323"/>
                  </a:lnTo>
                  <a:lnTo>
                    <a:pt x="3685119" y="687027"/>
                  </a:lnTo>
                  <a:lnTo>
                    <a:pt x="3656609" y="712489"/>
                  </a:lnTo>
                  <a:lnTo>
                    <a:pt x="3624623" y="737268"/>
                  </a:lnTo>
                  <a:lnTo>
                    <a:pt x="3589224" y="761295"/>
                  </a:lnTo>
                  <a:lnTo>
                    <a:pt x="3550477" y="784503"/>
                  </a:lnTo>
                  <a:lnTo>
                    <a:pt x="3508448" y="806823"/>
                  </a:lnTo>
                  <a:lnTo>
                    <a:pt x="3463202" y="828188"/>
                  </a:lnTo>
                  <a:lnTo>
                    <a:pt x="3414803" y="848529"/>
                  </a:lnTo>
                  <a:lnTo>
                    <a:pt x="3363316" y="867780"/>
                  </a:lnTo>
                  <a:lnTo>
                    <a:pt x="3308807" y="885871"/>
                  </a:lnTo>
                  <a:lnTo>
                    <a:pt x="3251340" y="902735"/>
                  </a:lnTo>
                  <a:lnTo>
                    <a:pt x="3190980" y="918304"/>
                  </a:lnTo>
                  <a:lnTo>
                    <a:pt x="3127793" y="932510"/>
                  </a:lnTo>
                  <a:lnTo>
                    <a:pt x="3061842" y="945285"/>
                  </a:lnTo>
                  <a:lnTo>
                    <a:pt x="3011883" y="953682"/>
                  </a:lnTo>
                  <a:lnTo>
                    <a:pt x="2961398" y="961099"/>
                  </a:lnTo>
                  <a:lnTo>
                    <a:pt x="2910462" y="967540"/>
                  </a:lnTo>
                  <a:lnTo>
                    <a:pt x="2859149" y="973012"/>
                  </a:lnTo>
                  <a:lnTo>
                    <a:pt x="2807535" y="977520"/>
                  </a:lnTo>
                  <a:lnTo>
                    <a:pt x="2755694" y="981070"/>
                  </a:lnTo>
                  <a:lnTo>
                    <a:pt x="2703702" y="983667"/>
                  </a:lnTo>
                  <a:lnTo>
                    <a:pt x="2651633" y="985318"/>
                  </a:lnTo>
                  <a:lnTo>
                    <a:pt x="2599562" y="986028"/>
                  </a:lnTo>
                  <a:lnTo>
                    <a:pt x="2547565" y="985803"/>
                  </a:lnTo>
                  <a:lnTo>
                    <a:pt x="2495716" y="984648"/>
                  </a:lnTo>
                  <a:lnTo>
                    <a:pt x="2444089" y="982570"/>
                  </a:lnTo>
                  <a:lnTo>
                    <a:pt x="2392761" y="979574"/>
                  </a:lnTo>
                  <a:lnTo>
                    <a:pt x="2341805" y="975665"/>
                  </a:lnTo>
                  <a:lnTo>
                    <a:pt x="2291297" y="970850"/>
                  </a:lnTo>
                  <a:lnTo>
                    <a:pt x="2241312" y="965134"/>
                  </a:lnTo>
                  <a:lnTo>
                    <a:pt x="2191924" y="958523"/>
                  </a:lnTo>
                  <a:lnTo>
                    <a:pt x="2143209" y="951023"/>
                  </a:lnTo>
                  <a:lnTo>
                    <a:pt x="2095241" y="942639"/>
                  </a:lnTo>
                  <a:lnTo>
                    <a:pt x="2048096" y="933378"/>
                  </a:lnTo>
                  <a:lnTo>
                    <a:pt x="2001847" y="923244"/>
                  </a:lnTo>
                  <a:lnTo>
                    <a:pt x="1956571" y="912244"/>
                  </a:lnTo>
                  <a:lnTo>
                    <a:pt x="1912342" y="900383"/>
                  </a:lnTo>
                  <a:lnTo>
                    <a:pt x="1869234" y="887667"/>
                  </a:lnTo>
                  <a:lnTo>
                    <a:pt x="1827324" y="874102"/>
                  </a:lnTo>
                  <a:lnTo>
                    <a:pt x="1786685" y="859693"/>
                  </a:lnTo>
                  <a:lnTo>
                    <a:pt x="1747392" y="844447"/>
                  </a:lnTo>
                  <a:lnTo>
                    <a:pt x="0" y="12248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49209" y="1933932"/>
              <a:ext cx="2075180" cy="1477645"/>
            </a:xfrm>
            <a:custGeom>
              <a:avLst/>
              <a:gdLst/>
              <a:ahLst/>
              <a:cxnLst/>
              <a:rect l="l" t="t" r="r" b="b"/>
              <a:pathLst>
                <a:path w="2075179" h="1477645">
                  <a:moveTo>
                    <a:pt x="988310" y="0"/>
                  </a:moveTo>
                  <a:lnTo>
                    <a:pt x="929256" y="1191"/>
                  </a:lnTo>
                  <a:lnTo>
                    <a:pt x="869910" y="4003"/>
                  </a:lnTo>
                  <a:lnTo>
                    <a:pt x="810400" y="8471"/>
                  </a:lnTo>
                  <a:lnTo>
                    <a:pt x="750855" y="14628"/>
                  </a:lnTo>
                  <a:lnTo>
                    <a:pt x="685026" y="23470"/>
                  </a:lnTo>
                  <a:lnTo>
                    <a:pt x="621532" y="34163"/>
                  </a:lnTo>
                  <a:lnTo>
                    <a:pt x="560479" y="46623"/>
                  </a:lnTo>
                  <a:lnTo>
                    <a:pt x="501976" y="60767"/>
                  </a:lnTo>
                  <a:lnTo>
                    <a:pt x="446130" y="76513"/>
                  </a:lnTo>
                  <a:lnTo>
                    <a:pt x="393046" y="93779"/>
                  </a:lnTo>
                  <a:lnTo>
                    <a:pt x="342833" y="112480"/>
                  </a:lnTo>
                  <a:lnTo>
                    <a:pt x="295597" y="132536"/>
                  </a:lnTo>
                  <a:lnTo>
                    <a:pt x="251446" y="153862"/>
                  </a:lnTo>
                  <a:lnTo>
                    <a:pt x="210487" y="176376"/>
                  </a:lnTo>
                  <a:lnTo>
                    <a:pt x="172826" y="199996"/>
                  </a:lnTo>
                  <a:lnTo>
                    <a:pt x="138572" y="224638"/>
                  </a:lnTo>
                  <a:lnTo>
                    <a:pt x="107830" y="250221"/>
                  </a:lnTo>
                  <a:lnTo>
                    <a:pt x="57314" y="303874"/>
                  </a:lnTo>
                  <a:lnTo>
                    <a:pt x="22136" y="360294"/>
                  </a:lnTo>
                  <a:lnTo>
                    <a:pt x="3151" y="418820"/>
                  </a:lnTo>
                  <a:lnTo>
                    <a:pt x="0" y="448665"/>
                  </a:lnTo>
                  <a:lnTo>
                    <a:pt x="1218" y="478788"/>
                  </a:lnTo>
                  <a:lnTo>
                    <a:pt x="17192" y="539538"/>
                  </a:lnTo>
                  <a:lnTo>
                    <a:pt x="49243" y="596658"/>
                  </a:lnTo>
                  <a:lnTo>
                    <a:pt x="92970" y="647437"/>
                  </a:lnTo>
                  <a:lnTo>
                    <a:pt x="148597" y="694604"/>
                  </a:lnTo>
                  <a:lnTo>
                    <a:pt x="180554" y="716747"/>
                  </a:lnTo>
                  <a:lnTo>
                    <a:pt x="215102" y="737884"/>
                  </a:lnTo>
                  <a:lnTo>
                    <a:pt x="252114" y="757981"/>
                  </a:lnTo>
                  <a:lnTo>
                    <a:pt x="291463" y="777004"/>
                  </a:lnTo>
                  <a:lnTo>
                    <a:pt x="333019" y="794919"/>
                  </a:lnTo>
                  <a:lnTo>
                    <a:pt x="376657" y="811691"/>
                  </a:lnTo>
                  <a:lnTo>
                    <a:pt x="422246" y="827287"/>
                  </a:lnTo>
                  <a:lnTo>
                    <a:pt x="469661" y="841671"/>
                  </a:lnTo>
                  <a:lnTo>
                    <a:pt x="518773" y="854811"/>
                  </a:lnTo>
                  <a:lnTo>
                    <a:pt x="569454" y="866671"/>
                  </a:lnTo>
                  <a:lnTo>
                    <a:pt x="621577" y="877218"/>
                  </a:lnTo>
                  <a:lnTo>
                    <a:pt x="675014" y="886417"/>
                  </a:lnTo>
                  <a:lnTo>
                    <a:pt x="729636" y="894235"/>
                  </a:lnTo>
                  <a:lnTo>
                    <a:pt x="785317" y="900636"/>
                  </a:lnTo>
                  <a:lnTo>
                    <a:pt x="841928" y="905587"/>
                  </a:lnTo>
                  <a:lnTo>
                    <a:pt x="899342" y="909054"/>
                  </a:lnTo>
                  <a:lnTo>
                    <a:pt x="957430" y="911003"/>
                  </a:lnTo>
                  <a:lnTo>
                    <a:pt x="1016065" y="911398"/>
                  </a:lnTo>
                  <a:lnTo>
                    <a:pt x="1075120" y="910207"/>
                  </a:lnTo>
                  <a:lnTo>
                    <a:pt x="1134466" y="907395"/>
                  </a:lnTo>
                  <a:lnTo>
                    <a:pt x="1193975" y="902927"/>
                  </a:lnTo>
                  <a:lnTo>
                    <a:pt x="1253521" y="896770"/>
                  </a:lnTo>
                  <a:lnTo>
                    <a:pt x="2074957" y="1477160"/>
                  </a:lnTo>
                  <a:lnTo>
                    <a:pt x="1598580" y="821840"/>
                  </a:lnTo>
                  <a:lnTo>
                    <a:pt x="1658003" y="800212"/>
                  </a:lnTo>
                  <a:lnTo>
                    <a:pt x="1713094" y="776849"/>
                  </a:lnTo>
                  <a:lnTo>
                    <a:pt x="1763752" y="751884"/>
                  </a:lnTo>
                  <a:lnTo>
                    <a:pt x="1809872" y="725447"/>
                  </a:lnTo>
                  <a:lnTo>
                    <a:pt x="1851353" y="697671"/>
                  </a:lnTo>
                  <a:lnTo>
                    <a:pt x="1888094" y="668687"/>
                  </a:lnTo>
                  <a:lnTo>
                    <a:pt x="1919990" y="638627"/>
                  </a:lnTo>
                  <a:lnTo>
                    <a:pt x="1946941" y="607623"/>
                  </a:lnTo>
                  <a:lnTo>
                    <a:pt x="1968843" y="575806"/>
                  </a:lnTo>
                  <a:lnTo>
                    <a:pt x="1997094" y="510261"/>
                  </a:lnTo>
                  <a:lnTo>
                    <a:pt x="2003924" y="443047"/>
                  </a:lnTo>
                  <a:lnTo>
                    <a:pt x="1999050" y="409142"/>
                  </a:lnTo>
                  <a:lnTo>
                    <a:pt x="1972214" y="341399"/>
                  </a:lnTo>
                  <a:lnTo>
                    <a:pt x="1934820" y="288916"/>
                  </a:lnTo>
                  <a:lnTo>
                    <a:pt x="1885015" y="239908"/>
                  </a:lnTo>
                  <a:lnTo>
                    <a:pt x="1823822" y="194651"/>
                  </a:lnTo>
                  <a:lnTo>
                    <a:pt x="1789273" y="173514"/>
                  </a:lnTo>
                  <a:lnTo>
                    <a:pt x="1752261" y="153417"/>
                  </a:lnTo>
                  <a:lnTo>
                    <a:pt x="1712913" y="134394"/>
                  </a:lnTo>
                  <a:lnTo>
                    <a:pt x="1671356" y="116479"/>
                  </a:lnTo>
                  <a:lnTo>
                    <a:pt x="1627719" y="99707"/>
                  </a:lnTo>
                  <a:lnTo>
                    <a:pt x="1582129" y="84111"/>
                  </a:lnTo>
                  <a:lnTo>
                    <a:pt x="1534714" y="69727"/>
                  </a:lnTo>
                  <a:lnTo>
                    <a:pt x="1485602" y="56587"/>
                  </a:lnTo>
                  <a:lnTo>
                    <a:pt x="1434921" y="44727"/>
                  </a:lnTo>
                  <a:lnTo>
                    <a:pt x="1382798" y="34180"/>
                  </a:lnTo>
                  <a:lnTo>
                    <a:pt x="1329362" y="24981"/>
                  </a:lnTo>
                  <a:lnTo>
                    <a:pt x="1274739" y="17163"/>
                  </a:lnTo>
                  <a:lnTo>
                    <a:pt x="1219058" y="10762"/>
                  </a:lnTo>
                  <a:lnTo>
                    <a:pt x="1162447" y="5810"/>
                  </a:lnTo>
                  <a:lnTo>
                    <a:pt x="1105034" y="2344"/>
                  </a:lnTo>
                  <a:lnTo>
                    <a:pt x="1046945" y="395"/>
                  </a:lnTo>
                  <a:lnTo>
                    <a:pt x="988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49209" y="1933932"/>
              <a:ext cx="2075180" cy="1477645"/>
            </a:xfrm>
            <a:custGeom>
              <a:avLst/>
              <a:gdLst/>
              <a:ahLst/>
              <a:cxnLst/>
              <a:rect l="l" t="t" r="r" b="b"/>
              <a:pathLst>
                <a:path w="2075179" h="1477645">
                  <a:moveTo>
                    <a:pt x="2074957" y="1477160"/>
                  </a:moveTo>
                  <a:lnTo>
                    <a:pt x="1253521" y="896770"/>
                  </a:lnTo>
                  <a:lnTo>
                    <a:pt x="1193975" y="902927"/>
                  </a:lnTo>
                  <a:lnTo>
                    <a:pt x="1134466" y="907395"/>
                  </a:lnTo>
                  <a:lnTo>
                    <a:pt x="1075120" y="910207"/>
                  </a:lnTo>
                  <a:lnTo>
                    <a:pt x="1016065" y="911398"/>
                  </a:lnTo>
                  <a:lnTo>
                    <a:pt x="957430" y="911003"/>
                  </a:lnTo>
                  <a:lnTo>
                    <a:pt x="899342" y="909054"/>
                  </a:lnTo>
                  <a:lnTo>
                    <a:pt x="841928" y="905587"/>
                  </a:lnTo>
                  <a:lnTo>
                    <a:pt x="785317" y="900636"/>
                  </a:lnTo>
                  <a:lnTo>
                    <a:pt x="729636" y="894235"/>
                  </a:lnTo>
                  <a:lnTo>
                    <a:pt x="675014" y="886417"/>
                  </a:lnTo>
                  <a:lnTo>
                    <a:pt x="621577" y="877218"/>
                  </a:lnTo>
                  <a:lnTo>
                    <a:pt x="569454" y="866671"/>
                  </a:lnTo>
                  <a:lnTo>
                    <a:pt x="518773" y="854811"/>
                  </a:lnTo>
                  <a:lnTo>
                    <a:pt x="469661" y="841671"/>
                  </a:lnTo>
                  <a:lnTo>
                    <a:pt x="422246" y="827287"/>
                  </a:lnTo>
                  <a:lnTo>
                    <a:pt x="376657" y="811691"/>
                  </a:lnTo>
                  <a:lnTo>
                    <a:pt x="333019" y="794919"/>
                  </a:lnTo>
                  <a:lnTo>
                    <a:pt x="291463" y="777004"/>
                  </a:lnTo>
                  <a:lnTo>
                    <a:pt x="252114" y="757981"/>
                  </a:lnTo>
                  <a:lnTo>
                    <a:pt x="215102" y="737884"/>
                  </a:lnTo>
                  <a:lnTo>
                    <a:pt x="180554" y="716747"/>
                  </a:lnTo>
                  <a:lnTo>
                    <a:pt x="148597" y="694604"/>
                  </a:lnTo>
                  <a:lnTo>
                    <a:pt x="92970" y="647437"/>
                  </a:lnTo>
                  <a:lnTo>
                    <a:pt x="49243" y="596658"/>
                  </a:lnTo>
                  <a:lnTo>
                    <a:pt x="17192" y="539538"/>
                  </a:lnTo>
                  <a:lnTo>
                    <a:pt x="1218" y="478788"/>
                  </a:lnTo>
                  <a:lnTo>
                    <a:pt x="0" y="448665"/>
                  </a:lnTo>
                  <a:lnTo>
                    <a:pt x="3151" y="418820"/>
                  </a:lnTo>
                  <a:lnTo>
                    <a:pt x="22136" y="360294"/>
                  </a:lnTo>
                  <a:lnTo>
                    <a:pt x="57314" y="303874"/>
                  </a:lnTo>
                  <a:lnTo>
                    <a:pt x="107830" y="250221"/>
                  </a:lnTo>
                  <a:lnTo>
                    <a:pt x="138572" y="224638"/>
                  </a:lnTo>
                  <a:lnTo>
                    <a:pt x="172826" y="199996"/>
                  </a:lnTo>
                  <a:lnTo>
                    <a:pt x="210487" y="176376"/>
                  </a:lnTo>
                  <a:lnTo>
                    <a:pt x="251446" y="153862"/>
                  </a:lnTo>
                  <a:lnTo>
                    <a:pt x="295597" y="132536"/>
                  </a:lnTo>
                  <a:lnTo>
                    <a:pt x="342833" y="112480"/>
                  </a:lnTo>
                  <a:lnTo>
                    <a:pt x="393046" y="93779"/>
                  </a:lnTo>
                  <a:lnTo>
                    <a:pt x="446130" y="76513"/>
                  </a:lnTo>
                  <a:lnTo>
                    <a:pt x="501976" y="60767"/>
                  </a:lnTo>
                  <a:lnTo>
                    <a:pt x="560479" y="46623"/>
                  </a:lnTo>
                  <a:lnTo>
                    <a:pt x="621532" y="34163"/>
                  </a:lnTo>
                  <a:lnTo>
                    <a:pt x="685026" y="23470"/>
                  </a:lnTo>
                  <a:lnTo>
                    <a:pt x="750855" y="14628"/>
                  </a:lnTo>
                  <a:lnTo>
                    <a:pt x="810400" y="8471"/>
                  </a:lnTo>
                  <a:lnTo>
                    <a:pt x="869910" y="4003"/>
                  </a:lnTo>
                  <a:lnTo>
                    <a:pt x="929256" y="1191"/>
                  </a:lnTo>
                  <a:lnTo>
                    <a:pt x="988310" y="0"/>
                  </a:lnTo>
                  <a:lnTo>
                    <a:pt x="1046945" y="395"/>
                  </a:lnTo>
                  <a:lnTo>
                    <a:pt x="1105034" y="2344"/>
                  </a:lnTo>
                  <a:lnTo>
                    <a:pt x="1162447" y="5810"/>
                  </a:lnTo>
                  <a:lnTo>
                    <a:pt x="1219058" y="10762"/>
                  </a:lnTo>
                  <a:lnTo>
                    <a:pt x="1274739" y="17163"/>
                  </a:lnTo>
                  <a:lnTo>
                    <a:pt x="1329362" y="24981"/>
                  </a:lnTo>
                  <a:lnTo>
                    <a:pt x="1382798" y="34180"/>
                  </a:lnTo>
                  <a:lnTo>
                    <a:pt x="1434921" y="44727"/>
                  </a:lnTo>
                  <a:lnTo>
                    <a:pt x="1485602" y="56587"/>
                  </a:lnTo>
                  <a:lnTo>
                    <a:pt x="1534714" y="69727"/>
                  </a:lnTo>
                  <a:lnTo>
                    <a:pt x="1582129" y="84111"/>
                  </a:lnTo>
                  <a:lnTo>
                    <a:pt x="1627719" y="99707"/>
                  </a:lnTo>
                  <a:lnTo>
                    <a:pt x="1671356" y="116479"/>
                  </a:lnTo>
                  <a:lnTo>
                    <a:pt x="1712913" y="134394"/>
                  </a:lnTo>
                  <a:lnTo>
                    <a:pt x="1752261" y="153417"/>
                  </a:lnTo>
                  <a:lnTo>
                    <a:pt x="1789273" y="173514"/>
                  </a:lnTo>
                  <a:lnTo>
                    <a:pt x="1823822" y="194651"/>
                  </a:lnTo>
                  <a:lnTo>
                    <a:pt x="1855778" y="216794"/>
                  </a:lnTo>
                  <a:lnTo>
                    <a:pt x="1911405" y="263960"/>
                  </a:lnTo>
                  <a:lnTo>
                    <a:pt x="1955132" y="314740"/>
                  </a:lnTo>
                  <a:lnTo>
                    <a:pt x="1988514" y="375216"/>
                  </a:lnTo>
                  <a:lnTo>
                    <a:pt x="2003924" y="443047"/>
                  </a:lnTo>
                  <a:lnTo>
                    <a:pt x="2003237" y="476797"/>
                  </a:lnTo>
                  <a:lnTo>
                    <a:pt x="1985595" y="543308"/>
                  </a:lnTo>
                  <a:lnTo>
                    <a:pt x="1946941" y="607623"/>
                  </a:lnTo>
                  <a:lnTo>
                    <a:pt x="1919990" y="638627"/>
                  </a:lnTo>
                  <a:lnTo>
                    <a:pt x="1888094" y="668687"/>
                  </a:lnTo>
                  <a:lnTo>
                    <a:pt x="1851353" y="697671"/>
                  </a:lnTo>
                  <a:lnTo>
                    <a:pt x="1809872" y="725447"/>
                  </a:lnTo>
                  <a:lnTo>
                    <a:pt x="1763752" y="751884"/>
                  </a:lnTo>
                  <a:lnTo>
                    <a:pt x="1713094" y="776849"/>
                  </a:lnTo>
                  <a:lnTo>
                    <a:pt x="1658003" y="800212"/>
                  </a:lnTo>
                  <a:lnTo>
                    <a:pt x="1598580" y="821840"/>
                  </a:lnTo>
                  <a:lnTo>
                    <a:pt x="2074957" y="1477160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64043" y="3359530"/>
              <a:ext cx="2435860" cy="1383030"/>
            </a:xfrm>
            <a:custGeom>
              <a:avLst/>
              <a:gdLst/>
              <a:ahLst/>
              <a:cxnLst/>
              <a:rect l="l" t="t" r="r" b="b"/>
              <a:pathLst>
                <a:path w="2435859" h="1383029">
                  <a:moveTo>
                    <a:pt x="0" y="0"/>
                  </a:moveTo>
                  <a:lnTo>
                    <a:pt x="430529" y="400431"/>
                  </a:lnTo>
                  <a:lnTo>
                    <a:pt x="396644" y="436586"/>
                  </a:lnTo>
                  <a:lnTo>
                    <a:pt x="366931" y="473625"/>
                  </a:lnTo>
                  <a:lnTo>
                    <a:pt x="341379" y="511430"/>
                  </a:lnTo>
                  <a:lnTo>
                    <a:pt x="319980" y="549883"/>
                  </a:lnTo>
                  <a:lnTo>
                    <a:pt x="302722" y="588864"/>
                  </a:lnTo>
                  <a:lnTo>
                    <a:pt x="289598" y="628256"/>
                  </a:lnTo>
                  <a:lnTo>
                    <a:pt x="280596" y="667940"/>
                  </a:lnTo>
                  <a:lnTo>
                    <a:pt x="275708" y="707798"/>
                  </a:lnTo>
                  <a:lnTo>
                    <a:pt x="274923" y="747711"/>
                  </a:lnTo>
                  <a:lnTo>
                    <a:pt x="278231" y="787561"/>
                  </a:lnTo>
                  <a:lnTo>
                    <a:pt x="285623" y="827229"/>
                  </a:lnTo>
                  <a:lnTo>
                    <a:pt x="297089" y="866597"/>
                  </a:lnTo>
                  <a:lnTo>
                    <a:pt x="312619" y="905546"/>
                  </a:lnTo>
                  <a:lnTo>
                    <a:pt x="332204" y="943959"/>
                  </a:lnTo>
                  <a:lnTo>
                    <a:pt x="355833" y="981716"/>
                  </a:lnTo>
                  <a:lnTo>
                    <a:pt x="383497" y="1018699"/>
                  </a:lnTo>
                  <a:lnTo>
                    <a:pt x="415186" y="1054790"/>
                  </a:lnTo>
                  <a:lnTo>
                    <a:pt x="450891" y="1089871"/>
                  </a:lnTo>
                  <a:lnTo>
                    <a:pt x="490600" y="1123823"/>
                  </a:lnTo>
                  <a:lnTo>
                    <a:pt x="524001" y="1149216"/>
                  </a:lnTo>
                  <a:lnTo>
                    <a:pt x="559073" y="1173346"/>
                  </a:lnTo>
                  <a:lnTo>
                    <a:pt x="595732" y="1196204"/>
                  </a:lnTo>
                  <a:lnTo>
                    <a:pt x="633890" y="1217783"/>
                  </a:lnTo>
                  <a:lnTo>
                    <a:pt x="673460" y="1238076"/>
                  </a:lnTo>
                  <a:lnTo>
                    <a:pt x="714356" y="1257075"/>
                  </a:lnTo>
                  <a:lnTo>
                    <a:pt x="756491" y="1274772"/>
                  </a:lnTo>
                  <a:lnTo>
                    <a:pt x="799780" y="1291160"/>
                  </a:lnTo>
                  <a:lnTo>
                    <a:pt x="844134" y="1306233"/>
                  </a:lnTo>
                  <a:lnTo>
                    <a:pt x="889467" y="1319981"/>
                  </a:lnTo>
                  <a:lnTo>
                    <a:pt x="935693" y="1332399"/>
                  </a:lnTo>
                  <a:lnTo>
                    <a:pt x="982725" y="1343478"/>
                  </a:lnTo>
                  <a:lnTo>
                    <a:pt x="1030477" y="1353211"/>
                  </a:lnTo>
                  <a:lnTo>
                    <a:pt x="1078862" y="1361590"/>
                  </a:lnTo>
                  <a:lnTo>
                    <a:pt x="1127792" y="1368609"/>
                  </a:lnTo>
                  <a:lnTo>
                    <a:pt x="1177182" y="1374259"/>
                  </a:lnTo>
                  <a:lnTo>
                    <a:pt x="1226945" y="1378533"/>
                  </a:lnTo>
                  <a:lnTo>
                    <a:pt x="1276995" y="1381424"/>
                  </a:lnTo>
                  <a:lnTo>
                    <a:pt x="1327244" y="1382925"/>
                  </a:lnTo>
                  <a:lnTo>
                    <a:pt x="1377606" y="1383027"/>
                  </a:lnTo>
                  <a:lnTo>
                    <a:pt x="1427994" y="1381724"/>
                  </a:lnTo>
                  <a:lnTo>
                    <a:pt x="1478322" y="1379008"/>
                  </a:lnTo>
                  <a:lnTo>
                    <a:pt x="1528503" y="1374871"/>
                  </a:lnTo>
                  <a:lnTo>
                    <a:pt x="1578450" y="1369307"/>
                  </a:lnTo>
                  <a:lnTo>
                    <a:pt x="1628077" y="1362307"/>
                  </a:lnTo>
                  <a:lnTo>
                    <a:pt x="1677298" y="1353864"/>
                  </a:lnTo>
                  <a:lnTo>
                    <a:pt x="1726025" y="1343972"/>
                  </a:lnTo>
                  <a:lnTo>
                    <a:pt x="1774171" y="1332621"/>
                  </a:lnTo>
                  <a:lnTo>
                    <a:pt x="1821651" y="1319806"/>
                  </a:lnTo>
                  <a:lnTo>
                    <a:pt x="1868378" y="1305517"/>
                  </a:lnTo>
                  <a:lnTo>
                    <a:pt x="1914264" y="1289749"/>
                  </a:lnTo>
                  <a:lnTo>
                    <a:pt x="1959224" y="1272494"/>
                  </a:lnTo>
                  <a:lnTo>
                    <a:pt x="2003171" y="1253744"/>
                  </a:lnTo>
                  <a:lnTo>
                    <a:pt x="2052874" y="1230043"/>
                  </a:lnTo>
                  <a:lnTo>
                    <a:pt x="2099645" y="1204962"/>
                  </a:lnTo>
                  <a:lnTo>
                    <a:pt x="2143464" y="1178587"/>
                  </a:lnTo>
                  <a:lnTo>
                    <a:pt x="2184310" y="1151003"/>
                  </a:lnTo>
                  <a:lnTo>
                    <a:pt x="2222162" y="1122293"/>
                  </a:lnTo>
                  <a:lnTo>
                    <a:pt x="2257001" y="1092544"/>
                  </a:lnTo>
                  <a:lnTo>
                    <a:pt x="2288805" y="1061841"/>
                  </a:lnTo>
                  <a:lnTo>
                    <a:pt x="2317556" y="1030267"/>
                  </a:lnTo>
                  <a:lnTo>
                    <a:pt x="2343232" y="997909"/>
                  </a:lnTo>
                  <a:lnTo>
                    <a:pt x="2365812" y="964852"/>
                  </a:lnTo>
                  <a:lnTo>
                    <a:pt x="2385278" y="931179"/>
                  </a:lnTo>
                  <a:lnTo>
                    <a:pt x="2414781" y="862331"/>
                  </a:lnTo>
                  <a:lnTo>
                    <a:pt x="2431579" y="792045"/>
                  </a:lnTo>
                  <a:lnTo>
                    <a:pt x="2435509" y="721000"/>
                  </a:lnTo>
                  <a:lnTo>
                    <a:pt x="2432598" y="685405"/>
                  </a:lnTo>
                  <a:lnTo>
                    <a:pt x="2416920" y="614498"/>
                  </a:lnTo>
                  <a:lnTo>
                    <a:pt x="2387968" y="544533"/>
                  </a:lnTo>
                  <a:lnTo>
                    <a:pt x="2368462" y="510117"/>
                  </a:lnTo>
                  <a:lnTo>
                    <a:pt x="2345577" y="476190"/>
                  </a:lnTo>
                  <a:lnTo>
                    <a:pt x="2319292" y="442840"/>
                  </a:lnTo>
                  <a:lnTo>
                    <a:pt x="2289587" y="410149"/>
                  </a:lnTo>
                  <a:lnTo>
                    <a:pt x="2256440" y="378205"/>
                  </a:lnTo>
                  <a:lnTo>
                    <a:pt x="2219832" y="347091"/>
                  </a:lnTo>
                  <a:lnTo>
                    <a:pt x="2186432" y="321697"/>
                  </a:lnTo>
                  <a:lnTo>
                    <a:pt x="2151360" y="297567"/>
                  </a:lnTo>
                  <a:lnTo>
                    <a:pt x="2114701" y="274709"/>
                  </a:lnTo>
                  <a:lnTo>
                    <a:pt x="2076543" y="253130"/>
                  </a:lnTo>
                  <a:lnTo>
                    <a:pt x="2036973" y="232837"/>
                  </a:lnTo>
                  <a:lnTo>
                    <a:pt x="1996077" y="213838"/>
                  </a:lnTo>
                  <a:lnTo>
                    <a:pt x="1953942" y="196141"/>
                  </a:lnTo>
                  <a:lnTo>
                    <a:pt x="1910653" y="179753"/>
                  </a:lnTo>
                  <a:lnTo>
                    <a:pt x="1866299" y="164680"/>
                  </a:lnTo>
                  <a:lnTo>
                    <a:pt x="1820966" y="150932"/>
                  </a:lnTo>
                  <a:lnTo>
                    <a:pt x="1774740" y="138514"/>
                  </a:lnTo>
                  <a:lnTo>
                    <a:pt x="1727708" y="127435"/>
                  </a:lnTo>
                  <a:lnTo>
                    <a:pt x="1679956" y="117702"/>
                  </a:lnTo>
                  <a:lnTo>
                    <a:pt x="1631571" y="109323"/>
                  </a:lnTo>
                  <a:lnTo>
                    <a:pt x="1582641" y="102304"/>
                  </a:lnTo>
                  <a:lnTo>
                    <a:pt x="1533251" y="96654"/>
                  </a:lnTo>
                  <a:lnTo>
                    <a:pt x="1483488" y="92380"/>
                  </a:lnTo>
                  <a:lnTo>
                    <a:pt x="1433438" y="89489"/>
                  </a:lnTo>
                  <a:lnTo>
                    <a:pt x="1383189" y="87988"/>
                  </a:lnTo>
                  <a:lnTo>
                    <a:pt x="1332827" y="87886"/>
                  </a:lnTo>
                  <a:lnTo>
                    <a:pt x="1282439" y="89189"/>
                  </a:lnTo>
                  <a:lnTo>
                    <a:pt x="1232111" y="91905"/>
                  </a:lnTo>
                  <a:lnTo>
                    <a:pt x="1181930" y="96042"/>
                  </a:lnTo>
                  <a:lnTo>
                    <a:pt x="1131983" y="101606"/>
                  </a:lnTo>
                  <a:lnTo>
                    <a:pt x="1082356" y="108606"/>
                  </a:lnTo>
                  <a:lnTo>
                    <a:pt x="1033135" y="117049"/>
                  </a:lnTo>
                  <a:lnTo>
                    <a:pt x="984408" y="126941"/>
                  </a:lnTo>
                  <a:lnTo>
                    <a:pt x="936262" y="138292"/>
                  </a:lnTo>
                  <a:lnTo>
                    <a:pt x="888782" y="151107"/>
                  </a:lnTo>
                  <a:lnTo>
                    <a:pt x="842055" y="165396"/>
                  </a:lnTo>
                  <a:lnTo>
                    <a:pt x="796169" y="181164"/>
                  </a:lnTo>
                  <a:lnTo>
                    <a:pt x="751209" y="198419"/>
                  </a:lnTo>
                  <a:lnTo>
                    <a:pt x="707262" y="217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64043" y="3359530"/>
              <a:ext cx="2435860" cy="1383030"/>
            </a:xfrm>
            <a:custGeom>
              <a:avLst/>
              <a:gdLst/>
              <a:ahLst/>
              <a:cxnLst/>
              <a:rect l="l" t="t" r="r" b="b"/>
              <a:pathLst>
                <a:path w="2435859" h="1383029">
                  <a:moveTo>
                    <a:pt x="0" y="0"/>
                  </a:moveTo>
                  <a:lnTo>
                    <a:pt x="707262" y="217170"/>
                  </a:lnTo>
                  <a:lnTo>
                    <a:pt x="751209" y="198419"/>
                  </a:lnTo>
                  <a:lnTo>
                    <a:pt x="796169" y="181164"/>
                  </a:lnTo>
                  <a:lnTo>
                    <a:pt x="842055" y="165396"/>
                  </a:lnTo>
                  <a:lnTo>
                    <a:pt x="888782" y="151107"/>
                  </a:lnTo>
                  <a:lnTo>
                    <a:pt x="936262" y="138292"/>
                  </a:lnTo>
                  <a:lnTo>
                    <a:pt x="984408" y="126941"/>
                  </a:lnTo>
                  <a:lnTo>
                    <a:pt x="1033135" y="117049"/>
                  </a:lnTo>
                  <a:lnTo>
                    <a:pt x="1082356" y="108606"/>
                  </a:lnTo>
                  <a:lnTo>
                    <a:pt x="1131983" y="101606"/>
                  </a:lnTo>
                  <a:lnTo>
                    <a:pt x="1181930" y="96042"/>
                  </a:lnTo>
                  <a:lnTo>
                    <a:pt x="1232111" y="91905"/>
                  </a:lnTo>
                  <a:lnTo>
                    <a:pt x="1282439" y="89189"/>
                  </a:lnTo>
                  <a:lnTo>
                    <a:pt x="1332827" y="87886"/>
                  </a:lnTo>
                  <a:lnTo>
                    <a:pt x="1383189" y="87988"/>
                  </a:lnTo>
                  <a:lnTo>
                    <a:pt x="1433438" y="89489"/>
                  </a:lnTo>
                  <a:lnTo>
                    <a:pt x="1483488" y="92380"/>
                  </a:lnTo>
                  <a:lnTo>
                    <a:pt x="1533251" y="96654"/>
                  </a:lnTo>
                  <a:lnTo>
                    <a:pt x="1582641" y="102304"/>
                  </a:lnTo>
                  <a:lnTo>
                    <a:pt x="1631571" y="109323"/>
                  </a:lnTo>
                  <a:lnTo>
                    <a:pt x="1679956" y="117702"/>
                  </a:lnTo>
                  <a:lnTo>
                    <a:pt x="1727708" y="127435"/>
                  </a:lnTo>
                  <a:lnTo>
                    <a:pt x="1774740" y="138514"/>
                  </a:lnTo>
                  <a:lnTo>
                    <a:pt x="1820966" y="150932"/>
                  </a:lnTo>
                  <a:lnTo>
                    <a:pt x="1866299" y="164680"/>
                  </a:lnTo>
                  <a:lnTo>
                    <a:pt x="1910653" y="179753"/>
                  </a:lnTo>
                  <a:lnTo>
                    <a:pt x="1953942" y="196141"/>
                  </a:lnTo>
                  <a:lnTo>
                    <a:pt x="1996077" y="213838"/>
                  </a:lnTo>
                  <a:lnTo>
                    <a:pt x="2036973" y="232837"/>
                  </a:lnTo>
                  <a:lnTo>
                    <a:pt x="2076543" y="253130"/>
                  </a:lnTo>
                  <a:lnTo>
                    <a:pt x="2114701" y="274709"/>
                  </a:lnTo>
                  <a:lnTo>
                    <a:pt x="2151360" y="297567"/>
                  </a:lnTo>
                  <a:lnTo>
                    <a:pt x="2186432" y="321697"/>
                  </a:lnTo>
                  <a:lnTo>
                    <a:pt x="2219832" y="347091"/>
                  </a:lnTo>
                  <a:lnTo>
                    <a:pt x="2256440" y="378205"/>
                  </a:lnTo>
                  <a:lnTo>
                    <a:pt x="2289587" y="410149"/>
                  </a:lnTo>
                  <a:lnTo>
                    <a:pt x="2319292" y="442840"/>
                  </a:lnTo>
                  <a:lnTo>
                    <a:pt x="2345577" y="476190"/>
                  </a:lnTo>
                  <a:lnTo>
                    <a:pt x="2368462" y="510117"/>
                  </a:lnTo>
                  <a:lnTo>
                    <a:pt x="2387968" y="544533"/>
                  </a:lnTo>
                  <a:lnTo>
                    <a:pt x="2404113" y="579356"/>
                  </a:lnTo>
                  <a:lnTo>
                    <a:pt x="2426408" y="649877"/>
                  </a:lnTo>
                  <a:lnTo>
                    <a:pt x="2435509" y="721000"/>
                  </a:lnTo>
                  <a:lnTo>
                    <a:pt x="2435163" y="756574"/>
                  </a:lnTo>
                  <a:lnTo>
                    <a:pt x="2424779" y="827325"/>
                  </a:lnTo>
                  <a:lnTo>
                    <a:pt x="2401608" y="896978"/>
                  </a:lnTo>
                  <a:lnTo>
                    <a:pt x="2365812" y="964852"/>
                  </a:lnTo>
                  <a:lnTo>
                    <a:pt x="2343232" y="997909"/>
                  </a:lnTo>
                  <a:lnTo>
                    <a:pt x="2317556" y="1030267"/>
                  </a:lnTo>
                  <a:lnTo>
                    <a:pt x="2288805" y="1061841"/>
                  </a:lnTo>
                  <a:lnTo>
                    <a:pt x="2257001" y="1092544"/>
                  </a:lnTo>
                  <a:lnTo>
                    <a:pt x="2222162" y="1122293"/>
                  </a:lnTo>
                  <a:lnTo>
                    <a:pt x="2184310" y="1151003"/>
                  </a:lnTo>
                  <a:lnTo>
                    <a:pt x="2143464" y="1178587"/>
                  </a:lnTo>
                  <a:lnTo>
                    <a:pt x="2099645" y="1204962"/>
                  </a:lnTo>
                  <a:lnTo>
                    <a:pt x="2052874" y="1230043"/>
                  </a:lnTo>
                  <a:lnTo>
                    <a:pt x="2003171" y="1253744"/>
                  </a:lnTo>
                  <a:lnTo>
                    <a:pt x="1959224" y="1272494"/>
                  </a:lnTo>
                  <a:lnTo>
                    <a:pt x="1914264" y="1289749"/>
                  </a:lnTo>
                  <a:lnTo>
                    <a:pt x="1868378" y="1305517"/>
                  </a:lnTo>
                  <a:lnTo>
                    <a:pt x="1821651" y="1319806"/>
                  </a:lnTo>
                  <a:lnTo>
                    <a:pt x="1774171" y="1332621"/>
                  </a:lnTo>
                  <a:lnTo>
                    <a:pt x="1726025" y="1343972"/>
                  </a:lnTo>
                  <a:lnTo>
                    <a:pt x="1677298" y="1353864"/>
                  </a:lnTo>
                  <a:lnTo>
                    <a:pt x="1628077" y="1362307"/>
                  </a:lnTo>
                  <a:lnTo>
                    <a:pt x="1578450" y="1369307"/>
                  </a:lnTo>
                  <a:lnTo>
                    <a:pt x="1528503" y="1374871"/>
                  </a:lnTo>
                  <a:lnTo>
                    <a:pt x="1478322" y="1379008"/>
                  </a:lnTo>
                  <a:lnTo>
                    <a:pt x="1427994" y="1381724"/>
                  </a:lnTo>
                  <a:lnTo>
                    <a:pt x="1377606" y="1383027"/>
                  </a:lnTo>
                  <a:lnTo>
                    <a:pt x="1327244" y="1382925"/>
                  </a:lnTo>
                  <a:lnTo>
                    <a:pt x="1276995" y="1381424"/>
                  </a:lnTo>
                  <a:lnTo>
                    <a:pt x="1226945" y="1378533"/>
                  </a:lnTo>
                  <a:lnTo>
                    <a:pt x="1177182" y="1374259"/>
                  </a:lnTo>
                  <a:lnTo>
                    <a:pt x="1127792" y="1368609"/>
                  </a:lnTo>
                  <a:lnTo>
                    <a:pt x="1078862" y="1361590"/>
                  </a:lnTo>
                  <a:lnTo>
                    <a:pt x="1030477" y="1353211"/>
                  </a:lnTo>
                  <a:lnTo>
                    <a:pt x="982725" y="1343478"/>
                  </a:lnTo>
                  <a:lnTo>
                    <a:pt x="935693" y="1332399"/>
                  </a:lnTo>
                  <a:lnTo>
                    <a:pt x="889467" y="1319981"/>
                  </a:lnTo>
                  <a:lnTo>
                    <a:pt x="844134" y="1306233"/>
                  </a:lnTo>
                  <a:lnTo>
                    <a:pt x="799780" y="1291160"/>
                  </a:lnTo>
                  <a:lnTo>
                    <a:pt x="756491" y="1274772"/>
                  </a:lnTo>
                  <a:lnTo>
                    <a:pt x="714356" y="1257075"/>
                  </a:lnTo>
                  <a:lnTo>
                    <a:pt x="673460" y="1238076"/>
                  </a:lnTo>
                  <a:lnTo>
                    <a:pt x="633890" y="1217783"/>
                  </a:lnTo>
                  <a:lnTo>
                    <a:pt x="595732" y="1196204"/>
                  </a:lnTo>
                  <a:lnTo>
                    <a:pt x="559073" y="1173346"/>
                  </a:lnTo>
                  <a:lnTo>
                    <a:pt x="524001" y="1149216"/>
                  </a:lnTo>
                  <a:lnTo>
                    <a:pt x="490600" y="1123823"/>
                  </a:lnTo>
                  <a:lnTo>
                    <a:pt x="450891" y="1089871"/>
                  </a:lnTo>
                  <a:lnTo>
                    <a:pt x="415186" y="1054790"/>
                  </a:lnTo>
                  <a:lnTo>
                    <a:pt x="383497" y="1018699"/>
                  </a:lnTo>
                  <a:lnTo>
                    <a:pt x="355833" y="981716"/>
                  </a:lnTo>
                  <a:lnTo>
                    <a:pt x="332204" y="943959"/>
                  </a:lnTo>
                  <a:lnTo>
                    <a:pt x="312619" y="905546"/>
                  </a:lnTo>
                  <a:lnTo>
                    <a:pt x="297089" y="866597"/>
                  </a:lnTo>
                  <a:lnTo>
                    <a:pt x="285623" y="827229"/>
                  </a:lnTo>
                  <a:lnTo>
                    <a:pt x="278231" y="787561"/>
                  </a:lnTo>
                  <a:lnTo>
                    <a:pt x="274923" y="747711"/>
                  </a:lnTo>
                  <a:lnTo>
                    <a:pt x="275708" y="707798"/>
                  </a:lnTo>
                  <a:lnTo>
                    <a:pt x="280596" y="667940"/>
                  </a:lnTo>
                  <a:lnTo>
                    <a:pt x="289598" y="628256"/>
                  </a:lnTo>
                  <a:lnTo>
                    <a:pt x="302722" y="588864"/>
                  </a:lnTo>
                  <a:lnTo>
                    <a:pt x="319980" y="549883"/>
                  </a:lnTo>
                  <a:lnTo>
                    <a:pt x="341379" y="511430"/>
                  </a:lnTo>
                  <a:lnTo>
                    <a:pt x="366931" y="473625"/>
                  </a:lnTo>
                  <a:lnTo>
                    <a:pt x="396644" y="436586"/>
                  </a:lnTo>
                  <a:lnTo>
                    <a:pt x="430529" y="4004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674614" y="535685"/>
            <a:ext cx="12407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00"/>
                </a:solidFill>
                <a:latin typeface="Lucida Sans Unicode"/>
                <a:cs typeface="Lucida Sans Unicode"/>
              </a:rPr>
              <a:t>Generador</a:t>
            </a:r>
            <a:r>
              <a:rPr sz="1600" spc="-9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000000"/>
                </a:solidFill>
                <a:latin typeface="Lucida Sans Unicode"/>
                <a:cs typeface="Lucida Sans Unicode"/>
              </a:rPr>
              <a:t>A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23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60185" y="924305"/>
            <a:ext cx="5238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Lucida Sans Unicode"/>
                <a:cs typeface="Lucida Sans Unicode"/>
              </a:rPr>
              <a:t>excursiones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27910" y="1350771"/>
            <a:ext cx="1056640" cy="527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Lucida Sans Unicode"/>
                <a:cs typeface="Lucida Sans Unicode"/>
              </a:rPr>
              <a:t>Frecuencia</a:t>
            </a:r>
            <a:endParaRPr sz="1600">
              <a:latin typeface="Lucida Sans Unicode"/>
              <a:cs typeface="Lucida Sans Unicode"/>
            </a:endParaRPr>
          </a:p>
          <a:p>
            <a:pPr marR="18415" algn="ctr">
              <a:lnSpc>
                <a:spcPct val="100000"/>
              </a:lnSpc>
              <a:spcBef>
                <a:spcPts val="890"/>
              </a:spcBef>
            </a:pPr>
            <a:r>
              <a:rPr sz="950" spc="-10" dirty="0">
                <a:latin typeface="Lucida Sans Unicode"/>
                <a:cs typeface="Lucida Sans Unicode"/>
              </a:rPr>
              <a:t>declinaciones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81929" y="1975611"/>
            <a:ext cx="1082675" cy="81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Lucida Sans Unicode"/>
                <a:cs typeface="Lucida Sans Unicode"/>
              </a:rPr>
              <a:t>Frecuencia</a:t>
            </a:r>
            <a:endParaRPr sz="1600">
              <a:latin typeface="Lucida Sans Unicode"/>
              <a:cs typeface="Lucida Sans Unicode"/>
            </a:endParaRPr>
          </a:p>
          <a:p>
            <a:pPr marL="45720">
              <a:lnSpc>
                <a:spcPct val="100000"/>
              </a:lnSpc>
              <a:spcBef>
                <a:spcPts val="840"/>
              </a:spcBef>
            </a:pPr>
            <a:r>
              <a:rPr sz="1000" spc="-20" dirty="0">
                <a:latin typeface="Lucida Sans Unicode"/>
                <a:cs typeface="Lucida Sans Unicode"/>
              </a:rPr>
              <a:t>se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asienta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en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un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400" spc="-20" dirty="0">
                <a:latin typeface="Lucida Sans Unicode"/>
                <a:cs typeface="Lucida Sans Unicode"/>
              </a:rPr>
              <a:t>nivel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inferior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42958" y="2182003"/>
            <a:ext cx="1436370" cy="861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11700"/>
              </a:lnSpc>
              <a:spcBef>
                <a:spcPts val="95"/>
              </a:spcBef>
            </a:pPr>
            <a:r>
              <a:rPr sz="1700" spc="-75" dirty="0">
                <a:latin typeface="Lucida Sans Unicode"/>
                <a:cs typeface="Lucida Sans Unicode"/>
              </a:rPr>
              <a:t>ACE </a:t>
            </a:r>
            <a:r>
              <a:rPr sz="1700" spc="-25" dirty="0">
                <a:latin typeface="Lucida Sans Unicode"/>
                <a:cs typeface="Lucida Sans Unicode"/>
              </a:rPr>
              <a:t>en </a:t>
            </a:r>
            <a:r>
              <a:rPr sz="1600" dirty="0">
                <a:latin typeface="Lucida Sans Unicode"/>
                <a:cs typeface="Lucida Sans Unicode"/>
              </a:rPr>
              <a:t>Generador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A </a:t>
            </a:r>
            <a:r>
              <a:rPr sz="1600" dirty="0">
                <a:latin typeface="Lucida Sans Unicode"/>
                <a:cs typeface="Lucida Sans Unicode"/>
              </a:rPr>
              <a:t>BA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es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negativo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65844" y="3502056"/>
            <a:ext cx="1270635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525" algn="ctr">
              <a:lnSpc>
                <a:spcPct val="111300"/>
              </a:lnSpc>
              <a:spcBef>
                <a:spcPts val="100"/>
              </a:spcBef>
            </a:pPr>
            <a:r>
              <a:rPr sz="17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CAG</a:t>
            </a:r>
            <a:r>
              <a:rPr sz="17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Generador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sz="1700" dirty="0">
                <a:solidFill>
                  <a:srgbClr val="FFFFFF"/>
                </a:solidFill>
                <a:latin typeface="Lucida Sans Unicode"/>
                <a:cs typeface="Lucida Sans Unicode"/>
              </a:rPr>
              <a:t>BA</a:t>
            </a:r>
            <a:r>
              <a:rPr sz="17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aumenta </a:t>
            </a:r>
            <a:r>
              <a:rPr sz="15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generación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40304" y="4799927"/>
            <a:ext cx="1370330" cy="5105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95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Detenciones</a:t>
            </a:r>
            <a:r>
              <a:rPr sz="95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sz="95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inercia</a:t>
            </a:r>
            <a:endParaRPr sz="950">
              <a:latin typeface="Lucida Sans Unicode"/>
              <a:cs typeface="Lucida Sans Unicode"/>
            </a:endParaRPr>
          </a:p>
          <a:p>
            <a:pPr marL="22225" algn="ctr">
              <a:lnSpc>
                <a:spcPct val="100000"/>
              </a:lnSpc>
              <a:spcBef>
                <a:spcPts val="620"/>
              </a:spcBef>
            </a:pPr>
            <a:r>
              <a:rPr sz="13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rechazar</a:t>
            </a:r>
            <a:endParaRPr sz="1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2533" y="377697"/>
            <a:ext cx="463486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35" dirty="0">
                <a:latin typeface="Lucida Sans Unicode"/>
                <a:cs typeface="Lucida Sans Unicode"/>
              </a:rPr>
              <a:t>Reservas</a:t>
            </a:r>
            <a:r>
              <a:rPr sz="3800" spc="-260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Operativas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24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57547"/>
            <a:ext cx="9763125" cy="335343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Lucida Sans Unicode"/>
                <a:cs typeface="Lucida Sans Unicode"/>
              </a:rPr>
              <a:t>La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35" dirty="0">
                <a:latin typeface="Lucida Sans Unicode"/>
                <a:cs typeface="Lucida Sans Unicode"/>
              </a:rPr>
              <a:t>capacidad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generación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40" dirty="0">
                <a:latin typeface="Lucida Sans Unicode"/>
                <a:cs typeface="Lucida Sans Unicode"/>
              </a:rPr>
              <a:t>adicional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debe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estar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fácilmente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40" dirty="0">
                <a:latin typeface="Lucida Sans Unicode"/>
                <a:cs typeface="Lucida Sans Unicode"/>
              </a:rPr>
              <a:t>disponible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para:</a:t>
            </a:r>
            <a:endParaRPr sz="19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2245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400" dirty="0">
                <a:latin typeface="Lucida Sans Unicode"/>
                <a:cs typeface="Lucida Sans Unicode"/>
              </a:rPr>
              <a:t>La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carga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de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suministro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aumenta</a:t>
            </a:r>
            <a:endParaRPr sz="14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2255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350" spc="-30" dirty="0">
                <a:latin typeface="Lucida Sans Unicode"/>
                <a:cs typeface="Lucida Sans Unicode"/>
              </a:rPr>
              <a:t>Reemplazar</a:t>
            </a:r>
            <a:r>
              <a:rPr sz="1350" spc="-60" dirty="0">
                <a:latin typeface="Lucida Sans Unicode"/>
                <a:cs typeface="Lucida Sans Unicode"/>
              </a:rPr>
              <a:t> </a:t>
            </a:r>
            <a:r>
              <a:rPr sz="1350" spc="-10" dirty="0">
                <a:latin typeface="Lucida Sans Unicode"/>
                <a:cs typeface="Lucida Sans Unicode"/>
              </a:rPr>
              <a:t>la</a:t>
            </a:r>
            <a:r>
              <a:rPr sz="1350" spc="-55" dirty="0">
                <a:latin typeface="Lucida Sans Unicode"/>
                <a:cs typeface="Lucida Sans Unicode"/>
              </a:rPr>
              <a:t> </a:t>
            </a:r>
            <a:r>
              <a:rPr sz="1350" spc="-20" dirty="0">
                <a:latin typeface="Lucida Sans Unicode"/>
                <a:cs typeface="Lucida Sans Unicode"/>
              </a:rPr>
              <a:t>generación</a:t>
            </a:r>
            <a:r>
              <a:rPr sz="1350" spc="-60" dirty="0">
                <a:latin typeface="Lucida Sans Unicode"/>
                <a:cs typeface="Lucida Sans Unicode"/>
              </a:rPr>
              <a:t> </a:t>
            </a:r>
            <a:r>
              <a:rPr sz="1350" spc="-20" dirty="0">
                <a:latin typeface="Lucida Sans Unicode"/>
                <a:cs typeface="Lucida Sans Unicode"/>
              </a:rPr>
              <a:t>perdida</a:t>
            </a:r>
            <a:r>
              <a:rPr sz="1350" spc="-55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o</a:t>
            </a:r>
            <a:r>
              <a:rPr sz="1350" spc="-60" dirty="0">
                <a:latin typeface="Lucida Sans Unicode"/>
                <a:cs typeface="Lucida Sans Unicode"/>
              </a:rPr>
              <a:t> </a:t>
            </a:r>
            <a:r>
              <a:rPr sz="1350" spc="-25" dirty="0">
                <a:latin typeface="Lucida Sans Unicode"/>
                <a:cs typeface="Lucida Sans Unicode"/>
              </a:rPr>
              <a:t>las</a:t>
            </a:r>
            <a:r>
              <a:rPr sz="1350" spc="-55" dirty="0">
                <a:latin typeface="Lucida Sans Unicode"/>
                <a:cs typeface="Lucida Sans Unicode"/>
              </a:rPr>
              <a:t> </a:t>
            </a:r>
            <a:r>
              <a:rPr sz="1350" spc="-10" dirty="0">
                <a:latin typeface="Lucida Sans Unicode"/>
                <a:cs typeface="Lucida Sans Unicode"/>
              </a:rPr>
              <a:t>importaciones</a:t>
            </a:r>
            <a:endParaRPr sz="1350">
              <a:latin typeface="Lucida Sans Unicode"/>
              <a:cs typeface="Lucida Sans Unicode"/>
            </a:endParaRPr>
          </a:p>
          <a:p>
            <a:pPr marL="927100">
              <a:lnSpc>
                <a:spcPct val="100000"/>
              </a:lnSpc>
              <a:spcBef>
                <a:spcPts val="1300"/>
              </a:spcBef>
              <a:tabLst>
                <a:tab pos="1384300" algn="l"/>
              </a:tabLst>
            </a:pPr>
            <a:r>
              <a:rPr sz="1500" spc="-50" dirty="0">
                <a:latin typeface="Lucida Sans Unicode"/>
                <a:cs typeface="Lucida Sans Unicode"/>
              </a:rPr>
              <a:t>o</a:t>
            </a:r>
            <a:r>
              <a:rPr sz="1500" dirty="0">
                <a:latin typeface="Lucida Sans Unicode"/>
                <a:cs typeface="Lucida Sans Unicode"/>
              </a:rPr>
              <a:t>	</a:t>
            </a:r>
            <a:r>
              <a:rPr sz="1900" spc="-35" dirty="0">
                <a:latin typeface="Lucida Sans Unicode"/>
                <a:cs typeface="Lucida Sans Unicode"/>
              </a:rPr>
              <a:t>Contingencia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única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más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grave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(MSSC)</a:t>
            </a:r>
            <a:endParaRPr sz="19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68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700" spc="-35" dirty="0">
                <a:latin typeface="Lucida Sans Unicode"/>
                <a:cs typeface="Lucida Sans Unicode"/>
              </a:rPr>
              <a:t>Cumple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con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el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estándar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control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perturbaciones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(DCS)</a:t>
            </a:r>
            <a:endParaRPr sz="1700">
              <a:latin typeface="Lucida Sans Unicode"/>
              <a:cs typeface="Lucida Sans Unicode"/>
            </a:endParaRPr>
          </a:p>
          <a:p>
            <a:pPr marL="927100">
              <a:lnSpc>
                <a:spcPct val="100000"/>
              </a:lnSpc>
              <a:spcBef>
                <a:spcPts val="1225"/>
              </a:spcBef>
              <a:tabLst>
                <a:tab pos="1384300" algn="l"/>
              </a:tabLst>
            </a:pPr>
            <a:r>
              <a:rPr sz="1500" spc="-50" dirty="0">
                <a:latin typeface="Lucida Sans Unicode"/>
                <a:cs typeface="Lucida Sans Unicode"/>
              </a:rPr>
              <a:t>o</a:t>
            </a:r>
            <a:r>
              <a:rPr sz="1500" dirty="0">
                <a:latin typeface="Lucida Sans Unicode"/>
                <a:cs typeface="Lucida Sans Unicode"/>
              </a:rPr>
              <a:t>	</a:t>
            </a:r>
            <a:r>
              <a:rPr sz="1900" spc="-10" dirty="0">
                <a:latin typeface="Lucida Sans Unicode"/>
                <a:cs typeface="Lucida Sans Unicode"/>
              </a:rPr>
              <a:t>Recupera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80" dirty="0">
                <a:latin typeface="Lucida Sans Unicode"/>
                <a:cs typeface="Lucida Sans Unicode"/>
              </a:rPr>
              <a:t>ACE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en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130" dirty="0">
                <a:latin typeface="Lucida Sans Unicode"/>
                <a:cs typeface="Lucida Sans Unicode"/>
              </a:rPr>
              <a:t>15</a:t>
            </a:r>
            <a:r>
              <a:rPr sz="1900" spc="-10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minutos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700" spc="-35" dirty="0">
                <a:latin typeface="Lucida Sans Unicode"/>
                <a:cs typeface="Lucida Sans Unicode"/>
              </a:rPr>
              <a:t>Los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BA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pueden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cumplir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con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55" dirty="0">
                <a:latin typeface="Lucida Sans Unicode"/>
                <a:cs typeface="Lucida Sans Unicode"/>
              </a:rPr>
              <a:t>los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35" dirty="0">
                <a:latin typeface="Lucida Sans Unicode"/>
                <a:cs typeface="Lucida Sans Unicode"/>
              </a:rPr>
              <a:t>requisitos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a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través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55" dirty="0">
                <a:latin typeface="Lucida Sans Unicode"/>
                <a:cs typeface="Lucida Sans Unicode"/>
              </a:rPr>
              <a:t>los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grupos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intercambio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9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reservas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095" rIns="0" bIns="0" rtlCol="0">
            <a:spAutoFit/>
          </a:bodyPr>
          <a:lstStyle/>
          <a:p>
            <a:pPr marL="2961640">
              <a:lnSpc>
                <a:spcPct val="100000"/>
              </a:lnSpc>
              <a:spcBef>
                <a:spcPts val="100"/>
              </a:spcBef>
            </a:pPr>
            <a:r>
              <a:rPr sz="3400" spc="-10" dirty="0">
                <a:latin typeface="Lucida Sans Unicode"/>
                <a:cs typeface="Lucida Sans Unicode"/>
              </a:rPr>
              <a:t>Reservar</a:t>
            </a:r>
            <a:r>
              <a:rPr sz="3400" spc="-240" dirty="0">
                <a:latin typeface="Lucida Sans Unicode"/>
                <a:cs typeface="Lucida Sans Unicode"/>
              </a:rPr>
              <a:t> </a:t>
            </a:r>
            <a:r>
              <a:rPr sz="3400" spc="-35" dirty="0">
                <a:latin typeface="Lucida Sans Unicode"/>
                <a:cs typeface="Lucida Sans Unicode"/>
              </a:rPr>
              <a:t>grupos</a:t>
            </a:r>
            <a:r>
              <a:rPr sz="3400" spc="-235" dirty="0">
                <a:latin typeface="Lucida Sans Unicode"/>
                <a:cs typeface="Lucida Sans Unicode"/>
              </a:rPr>
              <a:t> </a:t>
            </a:r>
            <a:r>
              <a:rPr sz="3400" spc="-35" dirty="0">
                <a:latin typeface="Lucida Sans Unicode"/>
                <a:cs typeface="Lucida Sans Unicode"/>
              </a:rPr>
              <a:t>compartidos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25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4319" y="1367536"/>
            <a:ext cx="8042909" cy="249618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spc="-20" dirty="0">
                <a:latin typeface="Lucida Sans Unicode"/>
                <a:cs typeface="Lucida Sans Unicode"/>
              </a:rPr>
              <a:t>Estructura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del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mercado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860"/>
              </a:spcBef>
              <a:tabLst>
                <a:tab pos="92646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800" dirty="0">
                <a:latin typeface="Lucida Sans Unicode"/>
                <a:cs typeface="Lucida Sans Unicode"/>
              </a:rPr>
              <a:t>ISO</a:t>
            </a:r>
            <a:r>
              <a:rPr sz="1800" spc="-6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6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California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3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10" dirty="0">
                <a:latin typeface="Lucida Sans Unicode"/>
                <a:cs typeface="Lucida Sans Unicode"/>
              </a:rPr>
              <a:t>Reservar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grupos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compartidos</a:t>
            </a:r>
            <a:endParaRPr sz="20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620"/>
              </a:spcBef>
              <a:tabLst>
                <a:tab pos="92646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Western</a:t>
            </a:r>
            <a:r>
              <a:rPr sz="2000" spc="-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Power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Pool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(anteriormente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Northwest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Power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Pool)</a:t>
            </a:r>
            <a:endParaRPr sz="20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989"/>
              </a:spcBef>
              <a:tabLst>
                <a:tab pos="92646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500" spc="-10" dirty="0">
                <a:latin typeface="Lucida Sans Unicode"/>
                <a:cs typeface="Lucida Sans Unicode"/>
              </a:rPr>
              <a:t>Grupo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Intercambio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la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Reserva</a:t>
            </a:r>
            <a:r>
              <a:rPr sz="1500" spc="-85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del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Suroeste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1749551"/>
            <a:ext cx="3054096" cy="12740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404" y="3172967"/>
            <a:ext cx="3377953" cy="13555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459" y="4742700"/>
            <a:ext cx="3377953" cy="13555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389376" y="3172967"/>
            <a:ext cx="7844790" cy="1370965"/>
            <a:chOff x="3389376" y="3172967"/>
            <a:chExt cx="7844790" cy="137096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9376" y="3172967"/>
              <a:ext cx="3012186" cy="13708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0155" y="3172967"/>
              <a:ext cx="3080766" cy="13616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17991" y="3172967"/>
              <a:ext cx="2916174" cy="136169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396996" y="4742688"/>
            <a:ext cx="5328920" cy="1362075"/>
            <a:chOff x="3396996" y="4742688"/>
            <a:chExt cx="5328920" cy="136207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6996" y="4742688"/>
              <a:ext cx="2980181" cy="13616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26252" y="4750308"/>
              <a:ext cx="2899409" cy="134035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832" rIns="0" bIns="0" rtlCol="0">
            <a:spAutoFit/>
          </a:bodyPr>
          <a:lstStyle/>
          <a:p>
            <a:pPr marL="101219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Lucida Sans Unicode"/>
                <a:cs typeface="Lucida Sans Unicode"/>
              </a:rPr>
              <a:t>Plan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de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45" dirty="0">
                <a:latin typeface="Lucida Sans Unicode"/>
                <a:cs typeface="Lucida Sans Unicode"/>
              </a:rPr>
              <a:t>deslastre</a:t>
            </a:r>
            <a:r>
              <a:rPr sz="2900" spc="-170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de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10" dirty="0">
                <a:latin typeface="Lucida Sans Unicode"/>
                <a:cs typeface="Lucida Sans Unicode"/>
              </a:rPr>
              <a:t>carga</a:t>
            </a:r>
            <a:r>
              <a:rPr sz="2900" spc="-170" dirty="0">
                <a:latin typeface="Lucida Sans Unicode"/>
                <a:cs typeface="Lucida Sans Unicode"/>
              </a:rPr>
              <a:t> </a:t>
            </a:r>
            <a:r>
              <a:rPr sz="2900" spc="-10" dirty="0">
                <a:latin typeface="Lucida Sans Unicode"/>
                <a:cs typeface="Lucida Sans Unicode"/>
              </a:rPr>
              <a:t>fuera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dirty="0">
                <a:latin typeface="Lucida Sans Unicode"/>
                <a:cs typeface="Lucida Sans Unicode"/>
              </a:rPr>
              <a:t>de</a:t>
            </a:r>
            <a:r>
              <a:rPr sz="2900" spc="-170" dirty="0">
                <a:latin typeface="Lucida Sans Unicode"/>
                <a:cs typeface="Lucida Sans Unicode"/>
              </a:rPr>
              <a:t> </a:t>
            </a:r>
            <a:r>
              <a:rPr sz="2900" spc="-30" dirty="0">
                <a:latin typeface="Lucida Sans Unicode"/>
                <a:cs typeface="Lucida Sans Unicode"/>
              </a:rPr>
              <a:t>frecuencia</a:t>
            </a:r>
            <a:r>
              <a:rPr sz="2900" spc="-175" dirty="0">
                <a:latin typeface="Lucida Sans Unicode"/>
                <a:cs typeface="Lucida Sans Unicode"/>
              </a:rPr>
              <a:t> </a:t>
            </a:r>
            <a:r>
              <a:rPr sz="2900" spc="-10" dirty="0">
                <a:latin typeface="Lucida Sans Unicode"/>
                <a:cs typeface="Lucida Sans Unicode"/>
              </a:rPr>
              <a:t>nominal</a:t>
            </a:r>
            <a:endParaRPr sz="29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26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02917" y="1203705"/>
            <a:ext cx="681863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45" dirty="0">
                <a:solidFill>
                  <a:srgbClr val="6C2C40"/>
                </a:solidFill>
                <a:latin typeface="Arial Black"/>
                <a:cs typeface="Arial Black"/>
              </a:rPr>
              <a:t>Cuando</a:t>
            </a:r>
            <a:r>
              <a:rPr sz="2600" spc="-180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130" dirty="0">
                <a:solidFill>
                  <a:srgbClr val="6C2C40"/>
                </a:solidFill>
                <a:latin typeface="Arial Black"/>
                <a:cs typeface="Arial Black"/>
              </a:rPr>
              <a:t>la</a:t>
            </a:r>
            <a:r>
              <a:rPr sz="2600" spc="-180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155" dirty="0">
                <a:solidFill>
                  <a:srgbClr val="6C2C40"/>
                </a:solidFill>
                <a:latin typeface="Arial Black"/>
                <a:cs typeface="Arial Black"/>
              </a:rPr>
              <a:t>frecuencia</a:t>
            </a:r>
            <a:r>
              <a:rPr sz="2600" spc="-175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254" dirty="0">
                <a:solidFill>
                  <a:srgbClr val="6C2C40"/>
                </a:solidFill>
                <a:latin typeface="Arial Black"/>
                <a:cs typeface="Arial Black"/>
              </a:rPr>
              <a:t>se</a:t>
            </a:r>
            <a:r>
              <a:rPr sz="2600" spc="-180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175" dirty="0">
                <a:solidFill>
                  <a:srgbClr val="6C2C40"/>
                </a:solidFill>
                <a:latin typeface="Arial Black"/>
                <a:cs typeface="Arial Black"/>
              </a:rPr>
              <a:t>desvía </a:t>
            </a:r>
            <a:r>
              <a:rPr sz="2600" spc="-165" dirty="0">
                <a:solidFill>
                  <a:srgbClr val="6C2C40"/>
                </a:solidFill>
                <a:latin typeface="Arial Black"/>
                <a:cs typeface="Arial Black"/>
              </a:rPr>
              <a:t>de</a:t>
            </a:r>
            <a:r>
              <a:rPr sz="2600" spc="-180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265" dirty="0">
                <a:solidFill>
                  <a:srgbClr val="6C2C40"/>
                </a:solidFill>
                <a:latin typeface="Arial Black"/>
                <a:cs typeface="Arial Black"/>
              </a:rPr>
              <a:t>60</a:t>
            </a:r>
            <a:r>
              <a:rPr sz="2600" spc="-180" dirty="0">
                <a:solidFill>
                  <a:srgbClr val="6C2C40"/>
                </a:solidFill>
                <a:latin typeface="Arial Black"/>
                <a:cs typeface="Arial Black"/>
              </a:rPr>
              <a:t> </a:t>
            </a:r>
            <a:r>
              <a:rPr sz="2600" spc="-80" dirty="0">
                <a:solidFill>
                  <a:srgbClr val="6C2C40"/>
                </a:solidFill>
                <a:latin typeface="Arial Black"/>
                <a:cs typeface="Arial Black"/>
              </a:rPr>
              <a:t>Hz...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0172" y="3456178"/>
            <a:ext cx="1359535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90"/>
              </a:lnSpc>
              <a:spcBef>
                <a:spcPts val="100"/>
              </a:spcBef>
            </a:pPr>
            <a:r>
              <a:rPr sz="23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Operador</a:t>
            </a:r>
            <a:endParaRPr sz="2300">
              <a:latin typeface="Lucida Sans Unicode"/>
              <a:cs typeface="Lucida Sans Unicode"/>
            </a:endParaRPr>
          </a:p>
          <a:p>
            <a:pPr marL="24765">
              <a:lnSpc>
                <a:spcPts val="3050"/>
              </a:lnSpc>
            </a:pPr>
            <a:r>
              <a:rPr sz="26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Acción…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50197" y="3434841"/>
            <a:ext cx="145161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algn="ctr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Lucida Sans Unicode"/>
                <a:cs typeface="Lucida Sans Unicode"/>
              </a:rPr>
              <a:t>Carga</a:t>
            </a:r>
            <a:r>
              <a:rPr sz="1200" spc="-40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manual</a:t>
            </a:r>
            <a:endParaRPr sz="1200">
              <a:latin typeface="Lucida Sans Unicode"/>
              <a:cs typeface="Lucida Sans Unicode"/>
            </a:endParaRPr>
          </a:p>
          <a:p>
            <a:pPr marL="194310" algn="ctr">
              <a:lnSpc>
                <a:spcPct val="100000"/>
              </a:lnSpc>
              <a:spcBef>
                <a:spcPts val="580"/>
              </a:spcBef>
            </a:pPr>
            <a:r>
              <a:rPr sz="800" spc="-10" dirty="0">
                <a:latin typeface="Lucida Sans Unicode"/>
                <a:cs typeface="Lucida Sans Unicode"/>
              </a:rPr>
              <a:t>derramamiento</a:t>
            </a:r>
            <a:endParaRPr sz="800">
              <a:latin typeface="Lucida Sans Unicode"/>
              <a:cs typeface="Lucida Sans Unicode"/>
            </a:endParaRPr>
          </a:p>
          <a:p>
            <a:pPr marL="12700" marR="5080" indent="289560">
              <a:lnSpc>
                <a:spcPts val="1620"/>
              </a:lnSpc>
              <a:spcBef>
                <a:spcPts val="160"/>
              </a:spcBef>
            </a:pPr>
            <a:r>
              <a:rPr sz="1400" spc="-10" dirty="0">
                <a:latin typeface="Lucida Sans Unicode"/>
                <a:cs typeface="Lucida Sans Unicode"/>
              </a:rPr>
              <a:t>(coordinado </a:t>
            </a:r>
            <a:r>
              <a:rPr sz="1400" dirty="0">
                <a:latin typeface="Lucida Sans Unicode"/>
                <a:cs typeface="Lucida Sans Unicode"/>
              </a:rPr>
              <a:t>en</a:t>
            </a:r>
            <a:r>
              <a:rPr sz="1400" spc="-85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todo</a:t>
            </a:r>
            <a:r>
              <a:rPr sz="1400" spc="-85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el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WECC)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88384" y="3641393"/>
            <a:ext cx="1546860" cy="4203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50" spc="-10" dirty="0">
                <a:latin typeface="Lucida Sans Unicode"/>
                <a:cs typeface="Lucida Sans Unicode"/>
              </a:rPr>
              <a:t>Generación</a:t>
            </a:r>
            <a:r>
              <a:rPr sz="1150" spc="-5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de</a:t>
            </a:r>
            <a:r>
              <a:rPr sz="1150" spc="-55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Lucida Sans Unicode"/>
                <a:cs typeface="Lucida Sans Unicode"/>
              </a:rPr>
              <a:t>rutinas</a:t>
            </a:r>
            <a:endParaRPr sz="1150">
              <a:latin typeface="Lucida Sans Unicode"/>
              <a:cs typeface="Lucida Sans Unicode"/>
            </a:endParaRPr>
          </a:p>
          <a:p>
            <a:pPr marL="480059">
              <a:lnSpc>
                <a:spcPct val="100000"/>
              </a:lnSpc>
              <a:spcBef>
                <a:spcPts val="90"/>
              </a:spcBef>
            </a:pPr>
            <a:r>
              <a:rPr sz="1300" spc="-10" dirty="0">
                <a:latin typeface="Lucida Sans Unicode"/>
                <a:cs typeface="Lucida Sans Unicode"/>
              </a:rPr>
              <a:t>cambios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16065" y="3646932"/>
            <a:ext cx="1417955" cy="41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75"/>
              </a:lnSpc>
              <a:spcBef>
                <a:spcPts val="100"/>
              </a:spcBef>
            </a:pPr>
            <a:r>
              <a:rPr sz="1150" spc="-10" dirty="0">
                <a:latin typeface="Lucida Sans Unicode"/>
                <a:cs typeface="Lucida Sans Unicode"/>
              </a:rPr>
              <a:t>Carga</a:t>
            </a:r>
            <a:r>
              <a:rPr sz="1150" spc="-85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Lucida Sans Unicode"/>
                <a:cs typeface="Lucida Sans Unicode"/>
              </a:rPr>
              <a:t>interrumpible</a:t>
            </a:r>
            <a:endParaRPr sz="1150">
              <a:latin typeface="Lucida Sans Unicode"/>
              <a:cs typeface="Lucida Sans Unicode"/>
            </a:endParaRPr>
          </a:p>
          <a:p>
            <a:pPr marL="55880" algn="ctr">
              <a:lnSpc>
                <a:spcPts val="1675"/>
              </a:lnSpc>
            </a:pPr>
            <a:r>
              <a:rPr sz="1400" spc="-10" dirty="0">
                <a:latin typeface="Lucida Sans Unicode"/>
                <a:cs typeface="Lucida Sans Unicode"/>
              </a:rPr>
              <a:t>reducciones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23491" y="4854194"/>
            <a:ext cx="1541145" cy="111188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algn="ctr">
              <a:lnSpc>
                <a:spcPct val="92900"/>
              </a:lnSpc>
              <a:spcBef>
                <a:spcPts val="285"/>
              </a:spcBef>
            </a:pP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Automático </a:t>
            </a:r>
            <a:r>
              <a:rPr sz="27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Relé </a:t>
            </a:r>
            <a:r>
              <a:rPr sz="2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Acción…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64329" y="4995616"/>
            <a:ext cx="1330960" cy="73977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400" spc="-10" dirty="0">
                <a:latin typeface="Lucida Sans Unicode"/>
                <a:cs typeface="Lucida Sans Unicode"/>
              </a:rPr>
              <a:t>subfrecuencia</a:t>
            </a:r>
            <a:endParaRPr sz="1400">
              <a:latin typeface="Lucida Sans Unicode"/>
              <a:cs typeface="Lucida Sans Unicode"/>
            </a:endParaRPr>
          </a:p>
          <a:p>
            <a:pPr marL="78105">
              <a:lnSpc>
                <a:spcPts val="1050"/>
              </a:lnSpc>
              <a:spcBef>
                <a:spcPts val="439"/>
              </a:spcBef>
            </a:pPr>
            <a:r>
              <a:rPr sz="900" spc="-25" dirty="0">
                <a:latin typeface="Lucida Sans Unicode"/>
                <a:cs typeface="Lucida Sans Unicode"/>
              </a:rPr>
              <a:t>desconexión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de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carga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spc="-125" dirty="0">
                <a:latin typeface="Lucida Sans Unicode"/>
                <a:cs typeface="Lucida Sans Unicode"/>
              </a:rPr>
              <a:t>-</a:t>
            </a:r>
            <a:endParaRPr sz="900">
              <a:latin typeface="Lucida Sans Unicode"/>
              <a:cs typeface="Lucida Sans Unicode"/>
            </a:endParaRPr>
          </a:p>
          <a:p>
            <a:pPr marL="501650">
              <a:lnSpc>
                <a:spcPts val="1770"/>
              </a:lnSpc>
            </a:pPr>
            <a:r>
              <a:rPr sz="1500" spc="-20" dirty="0">
                <a:latin typeface="Lucida Sans Unicode"/>
                <a:cs typeface="Lucida Sans Unicode"/>
              </a:rPr>
              <a:t>UFLS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10350" y="5123300"/>
            <a:ext cx="1279525" cy="49212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660"/>
              </a:spcBef>
            </a:pPr>
            <a:r>
              <a:rPr sz="1300" spc="-10" dirty="0">
                <a:latin typeface="Lucida Sans Unicode"/>
                <a:cs typeface="Lucida Sans Unicode"/>
              </a:rPr>
              <a:t>sobrefrecuencia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950" spc="-10" dirty="0">
                <a:latin typeface="Lucida Sans Unicode"/>
                <a:cs typeface="Lucida Sans Unicode"/>
              </a:rPr>
              <a:t>restauración</a:t>
            </a:r>
            <a:r>
              <a:rPr sz="950" spc="-6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6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carga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47674" y="2926842"/>
          <a:ext cx="4480559" cy="252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Cobertizo</a:t>
                      </a:r>
                      <a:r>
                        <a:rPr sz="900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900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carga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Bloquear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400" spc="-14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%</a:t>
                      </a:r>
                      <a:r>
                        <a:rPr sz="1400" spc="-10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400" spc="-8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1400" spc="-10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carga</a:t>
                      </a:r>
                      <a:endParaRPr sz="1400">
                        <a:latin typeface="Arial Black"/>
                        <a:cs typeface="Arial Black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2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dejar</a:t>
                      </a:r>
                      <a:r>
                        <a:rPr sz="12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caer</a:t>
                      </a:r>
                      <a:endParaRPr sz="1200">
                        <a:latin typeface="Arial Black"/>
                        <a:cs typeface="Arial Black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Viaje</a:t>
                      </a:r>
                      <a:r>
                        <a:rPr sz="11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7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11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relevo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Frecuencia</a:t>
                      </a:r>
                      <a:endParaRPr sz="1500">
                        <a:latin typeface="Arial Black"/>
                        <a:cs typeface="Arial Black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1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5.3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59,1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Hz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5.9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58,9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Hz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6.5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58,7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Hz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6.7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58,5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Hz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6.7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600" spc="-105" dirty="0">
                          <a:latin typeface="Lucida Sans Unicode"/>
                          <a:cs typeface="Lucida Sans Unicode"/>
                        </a:rPr>
                        <a:t>58,3</a:t>
                      </a:r>
                      <a:r>
                        <a:rPr sz="16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35" dirty="0">
                          <a:latin typeface="Lucida Sans Unicode"/>
                          <a:cs typeface="Lucida Sans Unicode"/>
                        </a:rPr>
                        <a:t>Hz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5964682" y="2317750"/>
            <a:ext cx="2654300" cy="4180840"/>
            <a:chOff x="5964682" y="2317750"/>
            <a:chExt cx="2654300" cy="4180840"/>
          </a:xfrm>
        </p:grpSpPr>
        <p:sp>
          <p:nvSpPr>
            <p:cNvPr id="4" name="object 4"/>
            <p:cNvSpPr/>
            <p:nvPr/>
          </p:nvSpPr>
          <p:spPr>
            <a:xfrm>
              <a:off x="7057644" y="5419344"/>
              <a:ext cx="1554480" cy="1054735"/>
            </a:xfrm>
            <a:custGeom>
              <a:avLst/>
              <a:gdLst/>
              <a:ahLst/>
              <a:cxnLst/>
              <a:rect l="l" t="t" r="r" b="b"/>
              <a:pathLst>
                <a:path w="1554479" h="1054735">
                  <a:moveTo>
                    <a:pt x="777239" y="0"/>
                  </a:moveTo>
                  <a:lnTo>
                    <a:pt x="0" y="527303"/>
                  </a:lnTo>
                  <a:lnTo>
                    <a:pt x="0" y="1054607"/>
                  </a:lnTo>
                  <a:lnTo>
                    <a:pt x="1554479" y="1054607"/>
                  </a:lnTo>
                  <a:lnTo>
                    <a:pt x="1554479" y="527303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57644" y="5419344"/>
              <a:ext cx="1554480" cy="1054735"/>
            </a:xfrm>
            <a:custGeom>
              <a:avLst/>
              <a:gdLst/>
              <a:ahLst/>
              <a:cxnLst/>
              <a:rect l="l" t="t" r="r" b="b"/>
              <a:pathLst>
                <a:path w="1554479" h="1054735">
                  <a:moveTo>
                    <a:pt x="0" y="1054607"/>
                  </a:moveTo>
                  <a:lnTo>
                    <a:pt x="0" y="527303"/>
                  </a:lnTo>
                  <a:lnTo>
                    <a:pt x="777239" y="0"/>
                  </a:lnTo>
                  <a:lnTo>
                    <a:pt x="1554479" y="527303"/>
                  </a:lnTo>
                  <a:lnTo>
                    <a:pt x="1554479" y="1054607"/>
                  </a:lnTo>
                  <a:lnTo>
                    <a:pt x="0" y="1054607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4572" y="6001511"/>
              <a:ext cx="418337" cy="16078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57644" y="4668011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777239" y="0"/>
                  </a:moveTo>
                  <a:lnTo>
                    <a:pt x="0" y="275589"/>
                  </a:lnTo>
                  <a:lnTo>
                    <a:pt x="0" y="1278636"/>
                  </a:lnTo>
                  <a:lnTo>
                    <a:pt x="777239" y="1002995"/>
                  </a:lnTo>
                  <a:lnTo>
                    <a:pt x="1554479" y="1278636"/>
                  </a:lnTo>
                  <a:lnTo>
                    <a:pt x="1554479" y="275589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57644" y="4668011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0" y="1278636"/>
                  </a:moveTo>
                  <a:lnTo>
                    <a:pt x="0" y="275589"/>
                  </a:lnTo>
                  <a:lnTo>
                    <a:pt x="777239" y="0"/>
                  </a:lnTo>
                  <a:lnTo>
                    <a:pt x="1554479" y="275589"/>
                  </a:lnTo>
                  <a:lnTo>
                    <a:pt x="1554479" y="1278636"/>
                  </a:lnTo>
                  <a:lnTo>
                    <a:pt x="777239" y="1002995"/>
                  </a:lnTo>
                  <a:lnTo>
                    <a:pt x="0" y="1278636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7328" y="5225795"/>
              <a:ext cx="512825" cy="159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057644" y="3875532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777239" y="0"/>
                  </a:moveTo>
                  <a:lnTo>
                    <a:pt x="0" y="275590"/>
                  </a:lnTo>
                  <a:lnTo>
                    <a:pt x="0" y="1278636"/>
                  </a:lnTo>
                  <a:lnTo>
                    <a:pt x="777239" y="1003046"/>
                  </a:lnTo>
                  <a:lnTo>
                    <a:pt x="1554479" y="1278636"/>
                  </a:lnTo>
                  <a:lnTo>
                    <a:pt x="1554479" y="275590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7644" y="3875532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0" y="1278636"/>
                  </a:moveTo>
                  <a:lnTo>
                    <a:pt x="0" y="275590"/>
                  </a:lnTo>
                  <a:lnTo>
                    <a:pt x="777239" y="0"/>
                  </a:lnTo>
                  <a:lnTo>
                    <a:pt x="1554479" y="275590"/>
                  </a:lnTo>
                  <a:lnTo>
                    <a:pt x="1554479" y="1278636"/>
                  </a:lnTo>
                  <a:lnTo>
                    <a:pt x="777239" y="1003046"/>
                  </a:lnTo>
                  <a:lnTo>
                    <a:pt x="0" y="1278636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7328" y="4433316"/>
              <a:ext cx="512825" cy="1607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7644" y="3080004"/>
              <a:ext cx="1554480" cy="1277620"/>
            </a:xfrm>
            <a:custGeom>
              <a:avLst/>
              <a:gdLst/>
              <a:ahLst/>
              <a:cxnLst/>
              <a:rect l="l" t="t" r="r" b="b"/>
              <a:pathLst>
                <a:path w="1554479" h="1277620">
                  <a:moveTo>
                    <a:pt x="777239" y="0"/>
                  </a:moveTo>
                  <a:lnTo>
                    <a:pt x="0" y="275336"/>
                  </a:lnTo>
                  <a:lnTo>
                    <a:pt x="0" y="1277112"/>
                  </a:lnTo>
                  <a:lnTo>
                    <a:pt x="777239" y="1001776"/>
                  </a:lnTo>
                  <a:lnTo>
                    <a:pt x="1554479" y="1277112"/>
                  </a:lnTo>
                  <a:lnTo>
                    <a:pt x="1554479" y="275336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57644" y="3080004"/>
              <a:ext cx="1554480" cy="1277620"/>
            </a:xfrm>
            <a:custGeom>
              <a:avLst/>
              <a:gdLst/>
              <a:ahLst/>
              <a:cxnLst/>
              <a:rect l="l" t="t" r="r" b="b"/>
              <a:pathLst>
                <a:path w="1554479" h="1277620">
                  <a:moveTo>
                    <a:pt x="0" y="1277112"/>
                  </a:moveTo>
                  <a:lnTo>
                    <a:pt x="0" y="275336"/>
                  </a:lnTo>
                  <a:lnTo>
                    <a:pt x="777239" y="0"/>
                  </a:lnTo>
                  <a:lnTo>
                    <a:pt x="1554479" y="275336"/>
                  </a:lnTo>
                  <a:lnTo>
                    <a:pt x="1554479" y="1277112"/>
                  </a:lnTo>
                  <a:lnTo>
                    <a:pt x="777239" y="1001776"/>
                  </a:lnTo>
                  <a:lnTo>
                    <a:pt x="0" y="1277112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72756" y="3640836"/>
              <a:ext cx="521970" cy="16078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57644" y="2324100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777239" y="0"/>
                  </a:moveTo>
                  <a:lnTo>
                    <a:pt x="0" y="275589"/>
                  </a:lnTo>
                  <a:lnTo>
                    <a:pt x="0" y="1278636"/>
                  </a:lnTo>
                  <a:lnTo>
                    <a:pt x="777239" y="1003046"/>
                  </a:lnTo>
                  <a:lnTo>
                    <a:pt x="1554479" y="1278636"/>
                  </a:lnTo>
                  <a:lnTo>
                    <a:pt x="1554479" y="275589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57644" y="2324100"/>
              <a:ext cx="1554480" cy="1278890"/>
            </a:xfrm>
            <a:custGeom>
              <a:avLst/>
              <a:gdLst/>
              <a:ahLst/>
              <a:cxnLst/>
              <a:rect l="l" t="t" r="r" b="b"/>
              <a:pathLst>
                <a:path w="1554479" h="1278889">
                  <a:moveTo>
                    <a:pt x="0" y="1278636"/>
                  </a:moveTo>
                  <a:lnTo>
                    <a:pt x="0" y="275589"/>
                  </a:lnTo>
                  <a:lnTo>
                    <a:pt x="777239" y="0"/>
                  </a:lnTo>
                  <a:lnTo>
                    <a:pt x="1554479" y="275589"/>
                  </a:lnTo>
                  <a:lnTo>
                    <a:pt x="1554479" y="1278636"/>
                  </a:lnTo>
                  <a:lnTo>
                    <a:pt x="777239" y="1003046"/>
                  </a:lnTo>
                  <a:lnTo>
                    <a:pt x="0" y="1278636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72756" y="2886455"/>
              <a:ext cx="521970" cy="1592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986272" y="6007608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819911" y="0"/>
                  </a:moveTo>
                  <a:lnTo>
                    <a:pt x="819911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819911" y="363473"/>
                  </a:lnTo>
                  <a:lnTo>
                    <a:pt x="819911" y="484631"/>
                  </a:lnTo>
                  <a:lnTo>
                    <a:pt x="1062227" y="242315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86272" y="6007608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0" y="121157"/>
                  </a:moveTo>
                  <a:lnTo>
                    <a:pt x="819911" y="121157"/>
                  </a:lnTo>
                  <a:lnTo>
                    <a:pt x="819911" y="0"/>
                  </a:lnTo>
                  <a:lnTo>
                    <a:pt x="1062227" y="242315"/>
                  </a:lnTo>
                  <a:lnTo>
                    <a:pt x="819911" y="484631"/>
                  </a:lnTo>
                  <a:lnTo>
                    <a:pt x="819911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90844" y="5306567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819911" y="0"/>
                  </a:moveTo>
                  <a:lnTo>
                    <a:pt x="819911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819911" y="363473"/>
                  </a:lnTo>
                  <a:lnTo>
                    <a:pt x="819911" y="484631"/>
                  </a:lnTo>
                  <a:lnTo>
                    <a:pt x="1062227" y="242315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90844" y="5306567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0" y="121157"/>
                  </a:moveTo>
                  <a:lnTo>
                    <a:pt x="819911" y="121157"/>
                  </a:lnTo>
                  <a:lnTo>
                    <a:pt x="819911" y="0"/>
                  </a:lnTo>
                  <a:lnTo>
                    <a:pt x="1062227" y="242315"/>
                  </a:lnTo>
                  <a:lnTo>
                    <a:pt x="819911" y="484631"/>
                  </a:lnTo>
                  <a:lnTo>
                    <a:pt x="819911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71032" y="4521707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819912" y="0"/>
                  </a:moveTo>
                  <a:lnTo>
                    <a:pt x="819912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819912" y="363474"/>
                  </a:lnTo>
                  <a:lnTo>
                    <a:pt x="819912" y="484632"/>
                  </a:lnTo>
                  <a:lnTo>
                    <a:pt x="1062227" y="242316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71032" y="4521707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0" y="121158"/>
                  </a:moveTo>
                  <a:lnTo>
                    <a:pt x="819912" y="121158"/>
                  </a:lnTo>
                  <a:lnTo>
                    <a:pt x="819912" y="0"/>
                  </a:lnTo>
                  <a:lnTo>
                    <a:pt x="1062227" y="242316"/>
                  </a:lnTo>
                  <a:lnTo>
                    <a:pt x="819912" y="484632"/>
                  </a:lnTo>
                  <a:lnTo>
                    <a:pt x="819912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86272" y="2743200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819911" y="0"/>
                  </a:moveTo>
                  <a:lnTo>
                    <a:pt x="819911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819911" y="363474"/>
                  </a:lnTo>
                  <a:lnTo>
                    <a:pt x="819911" y="484632"/>
                  </a:lnTo>
                  <a:lnTo>
                    <a:pt x="1062227" y="242315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86272" y="2743200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0" y="121158"/>
                  </a:moveTo>
                  <a:lnTo>
                    <a:pt x="819911" y="121158"/>
                  </a:lnTo>
                  <a:lnTo>
                    <a:pt x="819911" y="0"/>
                  </a:lnTo>
                  <a:lnTo>
                    <a:pt x="1062227" y="242315"/>
                  </a:lnTo>
                  <a:lnTo>
                    <a:pt x="819911" y="484632"/>
                  </a:lnTo>
                  <a:lnTo>
                    <a:pt x="819911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71032" y="3674363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819912" y="0"/>
                  </a:moveTo>
                  <a:lnTo>
                    <a:pt x="819912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819912" y="363474"/>
                  </a:lnTo>
                  <a:lnTo>
                    <a:pt x="819912" y="484631"/>
                  </a:lnTo>
                  <a:lnTo>
                    <a:pt x="1062227" y="242316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71032" y="3674363"/>
              <a:ext cx="1062355" cy="485140"/>
            </a:xfrm>
            <a:custGeom>
              <a:avLst/>
              <a:gdLst/>
              <a:ahLst/>
              <a:cxnLst/>
              <a:rect l="l" t="t" r="r" b="b"/>
              <a:pathLst>
                <a:path w="1062354" h="485139">
                  <a:moveTo>
                    <a:pt x="0" y="121158"/>
                  </a:moveTo>
                  <a:lnTo>
                    <a:pt x="819912" y="121158"/>
                  </a:lnTo>
                  <a:lnTo>
                    <a:pt x="819912" y="0"/>
                  </a:lnTo>
                  <a:lnTo>
                    <a:pt x="1062227" y="242316"/>
                  </a:lnTo>
                  <a:lnTo>
                    <a:pt x="819912" y="484631"/>
                  </a:lnTo>
                  <a:lnTo>
                    <a:pt x="819912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54988" y="2691383"/>
            <a:ext cx="3276846" cy="3767708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751" rIns="0" bIns="0" rtlCol="0">
            <a:spAutoFit/>
          </a:bodyPr>
          <a:lstStyle/>
          <a:p>
            <a:pPr marL="2204085">
              <a:lnSpc>
                <a:spcPct val="100000"/>
              </a:lnSpc>
              <a:spcBef>
                <a:spcPts val="100"/>
              </a:spcBef>
            </a:pPr>
            <a:r>
              <a:rPr sz="3000" spc="-70" dirty="0">
                <a:latin typeface="Lucida Sans Unicode"/>
                <a:cs typeface="Lucida Sans Unicode"/>
              </a:rPr>
              <a:t>Desconexión</a:t>
            </a:r>
            <a:r>
              <a:rPr sz="3000" spc="-17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de</a:t>
            </a:r>
            <a:r>
              <a:rPr sz="3000" spc="-210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carga</a:t>
            </a:r>
            <a:r>
              <a:rPr sz="3000" spc="-185" dirty="0">
                <a:latin typeface="Lucida Sans Unicode"/>
                <a:cs typeface="Lucida Sans Unicode"/>
              </a:rPr>
              <a:t> </a:t>
            </a:r>
            <a:r>
              <a:rPr sz="3000" spc="-20" dirty="0">
                <a:latin typeface="Lucida Sans Unicode"/>
                <a:cs typeface="Lucida Sans Unicode"/>
              </a:rPr>
              <a:t>por</a:t>
            </a:r>
            <a:r>
              <a:rPr sz="3000" spc="-190" dirty="0">
                <a:latin typeface="Lucida Sans Unicode"/>
                <a:cs typeface="Lucida Sans Unicode"/>
              </a:rPr>
              <a:t> </a:t>
            </a:r>
            <a:r>
              <a:rPr sz="3000" spc="-45" dirty="0">
                <a:latin typeface="Lucida Sans Unicode"/>
                <a:cs typeface="Lucida Sans Unicode"/>
              </a:rPr>
              <a:t>baja</a:t>
            </a:r>
            <a:r>
              <a:rPr sz="3000" spc="-185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frecuencia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27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1342" y="1353311"/>
            <a:ext cx="945007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latin typeface="Lucida Sans Unicode"/>
                <a:cs typeface="Lucida Sans Unicode"/>
              </a:rPr>
              <a:t>Cuando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frecuencia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cae,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UFLS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ayuda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frecuencia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recuperarse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eliminando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000" spc="-35" dirty="0">
                <a:latin typeface="Lucida Sans Unicode"/>
                <a:cs typeface="Lucida Sans Unicode"/>
              </a:rPr>
              <a:t>bloques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carga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planificados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previamente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a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lo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largo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interconexión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78728" y="2884804"/>
            <a:ext cx="709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Lucida Sans Unicode"/>
                <a:cs typeface="Lucida Sans Unicode"/>
              </a:rPr>
              <a:t>Bloque</a:t>
            </a:r>
            <a:r>
              <a:rPr sz="13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63488" y="3815333"/>
            <a:ext cx="709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Lucida Sans Unicode"/>
                <a:cs typeface="Lucida Sans Unicode"/>
              </a:rPr>
              <a:t>Bloque</a:t>
            </a:r>
            <a:r>
              <a:rPr sz="13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4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63488" y="4663058"/>
            <a:ext cx="709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Lucida Sans Unicode"/>
                <a:cs typeface="Lucida Sans Unicode"/>
              </a:rPr>
              <a:t>Bloque</a:t>
            </a:r>
            <a:r>
              <a:rPr sz="13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83046" y="5449417"/>
            <a:ext cx="709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Lucida Sans Unicode"/>
                <a:cs typeface="Lucida Sans Unicode"/>
              </a:rPr>
              <a:t>Bloque</a:t>
            </a:r>
            <a:r>
              <a:rPr sz="13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78728" y="6150457"/>
            <a:ext cx="709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Lucida Sans Unicode"/>
                <a:cs typeface="Lucida Sans Unicode"/>
              </a:rPr>
              <a:t>Bloque</a:t>
            </a:r>
            <a:r>
              <a:rPr sz="13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endParaRPr sz="1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2703" y="1674876"/>
            <a:ext cx="4133088" cy="45125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495" rIns="0" bIns="0" rtlCol="0">
            <a:spAutoFit/>
          </a:bodyPr>
          <a:lstStyle/>
          <a:p>
            <a:pPr marL="22586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¿Qué</a:t>
            </a:r>
            <a:r>
              <a:rPr sz="3200" spc="-19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es</a:t>
            </a:r>
            <a:r>
              <a:rPr sz="3200" spc="-1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una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perturbación</a:t>
            </a:r>
            <a:r>
              <a:rPr sz="3200" spc="-19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importante?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28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376725"/>
            <a:ext cx="3893820" cy="223266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-10" dirty="0">
                <a:latin typeface="Lucida Sans Unicode"/>
                <a:cs typeface="Lucida Sans Unicode"/>
              </a:rPr>
              <a:t>Islanding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700" spc="-45" dirty="0">
                <a:latin typeface="Lucida Sans Unicode"/>
                <a:cs typeface="Lucida Sans Unicode"/>
              </a:rPr>
              <a:t>Desconexión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7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carga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40" dirty="0">
                <a:latin typeface="Lucida Sans Unicode"/>
                <a:cs typeface="Lucida Sans Unicode"/>
              </a:rPr>
              <a:t>viaje</a:t>
            </a:r>
            <a:r>
              <a:rPr sz="2300" spc="-14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de</a:t>
            </a:r>
            <a:r>
              <a:rPr sz="2300" spc="-150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generacion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-55" dirty="0">
                <a:latin typeface="Lucida Sans Unicode"/>
                <a:cs typeface="Lucida Sans Unicode"/>
              </a:rPr>
              <a:t>Apagón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30" dirty="0">
                <a:latin typeface="Lucida Sans Unicode"/>
                <a:cs typeface="Lucida Sans Unicode"/>
              </a:rPr>
              <a:t>total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o</a:t>
            </a:r>
            <a:r>
              <a:rPr sz="2600" spc="-155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parcial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2120" y="1452372"/>
            <a:ext cx="6394704" cy="45643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095" rIns="0" bIns="0" rtlCol="0">
            <a:spAutoFit/>
          </a:bodyPr>
          <a:lstStyle/>
          <a:p>
            <a:pPr marL="159131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latin typeface="Lucida Sans Unicode"/>
                <a:cs typeface="Lucida Sans Unicode"/>
              </a:rPr>
              <a:t>¿Qué</a:t>
            </a:r>
            <a:r>
              <a:rPr sz="3400" spc="-204" dirty="0">
                <a:latin typeface="Lucida Sans Unicode"/>
                <a:cs typeface="Lucida Sans Unicode"/>
              </a:rPr>
              <a:t> </a:t>
            </a:r>
            <a:r>
              <a:rPr sz="3400" spc="-30" dirty="0">
                <a:latin typeface="Lucida Sans Unicode"/>
                <a:cs typeface="Lucida Sans Unicode"/>
              </a:rPr>
              <a:t>causa</a:t>
            </a:r>
            <a:r>
              <a:rPr sz="3400" spc="-204" dirty="0">
                <a:latin typeface="Lucida Sans Unicode"/>
                <a:cs typeface="Lucida Sans Unicode"/>
              </a:rPr>
              <a:t> </a:t>
            </a:r>
            <a:r>
              <a:rPr sz="3400" dirty="0">
                <a:latin typeface="Lucida Sans Unicode"/>
                <a:cs typeface="Lucida Sans Unicode"/>
              </a:rPr>
              <a:t>una</a:t>
            </a:r>
            <a:r>
              <a:rPr sz="3400" spc="-204" dirty="0">
                <a:latin typeface="Lucida Sans Unicode"/>
                <a:cs typeface="Lucida Sans Unicode"/>
              </a:rPr>
              <a:t> </a:t>
            </a:r>
            <a:r>
              <a:rPr sz="3400" spc="-35" dirty="0">
                <a:latin typeface="Lucida Sans Unicode"/>
                <a:cs typeface="Lucida Sans Unicode"/>
              </a:rPr>
              <a:t>perturbación</a:t>
            </a:r>
            <a:r>
              <a:rPr sz="3400" spc="-204" dirty="0">
                <a:latin typeface="Lucida Sans Unicode"/>
                <a:cs typeface="Lucida Sans Unicode"/>
              </a:rPr>
              <a:t> </a:t>
            </a:r>
            <a:r>
              <a:rPr sz="3400" spc="-10" dirty="0">
                <a:latin typeface="Lucida Sans Unicode"/>
                <a:cs typeface="Lucida Sans Unicode"/>
              </a:rPr>
              <a:t>importante?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29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16960"/>
            <a:ext cx="4020820" cy="44392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Tormentas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-10" dirty="0">
                <a:latin typeface="Lucida Sans Unicode"/>
                <a:cs typeface="Lucida Sans Unicode"/>
              </a:rPr>
              <a:t>Terremotos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3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250" spc="-10" dirty="0">
                <a:latin typeface="Lucida Sans Unicode"/>
                <a:cs typeface="Lucida Sans Unicode"/>
              </a:rPr>
              <a:t>incendios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39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Lucida Sans Unicode"/>
                <a:cs typeface="Lucida Sans Unicode"/>
              </a:rPr>
              <a:t>Mal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funcionamiento</a:t>
            </a:r>
            <a:r>
              <a:rPr sz="1900" spc="-75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del</a:t>
            </a:r>
            <a:r>
              <a:rPr sz="1900" spc="-7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equipo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-40" dirty="0">
                <a:latin typeface="Lucida Sans Unicode"/>
                <a:cs typeface="Lucida Sans Unicode"/>
              </a:rPr>
              <a:t>sistema</a:t>
            </a:r>
            <a:r>
              <a:rPr sz="2400" spc="-13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inadecuado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Errores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funcionamiento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-10" dirty="0">
                <a:latin typeface="Lucida Sans Unicode"/>
                <a:cs typeface="Lucida Sans Unicode"/>
              </a:rPr>
              <a:t>Sabotaje</a:t>
            </a:r>
            <a:endParaRPr sz="2600">
              <a:latin typeface="Lucida Sans Unicode"/>
              <a:cs typeface="Lucida Sans Unicode"/>
            </a:endParaRPr>
          </a:p>
          <a:p>
            <a:pPr marL="469900" marR="453390" indent="-457200">
              <a:lnSpc>
                <a:spcPct val="138600"/>
              </a:lnSpc>
              <a:spcBef>
                <a:spcPts val="5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40" dirty="0">
                <a:latin typeface="Lucida Sans Unicode"/>
                <a:cs typeface="Lucida Sans Unicode"/>
              </a:rPr>
              <a:t>Combinación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eventos </a:t>
            </a:r>
            <a:r>
              <a:rPr sz="2100" spc="-10" dirty="0">
                <a:latin typeface="Lucida Sans Unicode"/>
                <a:cs typeface="Lucida Sans Unicode"/>
              </a:rPr>
              <a:t>("tormenta</a:t>
            </a:r>
            <a:r>
              <a:rPr sz="2100" spc="-13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perfecta")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536" y="1313688"/>
            <a:ext cx="9256775" cy="4783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1554" y="377697"/>
            <a:ext cx="726630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40" dirty="0">
                <a:latin typeface="Lucida Sans Unicode"/>
                <a:cs typeface="Lucida Sans Unicode"/>
              </a:rPr>
              <a:t>Supervisión</a:t>
            </a:r>
            <a:r>
              <a:rPr sz="3800" spc="-229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de</a:t>
            </a:r>
            <a:r>
              <a:rPr sz="3800" spc="-225" dirty="0">
                <a:latin typeface="Lucida Sans Unicode"/>
                <a:cs typeface="Lucida Sans Unicode"/>
              </a:rPr>
              <a:t> </a:t>
            </a:r>
            <a:r>
              <a:rPr sz="3800" spc="-55" dirty="0">
                <a:latin typeface="Lucida Sans Unicode"/>
                <a:cs typeface="Lucida Sans Unicode"/>
              </a:rPr>
              <a:t>frecuencia:</a:t>
            </a:r>
            <a:r>
              <a:rPr sz="3800" spc="-225" dirty="0">
                <a:latin typeface="Lucida Sans Unicode"/>
                <a:cs typeface="Lucida Sans Unicode"/>
              </a:rPr>
              <a:t> </a:t>
            </a:r>
            <a:r>
              <a:rPr sz="3800" spc="-30" dirty="0">
                <a:latin typeface="Lucida Sans Unicode"/>
                <a:cs typeface="Lucida Sans Unicode"/>
              </a:rPr>
              <a:t>FNET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30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1953" y="1156627"/>
            <a:ext cx="9182735" cy="5081270"/>
            <a:chOff x="1331953" y="1156627"/>
            <a:chExt cx="9182735" cy="5081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1953" y="1156627"/>
              <a:ext cx="9182145" cy="50812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6568" y="1321308"/>
              <a:ext cx="8866632" cy="47655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0367" rIns="0" bIns="0" rtlCol="0">
            <a:spAutoFit/>
          </a:bodyPr>
          <a:lstStyle/>
          <a:p>
            <a:pPr marL="1094105">
              <a:lnSpc>
                <a:spcPct val="100000"/>
              </a:lnSpc>
              <a:spcBef>
                <a:spcPts val="100"/>
              </a:spcBef>
            </a:pPr>
            <a:r>
              <a:rPr sz="3000" spc="-195" dirty="0">
                <a:latin typeface="Lucida Sans Unicode"/>
                <a:cs typeface="Lucida Sans Unicode"/>
              </a:rPr>
              <a:t>2008</a:t>
            </a:r>
            <a:r>
              <a:rPr sz="3000" spc="-170" dirty="0">
                <a:latin typeface="Lucida Sans Unicode"/>
                <a:cs typeface="Lucida Sans Unicode"/>
              </a:rPr>
              <a:t> </a:t>
            </a:r>
            <a:r>
              <a:rPr sz="3000" spc="-60" dirty="0">
                <a:latin typeface="Lucida Sans Unicode"/>
                <a:cs typeface="Lucida Sans Unicode"/>
              </a:rPr>
              <a:t>Apagón</a:t>
            </a:r>
            <a:r>
              <a:rPr sz="3000" spc="-16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en</a:t>
            </a:r>
            <a:r>
              <a:rPr sz="3000" spc="-170" dirty="0">
                <a:latin typeface="Lucida Sans Unicode"/>
                <a:cs typeface="Lucida Sans Unicode"/>
              </a:rPr>
              <a:t> </a:t>
            </a:r>
            <a:r>
              <a:rPr sz="3000" spc="-55" dirty="0">
                <a:latin typeface="Lucida Sans Unicode"/>
                <a:cs typeface="Lucida Sans Unicode"/>
              </a:rPr>
              <a:t>Florida:</a:t>
            </a:r>
            <a:r>
              <a:rPr sz="3000" spc="-165" dirty="0">
                <a:latin typeface="Lucida Sans Unicode"/>
                <a:cs typeface="Lucida Sans Unicode"/>
              </a:rPr>
              <a:t> </a:t>
            </a:r>
            <a:r>
              <a:rPr sz="3000" spc="-30" dirty="0">
                <a:latin typeface="Lucida Sans Unicode"/>
                <a:cs typeface="Lucida Sans Unicode"/>
              </a:rPr>
              <a:t>pantalla</a:t>
            </a:r>
            <a:r>
              <a:rPr sz="3000" spc="-16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de</a:t>
            </a:r>
            <a:r>
              <a:rPr sz="3000" spc="-170" dirty="0">
                <a:latin typeface="Lucida Sans Unicode"/>
                <a:cs typeface="Lucida Sans Unicode"/>
              </a:rPr>
              <a:t> </a:t>
            </a:r>
            <a:r>
              <a:rPr sz="3000" spc="-30" dirty="0">
                <a:latin typeface="Lucida Sans Unicode"/>
                <a:cs typeface="Lucida Sans Unicode"/>
              </a:rPr>
              <a:t>frecuencia</a:t>
            </a:r>
            <a:r>
              <a:rPr sz="3000" spc="-165" dirty="0">
                <a:latin typeface="Lucida Sans Unicode"/>
                <a:cs typeface="Lucida Sans Unicode"/>
              </a:rPr>
              <a:t> </a:t>
            </a:r>
            <a:r>
              <a:rPr sz="3000" spc="-20" dirty="0">
                <a:latin typeface="Lucida Sans Unicode"/>
                <a:cs typeface="Lucida Sans Unicode"/>
              </a:rPr>
              <a:t>FNET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31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8169" y="466597"/>
            <a:ext cx="46031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4" dirty="0">
                <a:latin typeface="Lucida Sans Unicode"/>
                <a:cs typeface="Lucida Sans Unicode"/>
              </a:rPr>
              <a:t>8</a:t>
            </a:r>
            <a:r>
              <a:rPr sz="3100" spc="-17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de</a:t>
            </a:r>
            <a:r>
              <a:rPr sz="3100" spc="-204" dirty="0">
                <a:latin typeface="Lucida Sans Unicode"/>
                <a:cs typeface="Lucida Sans Unicode"/>
              </a:rPr>
              <a:t> </a:t>
            </a:r>
            <a:r>
              <a:rPr sz="3100" spc="-35" dirty="0">
                <a:latin typeface="Lucida Sans Unicode"/>
                <a:cs typeface="Lucida Sans Unicode"/>
              </a:rPr>
              <a:t>septiembre</a:t>
            </a:r>
            <a:r>
              <a:rPr sz="3100" spc="-18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de</a:t>
            </a:r>
            <a:r>
              <a:rPr sz="3100" spc="-190" dirty="0">
                <a:latin typeface="Lucida Sans Unicode"/>
                <a:cs typeface="Lucida Sans Unicode"/>
              </a:rPr>
              <a:t> </a:t>
            </a:r>
            <a:r>
              <a:rPr sz="3100" spc="-150" dirty="0">
                <a:latin typeface="Lucida Sans Unicode"/>
                <a:cs typeface="Lucida Sans Unicode"/>
              </a:rPr>
              <a:t>2011</a:t>
            </a:r>
            <a:endParaRPr sz="31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32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45046"/>
            <a:ext cx="3705860" cy="2072639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2300" spc="-150" dirty="0">
                <a:latin typeface="Arial Black"/>
                <a:cs typeface="Arial Black"/>
              </a:rPr>
              <a:t>Evento</a:t>
            </a:r>
            <a:r>
              <a:rPr sz="2300" spc="-140" dirty="0">
                <a:latin typeface="Arial Black"/>
                <a:cs typeface="Arial Black"/>
              </a:rPr>
              <a:t> </a:t>
            </a:r>
            <a:r>
              <a:rPr sz="2300" spc="-10" dirty="0">
                <a:latin typeface="Arial Black"/>
                <a:cs typeface="Arial Black"/>
              </a:rPr>
              <a:t>iniciador:</a:t>
            </a:r>
            <a:endParaRPr sz="2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600" spc="-25" dirty="0">
                <a:latin typeface="Lucida Sans Unicode"/>
                <a:cs typeface="Lucida Sans Unicode"/>
              </a:rPr>
              <a:t>línea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110" dirty="0">
                <a:latin typeface="Lucida Sans Unicode"/>
                <a:cs typeface="Lucida Sans Unicode"/>
              </a:rPr>
              <a:t>500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kV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75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700" dirty="0">
                <a:latin typeface="Lucida Sans Unicode"/>
                <a:cs typeface="Lucida Sans Unicode"/>
              </a:rPr>
              <a:t>Por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un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error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9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funcionamiento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500" dirty="0">
                <a:latin typeface="Lucida Sans Unicode"/>
                <a:cs typeface="Lucida Sans Unicode"/>
              </a:rPr>
              <a:t>Un</a:t>
            </a:r>
            <a:r>
              <a:rPr sz="1500" spc="-90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caluroso</a:t>
            </a:r>
            <a:r>
              <a:rPr sz="1500" spc="-75" dirty="0">
                <a:latin typeface="Lucida Sans Unicode"/>
                <a:cs typeface="Lucida Sans Unicode"/>
              </a:rPr>
              <a:t> </a:t>
            </a:r>
            <a:r>
              <a:rPr sz="1500" spc="-20" dirty="0">
                <a:latin typeface="Lucida Sans Unicode"/>
                <a:cs typeface="Lucida Sans Unicode"/>
              </a:rPr>
              <a:t>día</a:t>
            </a:r>
            <a:r>
              <a:rPr sz="1500" spc="-8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7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verano</a:t>
            </a:r>
            <a:endParaRPr sz="1500">
              <a:latin typeface="Lucida Sans Unicode"/>
              <a:cs typeface="Lucida Sans Unicode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842250" y="1439163"/>
          <a:ext cx="3489958" cy="2393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800" spc="-120" dirty="0">
                          <a:latin typeface="Arial Black"/>
                          <a:cs typeface="Arial Black"/>
                        </a:rPr>
                        <a:t>Carga </a:t>
                      </a:r>
                      <a:r>
                        <a:rPr sz="1800" spc="-10" dirty="0">
                          <a:latin typeface="Arial Black"/>
                          <a:cs typeface="Arial Black"/>
                        </a:rPr>
                        <a:t>interrumpida</a:t>
                      </a:r>
                      <a:r>
                        <a:rPr sz="1800" spc="-10" dirty="0">
                          <a:latin typeface="Lucida Sans Unicode"/>
                          <a:cs typeface="Lucida Sans Unicode"/>
                        </a:rPr>
                        <a:t>: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10" dirty="0">
                          <a:latin typeface="Lucida Sans Unicode"/>
                          <a:cs typeface="Lucida Sans Unicode"/>
                        </a:rPr>
                        <a:t>ODS</a:t>
                      </a:r>
                      <a:r>
                        <a:rPr sz="16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dirty="0"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1600" spc="-1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600" spc="-50" dirty="0">
                          <a:latin typeface="Lucida Sans Unicode"/>
                          <a:cs typeface="Lucida Sans Unicode"/>
                        </a:rPr>
                        <a:t>E</a:t>
                      </a:r>
                      <a:endParaRPr sz="1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</a:pP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4.293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megavatios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CFE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</a:pP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2.150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megavatios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DII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</a:pPr>
                      <a:r>
                        <a:rPr sz="850" spc="-55" dirty="0">
                          <a:latin typeface="Lucida Sans Unicode"/>
                          <a:cs typeface="Lucida Sans Unicode"/>
                        </a:rPr>
                        <a:t>929</a:t>
                      </a:r>
                      <a:r>
                        <a:rPr sz="8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spc="-10" dirty="0">
                          <a:latin typeface="Lucida Sans Unicode"/>
                          <a:cs typeface="Lucida Sans Unicode"/>
                        </a:rPr>
                        <a:t>megavatios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Lucida Sans Unicode"/>
                          <a:cs typeface="Lucida Sans Unicode"/>
                        </a:rPr>
                        <a:t>APS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</a:pPr>
                      <a:r>
                        <a:rPr sz="850" spc="-55" dirty="0">
                          <a:latin typeface="Lucida Sans Unicode"/>
                          <a:cs typeface="Lucida Sans Unicode"/>
                        </a:rPr>
                        <a:t>389</a:t>
                      </a:r>
                      <a:r>
                        <a:rPr sz="85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spc="-10" dirty="0">
                          <a:latin typeface="Lucida Sans Unicode"/>
                          <a:cs typeface="Lucida Sans Unicode"/>
                        </a:rPr>
                        <a:t>megavatios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Lucida Sans Unicode"/>
                          <a:cs typeface="Lucida Sans Unicode"/>
                        </a:rPr>
                        <a:t>WALC</a:t>
                      </a:r>
                      <a:endParaRPr sz="1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60" dirty="0">
                          <a:latin typeface="Lucida Sans Unicode"/>
                          <a:cs typeface="Lucida Sans Unicode"/>
                        </a:rPr>
                        <a:t>74</a:t>
                      </a:r>
                      <a:r>
                        <a:rPr sz="8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megavatios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35940" y="3375406"/>
            <a:ext cx="7397750" cy="264287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700" spc="-10" dirty="0">
                <a:latin typeface="Arial Black"/>
                <a:cs typeface="Arial Black"/>
              </a:rPr>
              <a:t>Salir:</a:t>
            </a:r>
            <a:endParaRPr sz="2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  <a:tabLst>
                <a:tab pos="46926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000" spc="-40" dirty="0">
                <a:latin typeface="Lucida Sans Unicode"/>
                <a:cs typeface="Lucida Sans Unicode"/>
              </a:rPr>
              <a:t>Apagón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completo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para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San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Diego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y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el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suroeste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Arizona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50"/>
              </a:spcBef>
              <a:tabLst>
                <a:tab pos="46926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150" spc="-35" dirty="0">
                <a:latin typeface="Lucida Sans Unicode"/>
                <a:cs typeface="Lucida Sans Unicode"/>
              </a:rPr>
              <a:t>Cinco</a:t>
            </a:r>
            <a:r>
              <a:rPr sz="1150" spc="-25" dirty="0">
                <a:latin typeface="Lucida Sans Unicode"/>
                <a:cs typeface="Lucida Sans Unicode"/>
              </a:rPr>
              <a:t> servicios </a:t>
            </a:r>
            <a:r>
              <a:rPr sz="1150" spc="-35" dirty="0">
                <a:latin typeface="Lucida Sans Unicode"/>
                <a:cs typeface="Lucida Sans Unicode"/>
              </a:rPr>
              <a:t>públicos</a:t>
            </a:r>
            <a:r>
              <a:rPr sz="1150" spc="-25" dirty="0">
                <a:latin typeface="Lucida Sans Unicode"/>
                <a:cs typeface="Lucida Sans Unicode"/>
              </a:rPr>
              <a:t> </a:t>
            </a:r>
            <a:r>
              <a:rPr sz="1150" spc="-20" dirty="0">
                <a:latin typeface="Lucida Sans Unicode"/>
                <a:cs typeface="Lucida Sans Unicode"/>
              </a:rPr>
              <a:t>perdieron carga</a:t>
            </a:r>
            <a:endParaRPr sz="1150">
              <a:latin typeface="Lucida Sans Unicode"/>
              <a:cs typeface="Lucida Sans Unicode"/>
            </a:endParaRPr>
          </a:p>
          <a:p>
            <a:pPr marL="70485">
              <a:lnSpc>
                <a:spcPct val="100000"/>
              </a:lnSpc>
              <a:spcBef>
                <a:spcPts val="1764"/>
              </a:spcBef>
              <a:tabLst>
                <a:tab pos="52768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000" spc="-125" dirty="0">
                <a:latin typeface="Lucida Sans Unicode"/>
                <a:cs typeface="Lucida Sans Unicode"/>
              </a:rPr>
              <a:t>2,7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45" dirty="0">
                <a:latin typeface="Lucida Sans Unicode"/>
                <a:cs typeface="Lucida Sans Unicode"/>
              </a:rPr>
              <a:t>millones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clientes</a:t>
            </a:r>
            <a:endParaRPr sz="2000">
              <a:latin typeface="Lucida Sans Unicode"/>
              <a:cs typeface="Lucida Sans Unicode"/>
            </a:endParaRPr>
          </a:p>
          <a:p>
            <a:pPr marL="70485">
              <a:lnSpc>
                <a:spcPct val="100000"/>
              </a:lnSpc>
              <a:spcBef>
                <a:spcPts val="1800"/>
              </a:spcBef>
              <a:tabLst>
                <a:tab pos="527685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800" spc="-50" dirty="0">
                <a:latin typeface="Lucida Sans Unicode"/>
                <a:cs typeface="Lucida Sans Unicode"/>
              </a:rPr>
              <a:t>Toda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la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carga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se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restableció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en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unas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20" dirty="0">
                <a:latin typeface="Lucida Sans Unicode"/>
                <a:cs typeface="Lucida Sans Unicode"/>
              </a:rPr>
              <a:t>12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horas.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876044" y="124954"/>
            <a:ext cx="8620125" cy="6606540"/>
            <a:chOff x="1876044" y="124954"/>
            <a:chExt cx="8620125" cy="66065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6044" y="124954"/>
              <a:ext cx="8619744" cy="66065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1116" y="320039"/>
              <a:ext cx="8040399" cy="60210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33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808" y="1463692"/>
            <a:ext cx="8881871" cy="47283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795" rIns="0" bIns="0" rtlCol="0">
            <a:spAutoFit/>
          </a:bodyPr>
          <a:lstStyle/>
          <a:p>
            <a:pPr marL="235458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latin typeface="Lucida Sans Unicode"/>
                <a:cs typeface="Lucida Sans Unicode"/>
              </a:rPr>
              <a:t>Pantalla</a:t>
            </a:r>
            <a:r>
              <a:rPr sz="3300" spc="-210" dirty="0">
                <a:latin typeface="Lucida Sans Unicode"/>
                <a:cs typeface="Lucida Sans Unicode"/>
              </a:rPr>
              <a:t> </a:t>
            </a:r>
            <a:r>
              <a:rPr sz="3300" dirty="0">
                <a:latin typeface="Lucida Sans Unicode"/>
                <a:cs typeface="Lucida Sans Unicode"/>
              </a:rPr>
              <a:t>de</a:t>
            </a:r>
            <a:r>
              <a:rPr sz="3300" spc="-210" dirty="0">
                <a:latin typeface="Lucida Sans Unicode"/>
                <a:cs typeface="Lucida Sans Unicode"/>
              </a:rPr>
              <a:t> </a:t>
            </a:r>
            <a:r>
              <a:rPr sz="3300" spc="-35" dirty="0">
                <a:latin typeface="Lucida Sans Unicode"/>
                <a:cs typeface="Lucida Sans Unicode"/>
              </a:rPr>
              <a:t>respuesta</a:t>
            </a:r>
            <a:r>
              <a:rPr sz="3300" spc="-210" dirty="0">
                <a:latin typeface="Lucida Sans Unicode"/>
                <a:cs typeface="Lucida Sans Unicode"/>
              </a:rPr>
              <a:t> </a:t>
            </a:r>
            <a:r>
              <a:rPr sz="3300" dirty="0">
                <a:latin typeface="Lucida Sans Unicode"/>
                <a:cs typeface="Lucida Sans Unicode"/>
              </a:rPr>
              <a:t>de</a:t>
            </a:r>
            <a:r>
              <a:rPr sz="3300" spc="-204" dirty="0">
                <a:latin typeface="Lucida Sans Unicode"/>
                <a:cs typeface="Lucida Sans Unicode"/>
              </a:rPr>
              <a:t> </a:t>
            </a:r>
            <a:r>
              <a:rPr sz="3300" spc="-20" dirty="0">
                <a:latin typeface="Lucida Sans Unicode"/>
                <a:cs typeface="Lucida Sans Unicode"/>
              </a:rPr>
              <a:t>frecuencia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34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8169" y="466597"/>
            <a:ext cx="46031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4" dirty="0">
                <a:latin typeface="Lucida Sans Unicode"/>
                <a:cs typeface="Lucida Sans Unicode"/>
              </a:rPr>
              <a:t>8</a:t>
            </a:r>
            <a:r>
              <a:rPr sz="3100" spc="-17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de</a:t>
            </a:r>
            <a:r>
              <a:rPr sz="3100" spc="-204" dirty="0">
                <a:latin typeface="Lucida Sans Unicode"/>
                <a:cs typeface="Lucida Sans Unicode"/>
              </a:rPr>
              <a:t> </a:t>
            </a:r>
            <a:r>
              <a:rPr sz="3100" spc="-35" dirty="0">
                <a:latin typeface="Lucida Sans Unicode"/>
                <a:cs typeface="Lucida Sans Unicode"/>
              </a:rPr>
              <a:t>septiembre</a:t>
            </a:r>
            <a:r>
              <a:rPr sz="3100" spc="-18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de</a:t>
            </a:r>
            <a:r>
              <a:rPr sz="3100" spc="-190" dirty="0">
                <a:latin typeface="Lucida Sans Unicode"/>
                <a:cs typeface="Lucida Sans Unicode"/>
              </a:rPr>
              <a:t> </a:t>
            </a:r>
            <a:r>
              <a:rPr sz="3100" spc="-150" dirty="0">
                <a:latin typeface="Lucida Sans Unicode"/>
                <a:cs typeface="Lucida Sans Unicode"/>
              </a:rPr>
              <a:t>2011</a:t>
            </a:r>
            <a:endParaRPr sz="31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35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7020"/>
            <a:ext cx="10457180" cy="290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30" dirty="0">
                <a:latin typeface="Arial Black"/>
                <a:cs typeface="Arial Black"/>
              </a:rPr>
              <a:t>Hallazgos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114" dirty="0">
                <a:latin typeface="Arial Black"/>
                <a:cs typeface="Arial Black"/>
              </a:rPr>
              <a:t>del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65" dirty="0">
                <a:latin typeface="Arial Black"/>
                <a:cs typeface="Arial Black"/>
              </a:rPr>
              <a:t>informe</a:t>
            </a:r>
            <a:r>
              <a:rPr sz="2100" spc="-120" dirty="0">
                <a:latin typeface="Arial Black"/>
                <a:cs typeface="Arial Black"/>
              </a:rPr>
              <a:t> </a:t>
            </a:r>
            <a:r>
              <a:rPr sz="2100" spc="-85" dirty="0">
                <a:latin typeface="Arial Black"/>
                <a:cs typeface="Arial Black"/>
              </a:rPr>
              <a:t>FERC/NERC</a:t>
            </a:r>
            <a:endParaRPr sz="2100">
              <a:latin typeface="Arial Black"/>
              <a:cs typeface="Arial Black"/>
            </a:endParaRPr>
          </a:p>
          <a:p>
            <a:pPr marL="12700" marR="5080">
              <a:lnSpc>
                <a:spcPct val="151900"/>
              </a:lnSpc>
              <a:spcBef>
                <a:spcPts val="615"/>
              </a:spcBef>
            </a:pPr>
            <a:r>
              <a:rPr sz="2100" spc="-10" dirty="0">
                <a:latin typeface="Lucida Sans Unicode"/>
                <a:cs typeface="Lucida Sans Unicode"/>
              </a:rPr>
              <a:t>El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sistema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no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estaba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siendo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operado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estado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seguro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por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una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interrupción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29" dirty="0">
                <a:latin typeface="Lucida Sans Unicode"/>
                <a:cs typeface="Lucida Sans Unicode"/>
              </a:rPr>
              <a:t>N-</a:t>
            </a:r>
            <a:r>
              <a:rPr sz="2100" spc="-50" dirty="0">
                <a:latin typeface="Lucida Sans Unicode"/>
                <a:cs typeface="Lucida Sans Unicode"/>
              </a:rPr>
              <a:t>1 </a:t>
            </a:r>
            <a:r>
              <a:rPr sz="2100" spc="-35" dirty="0">
                <a:latin typeface="Lucida Sans Unicode"/>
                <a:cs typeface="Lucida Sans Unicode"/>
              </a:rPr>
              <a:t>debido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a:</a:t>
            </a:r>
            <a:endParaRPr sz="21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800" spc="-20" dirty="0">
                <a:latin typeface="Lucida Sans Unicode"/>
                <a:cs typeface="Lucida Sans Unicode"/>
              </a:rPr>
              <a:t>Falta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intercambio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de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información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entre</a:t>
            </a:r>
            <a:r>
              <a:rPr sz="1800" spc="-8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entidades.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614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900" spc="-20" dirty="0">
                <a:latin typeface="Lucida Sans Unicode"/>
                <a:cs typeface="Lucida Sans Unicode"/>
              </a:rPr>
              <a:t>Falta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40" dirty="0">
                <a:latin typeface="Lucida Sans Unicode"/>
                <a:cs typeface="Lucida Sans Unicode"/>
              </a:rPr>
              <a:t>estudios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adecuados</a:t>
            </a:r>
            <a:endParaRPr sz="19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211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400" spc="-20" dirty="0">
                <a:latin typeface="Lucida Sans Unicode"/>
                <a:cs typeface="Lucida Sans Unicode"/>
              </a:rPr>
              <a:t>Instalaciones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por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debajo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de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95" dirty="0">
                <a:latin typeface="Lucida Sans Unicode"/>
                <a:cs typeface="Lucida Sans Unicode"/>
              </a:rPr>
              <a:t>100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85" dirty="0">
                <a:latin typeface="Lucida Sans Unicode"/>
                <a:cs typeface="Lucida Sans Unicode"/>
              </a:rPr>
              <a:t>kV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no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consideradas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adecuadamente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en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45" dirty="0">
                <a:latin typeface="Lucida Sans Unicode"/>
                <a:cs typeface="Lucida Sans Unicode"/>
              </a:rPr>
              <a:t>los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30" dirty="0">
                <a:latin typeface="Lucida Sans Unicode"/>
                <a:cs typeface="Lucida Sans Unicode"/>
              </a:rPr>
              <a:t>estudios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del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día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siguiente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995" rIns="0" bIns="0" rtlCol="0">
            <a:spAutoFit/>
          </a:bodyPr>
          <a:lstStyle/>
          <a:p>
            <a:pPr marL="2061845">
              <a:lnSpc>
                <a:spcPct val="100000"/>
              </a:lnSpc>
              <a:spcBef>
                <a:spcPts val="100"/>
              </a:spcBef>
            </a:pPr>
            <a:r>
              <a:rPr spc="-90" dirty="0">
                <a:latin typeface="Lucida Sans Unicode"/>
                <a:cs typeface="Lucida Sans Unicode"/>
              </a:rPr>
              <a:t>Algunos</a:t>
            </a:r>
            <a:r>
              <a:rPr spc="-200" dirty="0">
                <a:latin typeface="Lucida Sans Unicode"/>
                <a:cs typeface="Lucida Sans Unicode"/>
              </a:rPr>
              <a:t> </a:t>
            </a:r>
            <a:r>
              <a:rPr spc="-40" dirty="0">
                <a:latin typeface="Lucida Sans Unicode"/>
                <a:cs typeface="Lucida Sans Unicode"/>
              </a:rPr>
              <a:t>estándares</a:t>
            </a:r>
            <a:r>
              <a:rPr spc="-195" dirty="0">
                <a:latin typeface="Lucida Sans Unicode"/>
                <a:cs typeface="Lucida Sans Unicode"/>
              </a:rPr>
              <a:t> </a:t>
            </a:r>
            <a:r>
              <a:rPr spc="-45" dirty="0">
                <a:latin typeface="Lucida Sans Unicode"/>
                <a:cs typeface="Lucida Sans Unicode"/>
              </a:rPr>
              <a:t>NERC</a:t>
            </a:r>
            <a:r>
              <a:rPr spc="-200" dirty="0">
                <a:latin typeface="Lucida Sans Unicode"/>
                <a:cs typeface="Lucida Sans Unicode"/>
              </a:rPr>
              <a:t> </a:t>
            </a:r>
            <a:r>
              <a:rPr spc="-20" dirty="0">
                <a:latin typeface="Lucida Sans Unicode"/>
                <a:cs typeface="Lucida Sans Unicode"/>
              </a:rPr>
              <a:t>violados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36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51429"/>
            <a:ext cx="10327005" cy="469265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80" dirty="0">
                <a:latin typeface="Lucida Sans Unicode"/>
                <a:cs typeface="Lucida Sans Unicode"/>
              </a:rPr>
              <a:t>COM-</a:t>
            </a:r>
            <a:r>
              <a:rPr sz="1800" spc="-150" dirty="0">
                <a:latin typeface="Lucida Sans Unicode"/>
                <a:cs typeface="Lucida Sans Unicode"/>
              </a:rPr>
              <a:t>002-</a:t>
            </a:r>
            <a:r>
              <a:rPr sz="1800" spc="-120" dirty="0">
                <a:latin typeface="Lucida Sans Unicode"/>
                <a:cs typeface="Lucida Sans Unicode"/>
              </a:rPr>
              <a:t>2,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R2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635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600" spc="-20" dirty="0">
                <a:latin typeface="Lucida Sans Unicode"/>
                <a:cs typeface="Lucida Sans Unicode"/>
              </a:rPr>
              <a:t>Emitir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directivas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manera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clara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y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concisa</a:t>
            </a:r>
            <a:endParaRPr sz="16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800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400" spc="-30" dirty="0">
                <a:latin typeface="Lucida Sans Unicode"/>
                <a:cs typeface="Lucida Sans Unicode"/>
              </a:rPr>
              <a:t>Comunicación</a:t>
            </a:r>
            <a:r>
              <a:rPr sz="1400" spc="-6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en</a:t>
            </a:r>
            <a:r>
              <a:rPr sz="1400" spc="-6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tres</a:t>
            </a:r>
            <a:r>
              <a:rPr sz="1400" spc="-6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partes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40" dirty="0">
                <a:latin typeface="Lucida Sans Unicode"/>
                <a:cs typeface="Lucida Sans Unicode"/>
              </a:rPr>
              <a:t>EOP-001-</a:t>
            </a:r>
            <a:r>
              <a:rPr sz="1800" spc="-20" dirty="0">
                <a:latin typeface="Lucida Sans Unicode"/>
                <a:cs typeface="Lucida Sans Unicode"/>
              </a:rPr>
              <a:t>2.1b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640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600" spc="-30" dirty="0">
                <a:latin typeface="Lucida Sans Unicode"/>
                <a:cs typeface="Lucida Sans Unicode"/>
              </a:rPr>
              <a:t>Desarrollar,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mantener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implementar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planes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6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emergencia.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50" dirty="0">
                <a:latin typeface="Lucida Sans Unicode"/>
                <a:cs typeface="Lucida Sans Unicode"/>
              </a:rPr>
              <a:t>EOP-003-</a:t>
            </a:r>
            <a:r>
              <a:rPr sz="1800" spc="-60" dirty="0">
                <a:latin typeface="Lucida Sans Unicode"/>
                <a:cs typeface="Lucida Sans Unicode"/>
              </a:rPr>
              <a:t>2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035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200" spc="-20" dirty="0">
                <a:latin typeface="Lucida Sans Unicode"/>
                <a:cs typeface="Lucida Sans Unicode"/>
              </a:rPr>
              <a:t>Elimine</a:t>
            </a:r>
            <a:r>
              <a:rPr sz="1200" spc="-65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la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carga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en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lugar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de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arriesgarse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una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falla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o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cascada</a:t>
            </a:r>
            <a:r>
              <a:rPr sz="1200" spc="-60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descontrolada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50" dirty="0">
                <a:latin typeface="Lucida Sans Unicode"/>
                <a:cs typeface="Lucida Sans Unicode"/>
              </a:rPr>
              <a:t>EOP-005-</a:t>
            </a:r>
            <a:r>
              <a:rPr sz="1800" spc="-60" dirty="0">
                <a:latin typeface="Lucida Sans Unicode"/>
                <a:cs typeface="Lucida Sans Unicode"/>
              </a:rPr>
              <a:t>2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030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200" spc="-10" dirty="0">
                <a:latin typeface="Lucida Sans Unicode"/>
                <a:cs typeface="Lucida Sans Unicode"/>
              </a:rPr>
              <a:t>Retorno</a:t>
            </a:r>
            <a:r>
              <a:rPr sz="1200" spc="-55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del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sistema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a</a:t>
            </a:r>
            <a:r>
              <a:rPr sz="1200" spc="-55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la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normalidad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después</a:t>
            </a:r>
            <a:r>
              <a:rPr sz="1200" spc="-55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de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dirty="0">
                <a:latin typeface="Lucida Sans Unicode"/>
                <a:cs typeface="Lucida Sans Unicode"/>
              </a:rPr>
              <a:t>una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Lucida Sans Unicode"/>
                <a:cs typeface="Lucida Sans Unicode"/>
              </a:rPr>
              <a:t>perturbación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50" dirty="0">
                <a:latin typeface="Lucida Sans Unicode"/>
                <a:cs typeface="Lucida Sans Unicode"/>
              </a:rPr>
              <a:t>EOP-006-</a:t>
            </a:r>
            <a:r>
              <a:rPr sz="1800" spc="-60" dirty="0">
                <a:latin typeface="Lucida Sans Unicode"/>
                <a:cs typeface="Lucida Sans Unicode"/>
              </a:rPr>
              <a:t>2</a:t>
            </a:r>
            <a:endParaRPr sz="18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935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300" spc="-25" dirty="0">
                <a:latin typeface="Lucida Sans Unicode"/>
                <a:cs typeface="Lucida Sans Unicode"/>
              </a:rPr>
              <a:t>Coordinación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30" dirty="0">
                <a:latin typeface="Lucida Sans Unicode"/>
                <a:cs typeface="Lucida Sans Unicode"/>
              </a:rPr>
              <a:t>con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el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Coordinador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de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Confiabilidad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  <a:tabLst>
                <a:tab pos="469265" algn="l"/>
              </a:tabLst>
            </a:pPr>
            <a:r>
              <a:rPr sz="2000" spc="-50" dirty="0">
                <a:latin typeface="Arial"/>
                <a:cs typeface="Arial"/>
              </a:rPr>
              <a:t>▪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1800" spc="-170" dirty="0">
                <a:latin typeface="Lucida Sans Unicode"/>
                <a:cs typeface="Lucida Sans Unicode"/>
              </a:rPr>
              <a:t>TOP-</a:t>
            </a:r>
            <a:r>
              <a:rPr sz="1800" spc="-165" dirty="0">
                <a:latin typeface="Lucida Sans Unicode"/>
                <a:cs typeface="Lucida Sans Unicode"/>
              </a:rPr>
              <a:t>004-</a:t>
            </a:r>
            <a:r>
              <a:rPr sz="1800" spc="-50" dirty="0">
                <a:latin typeface="Lucida Sans Unicode"/>
                <a:cs typeface="Lucida Sans Unicode"/>
              </a:rPr>
              <a:t>2</a:t>
            </a:r>
            <a:endParaRPr sz="1800">
              <a:latin typeface="Lucida Sans Unicode"/>
              <a:cs typeface="Lucida Sans Unicode"/>
            </a:endParaRPr>
          </a:p>
          <a:p>
            <a:pPr marL="927100" marR="5080" indent="-457834">
              <a:lnSpc>
                <a:spcPct val="123100"/>
              </a:lnSpc>
              <a:spcBef>
                <a:spcPts val="585"/>
              </a:spcBef>
              <a:tabLst>
                <a:tab pos="927100" algn="l"/>
              </a:tabLst>
            </a:pPr>
            <a:r>
              <a:rPr sz="1700" spc="-495" dirty="0">
                <a:latin typeface="Lucida Sans Unicode"/>
                <a:cs typeface="Lucida Sans Unicode"/>
              </a:rPr>
              <a:t>•</a:t>
            </a:r>
            <a:r>
              <a:rPr sz="1700" dirty="0">
                <a:latin typeface="Lucida Sans Unicode"/>
                <a:cs typeface="Lucida Sans Unicode"/>
              </a:rPr>
              <a:t>	</a:t>
            </a:r>
            <a:r>
              <a:rPr sz="1300" dirty="0">
                <a:latin typeface="Lucida Sans Unicode"/>
                <a:cs typeface="Lucida Sans Unicode"/>
              </a:rPr>
              <a:t>Operar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de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modo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que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la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30" dirty="0">
                <a:latin typeface="Lucida Sans Unicode"/>
                <a:cs typeface="Lucida Sans Unicode"/>
              </a:rPr>
              <a:t>inestabilidad,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la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separación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incontrolada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o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45" dirty="0">
                <a:latin typeface="Lucida Sans Unicode"/>
                <a:cs typeface="Lucida Sans Unicode"/>
              </a:rPr>
              <a:t>los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cortes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en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cascada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no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ocurran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como</a:t>
            </a:r>
            <a:r>
              <a:rPr sz="1300" spc="-65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resultado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dirty="0">
                <a:latin typeface="Lucida Sans Unicode"/>
                <a:cs typeface="Lucida Sans Unicode"/>
              </a:rPr>
              <a:t>de</a:t>
            </a:r>
            <a:r>
              <a:rPr sz="1300" spc="-60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la contingencia</a:t>
            </a:r>
            <a:r>
              <a:rPr sz="1300" spc="-35" dirty="0">
                <a:latin typeface="Lucida Sans Unicode"/>
                <a:cs typeface="Lucida Sans Unicode"/>
              </a:rPr>
              <a:t> </a:t>
            </a:r>
            <a:r>
              <a:rPr sz="1300" spc="-30" dirty="0">
                <a:latin typeface="Lucida Sans Unicode"/>
                <a:cs typeface="Lucida Sans Unicode"/>
              </a:rPr>
              <a:t>individual</a:t>
            </a:r>
            <a:r>
              <a:rPr sz="1300" spc="-35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más</a:t>
            </a:r>
            <a:r>
              <a:rPr sz="1300" spc="-35" dirty="0">
                <a:latin typeface="Lucida Sans Unicode"/>
                <a:cs typeface="Lucida Sans Unicode"/>
              </a:rPr>
              <a:t> </a:t>
            </a:r>
            <a:r>
              <a:rPr sz="1300" spc="-10" dirty="0">
                <a:latin typeface="Lucida Sans Unicode"/>
                <a:cs typeface="Lucida Sans Unicode"/>
              </a:rPr>
              <a:t>severa.</a:t>
            </a:r>
            <a:endParaRPr sz="1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latin typeface="Lucida Sans Unicode"/>
                <a:cs typeface="Lucida Sans Unicode"/>
              </a:rPr>
              <a:t>Operadores</a:t>
            </a:r>
            <a:r>
              <a:rPr sz="3600" spc="-229" dirty="0">
                <a:latin typeface="Lucida Sans Unicode"/>
                <a:cs typeface="Lucida Sans Unicode"/>
              </a:rPr>
              <a:t> </a:t>
            </a:r>
            <a:r>
              <a:rPr sz="3600" dirty="0">
                <a:latin typeface="Lucida Sans Unicode"/>
                <a:cs typeface="Lucida Sans Unicode"/>
              </a:rPr>
              <a:t>de</a:t>
            </a:r>
            <a:r>
              <a:rPr sz="3600" spc="-229" dirty="0">
                <a:latin typeface="Lucida Sans Unicode"/>
                <a:cs typeface="Lucida Sans Unicode"/>
              </a:rPr>
              <a:t> </a:t>
            </a:r>
            <a:r>
              <a:rPr sz="3600" spc="-60" dirty="0">
                <a:latin typeface="Lucida Sans Unicode"/>
                <a:cs typeface="Lucida Sans Unicode"/>
              </a:rPr>
              <a:t>Transmisión</a:t>
            </a:r>
            <a:endParaRPr sz="36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37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97635"/>
            <a:ext cx="10318750" cy="148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200"/>
              </a:lnSpc>
              <a:spcBef>
                <a:spcPts val="95"/>
              </a:spcBef>
            </a:pPr>
            <a:r>
              <a:rPr sz="2400" dirty="0">
                <a:latin typeface="Lucida Sans Unicode"/>
                <a:cs typeface="Lucida Sans Unicode"/>
              </a:rPr>
              <a:t>La</a:t>
            </a:r>
            <a:r>
              <a:rPr sz="2400" spc="-15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entidad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30" dirty="0">
                <a:latin typeface="Lucida Sans Unicode"/>
                <a:cs typeface="Lucida Sans Unicode"/>
              </a:rPr>
              <a:t>responsable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20" dirty="0">
                <a:latin typeface="Lucida Sans Unicode"/>
                <a:cs typeface="Lucida Sans Unicode"/>
              </a:rPr>
              <a:t>la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50" dirty="0">
                <a:latin typeface="Lucida Sans Unicode"/>
                <a:cs typeface="Lucida Sans Unicode"/>
              </a:rPr>
              <a:t>confiabilidad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35" dirty="0">
                <a:latin typeface="Lucida Sans Unicode"/>
                <a:cs typeface="Lucida Sans Unicode"/>
              </a:rPr>
              <a:t>su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40" dirty="0">
                <a:latin typeface="Lucida Sans Unicode"/>
                <a:cs typeface="Lucida Sans Unicode"/>
              </a:rPr>
              <a:t>sistema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transmisión </a:t>
            </a:r>
            <a:r>
              <a:rPr sz="2400" spc="-60" dirty="0">
                <a:latin typeface="Lucida Sans Unicode"/>
                <a:cs typeface="Lucida Sans Unicode"/>
              </a:rPr>
              <a:t>“local”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y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que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opera</a:t>
            </a:r>
            <a:r>
              <a:rPr sz="2400" spc="-13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o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35" dirty="0">
                <a:latin typeface="Lucida Sans Unicode"/>
                <a:cs typeface="Lucida Sans Unicode"/>
              </a:rPr>
              <a:t>dirige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45" dirty="0">
                <a:latin typeface="Lucida Sans Unicode"/>
                <a:cs typeface="Lucida Sans Unicode"/>
              </a:rPr>
              <a:t>las</a:t>
            </a:r>
            <a:r>
              <a:rPr sz="2400" spc="-135" dirty="0">
                <a:latin typeface="Lucida Sans Unicode"/>
                <a:cs typeface="Lucida Sans Unicode"/>
              </a:rPr>
              <a:t> </a:t>
            </a:r>
            <a:r>
              <a:rPr sz="2400" spc="-30" dirty="0">
                <a:latin typeface="Lucida Sans Unicode"/>
                <a:cs typeface="Lucida Sans Unicode"/>
              </a:rPr>
              <a:t>operaciones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45" dirty="0">
                <a:latin typeface="Lucida Sans Unicode"/>
                <a:cs typeface="Lucida Sans Unicode"/>
              </a:rPr>
              <a:t>las</a:t>
            </a:r>
            <a:r>
              <a:rPr sz="2400" spc="-135" dirty="0">
                <a:latin typeface="Lucida Sans Unicode"/>
                <a:cs typeface="Lucida Sans Unicode"/>
              </a:rPr>
              <a:t> </a:t>
            </a:r>
            <a:r>
              <a:rPr sz="2400" spc="-50" dirty="0">
                <a:latin typeface="Lucida Sans Unicode"/>
                <a:cs typeface="Lucida Sans Unicode"/>
              </a:rPr>
              <a:t>instalaciones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de </a:t>
            </a:r>
            <a:r>
              <a:rPr sz="2400" spc="-10" dirty="0">
                <a:latin typeface="Lucida Sans Unicode"/>
                <a:cs typeface="Lucida Sans Unicode"/>
              </a:rPr>
              <a:t>transmisión.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9305" y="1243380"/>
            <a:ext cx="4788535" cy="3746500"/>
            <a:chOff x="719305" y="1243380"/>
            <a:chExt cx="4788535" cy="3746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05" y="1243380"/>
              <a:ext cx="4788453" cy="37463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023" y="1478279"/>
              <a:ext cx="4139184" cy="30967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5923" y="1440179"/>
              <a:ext cx="4215765" cy="3173095"/>
            </a:xfrm>
            <a:custGeom>
              <a:avLst/>
              <a:gdLst/>
              <a:ahLst/>
              <a:cxnLst/>
              <a:rect l="l" t="t" r="r" b="b"/>
              <a:pathLst>
                <a:path w="4215765" h="3173095">
                  <a:moveTo>
                    <a:pt x="0" y="3172968"/>
                  </a:moveTo>
                  <a:lnTo>
                    <a:pt x="4215384" y="3172968"/>
                  </a:lnTo>
                  <a:lnTo>
                    <a:pt x="4215384" y="0"/>
                  </a:lnTo>
                  <a:lnTo>
                    <a:pt x="0" y="0"/>
                  </a:lnTo>
                  <a:lnTo>
                    <a:pt x="0" y="3172968"/>
                  </a:lnTo>
                  <a:close/>
                </a:path>
              </a:pathLst>
            </a:custGeom>
            <a:ln w="7620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2328" y="2316479"/>
            <a:ext cx="5954268" cy="386181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51" rIns="0" bIns="0" rtlCol="0">
            <a:spAutoFit/>
          </a:bodyPr>
          <a:lstStyle/>
          <a:p>
            <a:pPr marL="1850389">
              <a:lnSpc>
                <a:spcPct val="100000"/>
              </a:lnSpc>
              <a:spcBef>
                <a:spcPts val="100"/>
              </a:spcBef>
            </a:pPr>
            <a:r>
              <a:rPr sz="3500" spc="-20" dirty="0">
                <a:latin typeface="Lucida Sans Unicode"/>
                <a:cs typeface="Lucida Sans Unicode"/>
              </a:rPr>
              <a:t>Operadores</a:t>
            </a:r>
            <a:r>
              <a:rPr sz="3500" spc="-240" dirty="0">
                <a:latin typeface="Lucida Sans Unicode"/>
                <a:cs typeface="Lucida Sans Unicode"/>
              </a:rPr>
              <a:t> </a:t>
            </a:r>
            <a:r>
              <a:rPr sz="3500" spc="-45" dirty="0">
                <a:latin typeface="Lucida Sans Unicode"/>
                <a:cs typeface="Lucida Sans Unicode"/>
              </a:rPr>
              <a:t>del</a:t>
            </a:r>
            <a:r>
              <a:rPr sz="3500" spc="-220" dirty="0">
                <a:latin typeface="Lucida Sans Unicode"/>
                <a:cs typeface="Lucida Sans Unicode"/>
              </a:rPr>
              <a:t> </a:t>
            </a:r>
            <a:r>
              <a:rPr sz="3500" spc="-70" dirty="0">
                <a:latin typeface="Lucida Sans Unicode"/>
                <a:cs typeface="Lucida Sans Unicode"/>
              </a:rPr>
              <a:t>sistema:</a:t>
            </a:r>
            <a:r>
              <a:rPr sz="3500" spc="-210" dirty="0">
                <a:latin typeface="Lucida Sans Unicode"/>
                <a:cs typeface="Lucida Sans Unicode"/>
              </a:rPr>
              <a:t> </a:t>
            </a:r>
            <a:r>
              <a:rPr sz="3500" spc="-30" dirty="0">
                <a:latin typeface="Lucida Sans Unicode"/>
                <a:cs typeface="Lucida Sans Unicode"/>
              </a:rPr>
              <a:t>antes</a:t>
            </a:r>
            <a:r>
              <a:rPr sz="3500" spc="-220" dirty="0">
                <a:latin typeface="Lucida Sans Unicode"/>
                <a:cs typeface="Lucida Sans Unicode"/>
              </a:rPr>
              <a:t> </a:t>
            </a:r>
            <a:r>
              <a:rPr sz="3500" dirty="0">
                <a:latin typeface="Lucida Sans Unicode"/>
                <a:cs typeface="Lucida Sans Unicode"/>
              </a:rPr>
              <a:t>y</a:t>
            </a:r>
            <a:r>
              <a:rPr sz="3500" spc="-225" dirty="0">
                <a:latin typeface="Lucida Sans Unicode"/>
                <a:cs typeface="Lucida Sans Unicode"/>
              </a:rPr>
              <a:t> </a:t>
            </a:r>
            <a:r>
              <a:rPr sz="3500" spc="-10" dirty="0">
                <a:latin typeface="Lucida Sans Unicode"/>
                <a:cs typeface="Lucida Sans Unicode"/>
              </a:rPr>
              <a:t>ahora</a:t>
            </a:r>
            <a:endParaRPr sz="3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38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2338" y="5987491"/>
            <a:ext cx="95948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Cortesía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hcn.org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3892" y="1139952"/>
            <a:ext cx="7824216" cy="50749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1757" y="415797"/>
            <a:ext cx="3684904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60" dirty="0">
                <a:latin typeface="Lucida Sans Unicode"/>
                <a:cs typeface="Lucida Sans Unicode"/>
              </a:rPr>
              <a:t>Centro</a:t>
            </a:r>
            <a:r>
              <a:rPr sz="3500" spc="-215" dirty="0">
                <a:latin typeface="Lucida Sans Unicode"/>
                <a:cs typeface="Lucida Sans Unicode"/>
              </a:rPr>
              <a:t> </a:t>
            </a:r>
            <a:r>
              <a:rPr sz="3500" dirty="0">
                <a:latin typeface="Lucida Sans Unicode"/>
                <a:cs typeface="Lucida Sans Unicode"/>
              </a:rPr>
              <a:t>de</a:t>
            </a:r>
            <a:r>
              <a:rPr sz="3500" spc="-210" dirty="0">
                <a:latin typeface="Lucida Sans Unicode"/>
                <a:cs typeface="Lucida Sans Unicode"/>
              </a:rPr>
              <a:t> </a:t>
            </a:r>
            <a:r>
              <a:rPr sz="3500" spc="-30" dirty="0">
                <a:latin typeface="Lucida Sans Unicode"/>
                <a:cs typeface="Lucida Sans Unicode"/>
              </a:rPr>
              <a:t>control</a:t>
            </a:r>
            <a:endParaRPr sz="35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39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9166" y="6254800"/>
            <a:ext cx="3930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hcn.org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1660" y="453897"/>
            <a:ext cx="65176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" dirty="0">
                <a:latin typeface="Lucida Sans Unicode"/>
                <a:cs typeface="Lucida Sans Unicode"/>
              </a:rPr>
              <a:t>Operaciones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40" dirty="0">
                <a:latin typeface="Lucida Sans Unicode"/>
                <a:cs typeface="Lucida Sans Unicode"/>
              </a:rPr>
              <a:t>del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centro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de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control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40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73662"/>
            <a:ext cx="8295640" cy="326072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45" dirty="0">
                <a:latin typeface="Lucida Sans Unicode"/>
                <a:cs typeface="Lucida Sans Unicode"/>
              </a:rPr>
              <a:t>Conciencia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la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situación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-50" dirty="0">
                <a:latin typeface="Lucida Sans Unicode"/>
                <a:cs typeface="Lucida Sans Unicode"/>
              </a:rPr>
              <a:t>Control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65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Supervisión</a:t>
            </a:r>
            <a:r>
              <a:rPr sz="2400" spc="-15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y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65" dirty="0">
                <a:latin typeface="Lucida Sans Unicode"/>
                <a:cs typeface="Lucida Sans Unicode"/>
              </a:rPr>
              <a:t>Adquisición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50" dirty="0">
                <a:latin typeface="Lucida Sans Unicode"/>
                <a:cs typeface="Lucida Sans Unicode"/>
              </a:rPr>
              <a:t> </a:t>
            </a:r>
            <a:r>
              <a:rPr sz="2400" spc="-40" dirty="0">
                <a:latin typeface="Lucida Sans Unicode"/>
                <a:cs typeface="Lucida Sans Unicode"/>
              </a:rPr>
              <a:t>Datos</a:t>
            </a:r>
            <a:r>
              <a:rPr sz="2400" spc="-145" dirty="0">
                <a:latin typeface="Lucida Sans Unicode"/>
                <a:cs typeface="Lucida Sans Unicode"/>
              </a:rPr>
              <a:t> </a:t>
            </a:r>
            <a:r>
              <a:rPr sz="2400" spc="-40" dirty="0">
                <a:latin typeface="Lucida Sans Unicode"/>
                <a:cs typeface="Lucida Sans Unicode"/>
              </a:rPr>
              <a:t>(SCADA)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25" dirty="0">
                <a:latin typeface="Lucida Sans Unicode"/>
                <a:cs typeface="Lucida Sans Unicode"/>
              </a:rPr>
              <a:t>Estimador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estatal</a:t>
            </a:r>
            <a:r>
              <a:rPr sz="2300" spc="-135" dirty="0">
                <a:latin typeface="Lucida Sans Unicode"/>
                <a:cs typeface="Lucida Sans Unicode"/>
              </a:rPr>
              <a:t> </a:t>
            </a:r>
            <a:r>
              <a:rPr sz="2300" spc="-20" dirty="0">
                <a:latin typeface="Lucida Sans Unicode"/>
                <a:cs typeface="Lucida Sans Unicode"/>
              </a:rPr>
              <a:t>(SE)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65" dirty="0">
                <a:latin typeface="Lucida Sans Unicode"/>
                <a:cs typeface="Lucida Sans Unicode"/>
              </a:rPr>
              <a:t>Análisis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contingencia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en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tiempo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real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(RTCA)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89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55" dirty="0">
                <a:latin typeface="Lucida Sans Unicode"/>
                <a:cs typeface="Lucida Sans Unicode"/>
              </a:rPr>
              <a:t>Cortes</a:t>
            </a:r>
            <a:r>
              <a:rPr sz="2300" spc="-95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programados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6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700" spc="-30" dirty="0">
                <a:latin typeface="Lucida Sans Unicode"/>
                <a:cs typeface="Lucida Sans Unicode"/>
              </a:rPr>
              <a:t>Emisión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de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autorizaciones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para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el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mantenimiento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del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sistema.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556" y="2755975"/>
            <a:ext cx="8087359" cy="3382010"/>
            <a:chOff x="643556" y="2755975"/>
            <a:chExt cx="8087359" cy="3382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556" y="2755975"/>
              <a:ext cx="7983924" cy="33818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17842" y="3053334"/>
              <a:ext cx="1598930" cy="1049020"/>
            </a:xfrm>
            <a:custGeom>
              <a:avLst/>
              <a:gdLst/>
              <a:ahLst/>
              <a:cxnLst/>
              <a:rect l="l" t="t" r="r" b="b"/>
              <a:pathLst>
                <a:path w="1598929" h="1049020">
                  <a:moveTo>
                    <a:pt x="0" y="524255"/>
                  </a:moveTo>
                  <a:lnTo>
                    <a:pt x="7938" y="450081"/>
                  </a:lnTo>
                  <a:lnTo>
                    <a:pt x="31030" y="379105"/>
                  </a:lnTo>
                  <a:lnTo>
                    <a:pt x="68195" y="312037"/>
                  </a:lnTo>
                  <a:lnTo>
                    <a:pt x="91717" y="280190"/>
                  </a:lnTo>
                  <a:lnTo>
                    <a:pt x="118350" y="249586"/>
                  </a:lnTo>
                  <a:lnTo>
                    <a:pt x="147961" y="220314"/>
                  </a:lnTo>
                  <a:lnTo>
                    <a:pt x="180413" y="192463"/>
                  </a:lnTo>
                  <a:lnTo>
                    <a:pt x="215572" y="166120"/>
                  </a:lnTo>
                  <a:lnTo>
                    <a:pt x="253302" y="141375"/>
                  </a:lnTo>
                  <a:lnTo>
                    <a:pt x="293468" y="118317"/>
                  </a:lnTo>
                  <a:lnTo>
                    <a:pt x="335934" y="97034"/>
                  </a:lnTo>
                  <a:lnTo>
                    <a:pt x="380566" y="77615"/>
                  </a:lnTo>
                  <a:lnTo>
                    <a:pt x="427228" y="60148"/>
                  </a:lnTo>
                  <a:lnTo>
                    <a:pt x="475784" y="44722"/>
                  </a:lnTo>
                  <a:lnTo>
                    <a:pt x="526100" y="31426"/>
                  </a:lnTo>
                  <a:lnTo>
                    <a:pt x="578040" y="20349"/>
                  </a:lnTo>
                  <a:lnTo>
                    <a:pt x="631469" y="11579"/>
                  </a:lnTo>
                  <a:lnTo>
                    <a:pt x="686252" y="5205"/>
                  </a:lnTo>
                  <a:lnTo>
                    <a:pt x="742253" y="1316"/>
                  </a:lnTo>
                  <a:lnTo>
                    <a:pt x="799337" y="0"/>
                  </a:lnTo>
                  <a:lnTo>
                    <a:pt x="856422" y="1316"/>
                  </a:lnTo>
                  <a:lnTo>
                    <a:pt x="912423" y="5205"/>
                  </a:lnTo>
                  <a:lnTo>
                    <a:pt x="967206" y="11579"/>
                  </a:lnTo>
                  <a:lnTo>
                    <a:pt x="1020635" y="20349"/>
                  </a:lnTo>
                  <a:lnTo>
                    <a:pt x="1072575" y="31426"/>
                  </a:lnTo>
                  <a:lnTo>
                    <a:pt x="1122891" y="44722"/>
                  </a:lnTo>
                  <a:lnTo>
                    <a:pt x="1171447" y="60148"/>
                  </a:lnTo>
                  <a:lnTo>
                    <a:pt x="1218109" y="77615"/>
                  </a:lnTo>
                  <a:lnTo>
                    <a:pt x="1262741" y="97034"/>
                  </a:lnTo>
                  <a:lnTo>
                    <a:pt x="1305207" y="118317"/>
                  </a:lnTo>
                  <a:lnTo>
                    <a:pt x="1345373" y="141375"/>
                  </a:lnTo>
                  <a:lnTo>
                    <a:pt x="1383103" y="166120"/>
                  </a:lnTo>
                  <a:lnTo>
                    <a:pt x="1418262" y="192463"/>
                  </a:lnTo>
                  <a:lnTo>
                    <a:pt x="1450714" y="220314"/>
                  </a:lnTo>
                  <a:lnTo>
                    <a:pt x="1480325" y="249586"/>
                  </a:lnTo>
                  <a:lnTo>
                    <a:pt x="1506958" y="280190"/>
                  </a:lnTo>
                  <a:lnTo>
                    <a:pt x="1530480" y="312037"/>
                  </a:lnTo>
                  <a:lnTo>
                    <a:pt x="1550754" y="345038"/>
                  </a:lnTo>
                  <a:lnTo>
                    <a:pt x="1581018" y="414149"/>
                  </a:lnTo>
                  <a:lnTo>
                    <a:pt x="1596668" y="486813"/>
                  </a:lnTo>
                  <a:lnTo>
                    <a:pt x="1598676" y="524255"/>
                  </a:lnTo>
                  <a:lnTo>
                    <a:pt x="1596668" y="561698"/>
                  </a:lnTo>
                  <a:lnTo>
                    <a:pt x="1581018" y="634362"/>
                  </a:lnTo>
                  <a:lnTo>
                    <a:pt x="1550754" y="703473"/>
                  </a:lnTo>
                  <a:lnTo>
                    <a:pt x="1530480" y="736474"/>
                  </a:lnTo>
                  <a:lnTo>
                    <a:pt x="1506958" y="768321"/>
                  </a:lnTo>
                  <a:lnTo>
                    <a:pt x="1480325" y="798925"/>
                  </a:lnTo>
                  <a:lnTo>
                    <a:pt x="1450714" y="828197"/>
                  </a:lnTo>
                  <a:lnTo>
                    <a:pt x="1418262" y="856048"/>
                  </a:lnTo>
                  <a:lnTo>
                    <a:pt x="1383103" y="882391"/>
                  </a:lnTo>
                  <a:lnTo>
                    <a:pt x="1345373" y="907136"/>
                  </a:lnTo>
                  <a:lnTo>
                    <a:pt x="1305207" y="930194"/>
                  </a:lnTo>
                  <a:lnTo>
                    <a:pt x="1262741" y="951477"/>
                  </a:lnTo>
                  <a:lnTo>
                    <a:pt x="1218109" y="970896"/>
                  </a:lnTo>
                  <a:lnTo>
                    <a:pt x="1171447" y="988363"/>
                  </a:lnTo>
                  <a:lnTo>
                    <a:pt x="1122891" y="1003789"/>
                  </a:lnTo>
                  <a:lnTo>
                    <a:pt x="1072575" y="1017085"/>
                  </a:lnTo>
                  <a:lnTo>
                    <a:pt x="1020635" y="1028162"/>
                  </a:lnTo>
                  <a:lnTo>
                    <a:pt x="967206" y="1036932"/>
                  </a:lnTo>
                  <a:lnTo>
                    <a:pt x="912423" y="1043306"/>
                  </a:lnTo>
                  <a:lnTo>
                    <a:pt x="856422" y="1047195"/>
                  </a:lnTo>
                  <a:lnTo>
                    <a:pt x="799337" y="1048511"/>
                  </a:lnTo>
                  <a:lnTo>
                    <a:pt x="742253" y="1047195"/>
                  </a:lnTo>
                  <a:lnTo>
                    <a:pt x="686252" y="1043306"/>
                  </a:lnTo>
                  <a:lnTo>
                    <a:pt x="631469" y="1036932"/>
                  </a:lnTo>
                  <a:lnTo>
                    <a:pt x="578040" y="1028162"/>
                  </a:lnTo>
                  <a:lnTo>
                    <a:pt x="526100" y="1017085"/>
                  </a:lnTo>
                  <a:lnTo>
                    <a:pt x="475784" y="1003789"/>
                  </a:lnTo>
                  <a:lnTo>
                    <a:pt x="427228" y="988363"/>
                  </a:lnTo>
                  <a:lnTo>
                    <a:pt x="380566" y="970896"/>
                  </a:lnTo>
                  <a:lnTo>
                    <a:pt x="335934" y="951477"/>
                  </a:lnTo>
                  <a:lnTo>
                    <a:pt x="293468" y="930194"/>
                  </a:lnTo>
                  <a:lnTo>
                    <a:pt x="253302" y="907136"/>
                  </a:lnTo>
                  <a:lnTo>
                    <a:pt x="215572" y="882391"/>
                  </a:lnTo>
                  <a:lnTo>
                    <a:pt x="180413" y="856048"/>
                  </a:lnTo>
                  <a:lnTo>
                    <a:pt x="147961" y="828197"/>
                  </a:lnTo>
                  <a:lnTo>
                    <a:pt x="118350" y="798925"/>
                  </a:lnTo>
                  <a:lnTo>
                    <a:pt x="91717" y="768321"/>
                  </a:lnTo>
                  <a:lnTo>
                    <a:pt x="68195" y="736474"/>
                  </a:lnTo>
                  <a:lnTo>
                    <a:pt x="47921" y="703473"/>
                  </a:lnTo>
                  <a:lnTo>
                    <a:pt x="17657" y="634362"/>
                  </a:lnTo>
                  <a:lnTo>
                    <a:pt x="2007" y="561698"/>
                  </a:lnTo>
                  <a:lnTo>
                    <a:pt x="0" y="524255"/>
                  </a:lnTo>
                  <a:close/>
                </a:path>
              </a:pathLst>
            </a:custGeom>
            <a:ln w="28575">
              <a:solidFill>
                <a:srgbClr val="A71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21660" y="453897"/>
            <a:ext cx="65176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" dirty="0">
                <a:latin typeface="Lucida Sans Unicode"/>
                <a:cs typeface="Lucida Sans Unicode"/>
              </a:rPr>
              <a:t>Operaciones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40" dirty="0">
                <a:latin typeface="Lucida Sans Unicode"/>
                <a:cs typeface="Lucida Sans Unicode"/>
              </a:rPr>
              <a:t>del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centro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de</a:t>
            </a:r>
            <a:r>
              <a:rPr sz="3200" spc="-204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control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41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397000"/>
            <a:ext cx="51142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333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-105" dirty="0">
                <a:latin typeface="Lucida Sans Unicode"/>
                <a:cs typeface="Lucida Sans Unicode"/>
              </a:rPr>
              <a:t>SCADA</a:t>
            </a:r>
            <a:r>
              <a:rPr sz="2400" spc="-130" dirty="0">
                <a:latin typeface="Lucida Sans Unicode"/>
                <a:cs typeface="Lucida Sans Unicode"/>
              </a:rPr>
              <a:t> </a:t>
            </a:r>
            <a:r>
              <a:rPr sz="2400" spc="-50" dirty="0">
                <a:latin typeface="Lucida Sans Unicode"/>
                <a:cs typeface="Lucida Sans Unicode"/>
              </a:rPr>
              <a:t>(Control</a:t>
            </a:r>
            <a:r>
              <a:rPr sz="2400" spc="-13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30" dirty="0">
                <a:latin typeface="Lucida Sans Unicode"/>
                <a:cs typeface="Lucida Sans Unicode"/>
              </a:rPr>
              <a:t> </a:t>
            </a:r>
            <a:r>
              <a:rPr sz="2400" spc="-25" dirty="0">
                <a:latin typeface="Lucida Sans Unicode"/>
                <a:cs typeface="Lucida Sans Unicode"/>
              </a:rPr>
              <a:t>Supervisión</a:t>
            </a:r>
            <a:r>
              <a:rPr sz="2400" spc="-130" dirty="0">
                <a:latin typeface="Lucida Sans Unicode"/>
                <a:cs typeface="Lucida Sans Unicode"/>
              </a:rPr>
              <a:t> </a:t>
            </a:r>
            <a:r>
              <a:rPr sz="2400" spc="-50" dirty="0">
                <a:latin typeface="Lucida Sans Unicode"/>
                <a:cs typeface="Lucida Sans Unicode"/>
              </a:rPr>
              <a:t>y </a:t>
            </a:r>
            <a:r>
              <a:rPr sz="2400" spc="-65" dirty="0">
                <a:latin typeface="Lucida Sans Unicode"/>
                <a:cs typeface="Lucida Sans Unicode"/>
              </a:rPr>
              <a:t>Adquisición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de</a:t>
            </a:r>
            <a:r>
              <a:rPr sz="2400" spc="-14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Datos)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2" y="1321308"/>
            <a:ext cx="10139171" cy="51328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68646" y="377697"/>
            <a:ext cx="15646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125" dirty="0">
                <a:latin typeface="Lucida Sans Unicode"/>
                <a:cs typeface="Lucida Sans Unicode"/>
              </a:rPr>
              <a:t>SCADA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42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0572" y="6263335"/>
            <a:ext cx="19894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Cortesía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Portal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Ingeniería</a:t>
            </a:r>
            <a:r>
              <a:rPr sz="8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Eléctrica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2235" y="1260347"/>
            <a:ext cx="4512564" cy="46680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3040380">
              <a:lnSpc>
                <a:spcPct val="100000"/>
              </a:lnSpc>
              <a:spcBef>
                <a:spcPts val="100"/>
              </a:spcBef>
            </a:pPr>
            <a:r>
              <a:rPr sz="3200" spc="-70" dirty="0">
                <a:latin typeface="Lucida Sans Unicode"/>
                <a:cs typeface="Lucida Sans Unicode"/>
              </a:rPr>
              <a:t>Límites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operativos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40" dirty="0">
                <a:latin typeface="Lucida Sans Unicode"/>
                <a:cs typeface="Lucida Sans Unicode"/>
              </a:rPr>
              <a:t>del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sistema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43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24377"/>
            <a:ext cx="6097270" cy="264858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dirty="0">
                <a:latin typeface="Lucida Sans Unicode"/>
                <a:cs typeface="Lucida Sans Unicode"/>
              </a:rPr>
              <a:t>Basado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en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límites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térmicos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o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voltaje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30" dirty="0">
                <a:latin typeface="Lucida Sans Unicode"/>
                <a:cs typeface="Lucida Sans Unicode"/>
              </a:rPr>
              <a:t>Límite</a:t>
            </a:r>
            <a:r>
              <a:rPr sz="2200" spc="-14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spc="-30" dirty="0">
                <a:latin typeface="Lucida Sans Unicode"/>
                <a:cs typeface="Lucida Sans Unicode"/>
              </a:rPr>
              <a:t>carga:</a:t>
            </a:r>
            <a:r>
              <a:rPr sz="2200" spc="-14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protege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la</a:t>
            </a:r>
            <a:r>
              <a:rPr sz="2200" spc="-14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transmisión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30" dirty="0">
                <a:latin typeface="Lucida Sans Unicode"/>
                <a:cs typeface="Lucida Sans Unicode"/>
              </a:rPr>
              <a:t>Estabilidad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del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sistema—</a:t>
            </a:r>
            <a:r>
              <a:rPr sz="2000" spc="-10" dirty="0">
                <a:latin typeface="Lucida Sans Unicode"/>
                <a:cs typeface="Lucida Sans Unicode"/>
              </a:rPr>
              <a:t>protege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la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generación</a:t>
            </a:r>
            <a:endParaRPr sz="2000">
              <a:latin typeface="Lucida Sans Unicode"/>
              <a:cs typeface="Lucida Sans Unicode"/>
            </a:endParaRPr>
          </a:p>
          <a:p>
            <a:pPr marL="469900" marR="751840" indent="-457200">
              <a:lnSpc>
                <a:spcPct val="168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Lucida Sans Unicode"/>
                <a:cs typeface="Lucida Sans Unicode"/>
              </a:rPr>
              <a:t>Operar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la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red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para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cualquier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pérdida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120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un </a:t>
            </a:r>
            <a:r>
              <a:rPr sz="1900" spc="-45" dirty="0">
                <a:latin typeface="Lucida Sans Unicode"/>
                <a:cs typeface="Lucida Sans Unicode"/>
              </a:rPr>
              <a:t>solo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elemento</a:t>
            </a:r>
            <a:r>
              <a:rPr sz="1900" spc="-85" dirty="0">
                <a:latin typeface="Lucida Sans Unicode"/>
                <a:cs typeface="Lucida Sans Unicode"/>
              </a:rPr>
              <a:t> </a:t>
            </a:r>
            <a:r>
              <a:rPr sz="1900" spc="-155" dirty="0">
                <a:latin typeface="Lucida Sans Unicode"/>
                <a:cs typeface="Lucida Sans Unicode"/>
              </a:rPr>
              <a:t>(N-</a:t>
            </a:r>
            <a:r>
              <a:rPr sz="1900" spc="-25" dirty="0">
                <a:latin typeface="Lucida Sans Unicode"/>
                <a:cs typeface="Lucida Sans Unicode"/>
              </a:rPr>
              <a:t>1)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9043" y="2115311"/>
            <a:ext cx="5049011" cy="43616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621790">
              <a:lnSpc>
                <a:spcPct val="100000"/>
              </a:lnSpc>
              <a:spcBef>
                <a:spcPts val="100"/>
              </a:spcBef>
            </a:pPr>
            <a:r>
              <a:rPr sz="3800" spc="-65" dirty="0">
                <a:latin typeface="Lucida Sans Unicode"/>
                <a:cs typeface="Lucida Sans Unicode"/>
              </a:rPr>
              <a:t>Gestión</a:t>
            </a:r>
            <a:r>
              <a:rPr sz="3800" spc="-240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de</a:t>
            </a:r>
            <a:r>
              <a:rPr sz="3800" spc="-229" dirty="0">
                <a:latin typeface="Lucida Sans Unicode"/>
                <a:cs typeface="Lucida Sans Unicode"/>
              </a:rPr>
              <a:t> </a:t>
            </a:r>
            <a:r>
              <a:rPr sz="3800" spc="-105" dirty="0">
                <a:latin typeface="Lucida Sans Unicode"/>
                <a:cs typeface="Lucida Sans Unicode"/>
              </a:rPr>
              <a:t>flujo</a:t>
            </a:r>
            <a:r>
              <a:rPr sz="3800" spc="-215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no</a:t>
            </a:r>
            <a:r>
              <a:rPr sz="3800" spc="-225" dirty="0">
                <a:latin typeface="Lucida Sans Unicode"/>
                <a:cs typeface="Lucida Sans Unicode"/>
              </a:rPr>
              <a:t> </a:t>
            </a:r>
            <a:r>
              <a:rPr sz="3800" spc="-20" dirty="0">
                <a:latin typeface="Lucida Sans Unicode"/>
                <a:cs typeface="Lucida Sans Unicode"/>
              </a:rPr>
              <a:t>programado</a:t>
            </a:r>
            <a:r>
              <a:rPr sz="3800" spc="-225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(USF)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44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6419" y="1524423"/>
            <a:ext cx="6835775" cy="3446779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Plan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Mitigación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Flujos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No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Programados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(UFMP)</a:t>
            </a:r>
            <a:endParaRPr sz="20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132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300" spc="-45" dirty="0">
                <a:latin typeface="Lucida Sans Unicode"/>
                <a:cs typeface="Lucida Sans Unicode"/>
              </a:rPr>
              <a:t>Acomodar</a:t>
            </a:r>
            <a:r>
              <a:rPr sz="2300" spc="-125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algunos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USF</a:t>
            </a:r>
            <a:endParaRPr sz="23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123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200" spc="-40" dirty="0">
                <a:latin typeface="Lucida Sans Unicode"/>
                <a:cs typeface="Lucida Sans Unicode"/>
              </a:rPr>
              <a:t>Solicitar</a:t>
            </a:r>
            <a:r>
              <a:rPr sz="2200" spc="-110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mitigación</a:t>
            </a:r>
            <a:r>
              <a:rPr sz="2200" spc="-11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USF</a:t>
            </a:r>
            <a:endParaRPr sz="22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185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600" spc="-40" dirty="0">
                <a:latin typeface="Lucida Sans Unicode"/>
                <a:cs typeface="Lucida Sans Unicode"/>
              </a:rPr>
              <a:t>Utilizar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transformadores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cambio</a:t>
            </a:r>
            <a:r>
              <a:rPr sz="1600" spc="-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de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fase</a:t>
            </a:r>
            <a:endParaRPr sz="16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2055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500" spc="-20" dirty="0">
                <a:latin typeface="Lucida Sans Unicode"/>
                <a:cs typeface="Lucida Sans Unicode"/>
              </a:rPr>
              <a:t>línea</a:t>
            </a:r>
            <a:r>
              <a:rPr sz="1500" spc="-10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de</a:t>
            </a:r>
            <a:r>
              <a:rPr sz="1500" spc="-95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CC</a:t>
            </a:r>
            <a:endParaRPr sz="15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1989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600" spc="-25" dirty="0">
                <a:latin typeface="Lucida Sans Unicode"/>
                <a:cs typeface="Lucida Sans Unicode"/>
              </a:rPr>
              <a:t>Condensadores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serie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el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camino.</a:t>
            </a:r>
            <a:endParaRPr sz="1600">
              <a:latin typeface="Lucida Sans Unicode"/>
              <a:cs typeface="Lucida Sans Unicode"/>
            </a:endParaRPr>
          </a:p>
          <a:p>
            <a:pPr marL="469265">
              <a:lnSpc>
                <a:spcPct val="100000"/>
              </a:lnSpc>
              <a:spcBef>
                <a:spcPts val="1455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100" spc="-35" dirty="0">
                <a:latin typeface="Lucida Sans Unicode"/>
                <a:cs typeface="Lucida Sans Unicode"/>
              </a:rPr>
              <a:t>Reducir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horarios</a:t>
            </a:r>
            <a:r>
              <a:rPr sz="2100" spc="-10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causando</a:t>
            </a:r>
            <a:r>
              <a:rPr sz="2100" spc="-10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USF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119630">
              <a:lnSpc>
                <a:spcPct val="100000"/>
              </a:lnSpc>
              <a:spcBef>
                <a:spcPts val="100"/>
              </a:spcBef>
            </a:pPr>
            <a:r>
              <a:rPr sz="3200" spc="-90" dirty="0">
                <a:latin typeface="Lucida Sans Unicode"/>
                <a:cs typeface="Lucida Sans Unicode"/>
              </a:rPr>
              <a:t>Análisis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de</a:t>
            </a:r>
            <a:r>
              <a:rPr sz="3200" spc="-215" dirty="0">
                <a:latin typeface="Lucida Sans Unicode"/>
                <a:cs typeface="Lucida Sans Unicode"/>
              </a:rPr>
              <a:t> </a:t>
            </a:r>
            <a:r>
              <a:rPr sz="3200" spc="-50" dirty="0">
                <a:latin typeface="Lucida Sans Unicode"/>
                <a:cs typeface="Lucida Sans Unicode"/>
              </a:rPr>
              <a:t>contingencia</a:t>
            </a:r>
            <a:r>
              <a:rPr sz="3200" spc="-2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en</a:t>
            </a:r>
            <a:r>
              <a:rPr sz="3200" spc="-200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tiempo</a:t>
            </a:r>
            <a:r>
              <a:rPr sz="3200" spc="-19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real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45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9720"/>
            <a:ext cx="10704830" cy="367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55" dirty="0">
                <a:latin typeface="Lucida Sans Unicode"/>
                <a:cs typeface="Lucida Sans Unicode"/>
              </a:rPr>
              <a:t>Utiliza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un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modelo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computadora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del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lang="es-ES" sz="2000" spc="-35" dirty="0" smtClean="0">
                <a:latin typeface="Lucida Sans Unicode"/>
                <a:cs typeface="Lucida Sans Unicode"/>
              </a:rPr>
              <a:t>sistema de potencia</a:t>
            </a:r>
            <a:r>
              <a:rPr sz="2000" spc="-120" dirty="0" smtClean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(SE,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generalmente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resuelve</a:t>
            </a:r>
            <a:endParaRPr sz="2000" dirty="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440"/>
              </a:spcBef>
            </a:pPr>
            <a:r>
              <a:rPr sz="2000" spc="-20" dirty="0">
                <a:latin typeface="Lucida Sans Unicode"/>
                <a:cs typeface="Lucida Sans Unicode"/>
              </a:rPr>
              <a:t>cada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135" dirty="0">
                <a:latin typeface="Lucida Sans Unicode"/>
                <a:cs typeface="Lucida Sans Unicode"/>
              </a:rPr>
              <a:t>5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minutos)</a:t>
            </a:r>
            <a:endParaRPr sz="2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3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20" dirty="0">
                <a:latin typeface="Lucida Sans Unicode"/>
                <a:cs typeface="Lucida Sans Unicode"/>
              </a:rPr>
              <a:t>Ejecuta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un</a:t>
            </a:r>
            <a:r>
              <a:rPr sz="2200" spc="-14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análisis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4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contingencia:</a:t>
            </a:r>
            <a:endParaRPr sz="2200" dirty="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280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¿Qué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25" dirty="0">
                <a:latin typeface="Lucida Sans Unicode"/>
                <a:cs typeface="Lucida Sans Unicode"/>
              </a:rPr>
              <a:t>sucede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45" dirty="0">
                <a:latin typeface="Lucida Sans Unicode"/>
                <a:cs typeface="Lucida Sans Unicode"/>
              </a:rPr>
              <a:t>si?</a:t>
            </a:r>
            <a:r>
              <a:rPr sz="2300" spc="-120" dirty="0">
                <a:latin typeface="Lucida Sans Unicode"/>
                <a:cs typeface="Lucida Sans Unicode"/>
              </a:rPr>
              <a:t> </a:t>
            </a:r>
            <a:r>
              <a:rPr sz="2300" spc="-95" dirty="0">
                <a:latin typeface="Lucida Sans Unicode"/>
                <a:cs typeface="Lucida Sans Unicode"/>
              </a:rPr>
              <a:t>(Normal-</a:t>
            </a:r>
            <a:r>
              <a:rPr sz="2300" spc="-25" dirty="0">
                <a:latin typeface="Lucida Sans Unicode"/>
                <a:cs typeface="Lucida Sans Unicode"/>
              </a:rPr>
              <a:t>1)</a:t>
            </a:r>
            <a:endParaRPr sz="2300" dirty="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914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500" spc="-10" dirty="0">
                <a:latin typeface="Lucida Sans Unicode"/>
                <a:cs typeface="Lucida Sans Unicode"/>
              </a:rPr>
              <a:t>Proporciona</a:t>
            </a:r>
            <a:r>
              <a:rPr sz="1500" spc="-70" dirty="0">
                <a:latin typeface="Lucida Sans Unicode"/>
                <a:cs typeface="Lucida Sans Unicode"/>
              </a:rPr>
              <a:t> </a:t>
            </a:r>
            <a:r>
              <a:rPr sz="1500" spc="-25" dirty="0">
                <a:latin typeface="Lucida Sans Unicode"/>
                <a:cs typeface="Lucida Sans Unicode"/>
              </a:rPr>
              <a:t>resultados</a:t>
            </a:r>
            <a:r>
              <a:rPr sz="1500" spc="-65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a</a:t>
            </a:r>
            <a:r>
              <a:rPr sz="1500" spc="-65" dirty="0">
                <a:latin typeface="Lucida Sans Unicode"/>
                <a:cs typeface="Lucida Sans Unicode"/>
              </a:rPr>
              <a:t> </a:t>
            </a:r>
            <a:r>
              <a:rPr sz="1500" spc="-50" dirty="0">
                <a:latin typeface="Lucida Sans Unicode"/>
                <a:cs typeface="Lucida Sans Unicode"/>
              </a:rPr>
              <a:t>los</a:t>
            </a:r>
            <a:r>
              <a:rPr sz="1500" spc="-65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operadores.</a:t>
            </a:r>
            <a:endParaRPr sz="1500" dirty="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989"/>
              </a:spcBef>
              <a:tabLst>
                <a:tab pos="927100" algn="l"/>
              </a:tabLst>
            </a:pPr>
            <a:r>
              <a:rPr sz="2400" spc="-675" dirty="0">
                <a:latin typeface="Lucida Sans Unicode"/>
                <a:cs typeface="Lucida Sans Unicode"/>
              </a:rPr>
              <a:t>•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1600" spc="-25" dirty="0">
                <a:latin typeface="Lucida Sans Unicode"/>
                <a:cs typeface="Lucida Sans Unicode"/>
              </a:rPr>
              <a:t>Los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operadores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toman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acciones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preventivas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si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es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necesario</a:t>
            </a:r>
            <a:endParaRPr sz="16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451" rIns="0" bIns="0" rtlCol="0">
            <a:spAutoFit/>
          </a:bodyPr>
          <a:lstStyle/>
          <a:p>
            <a:pPr marL="4308475">
              <a:lnSpc>
                <a:spcPct val="100000"/>
              </a:lnSpc>
              <a:spcBef>
                <a:spcPts val="100"/>
              </a:spcBef>
            </a:pPr>
            <a:r>
              <a:rPr sz="2900" spc="-30" dirty="0">
                <a:latin typeface="Lucida Sans Unicode"/>
                <a:cs typeface="Lucida Sans Unicode"/>
              </a:rPr>
              <a:t>Eventos</a:t>
            </a:r>
            <a:r>
              <a:rPr sz="2900" spc="-185" dirty="0">
                <a:latin typeface="Lucida Sans Unicode"/>
                <a:cs typeface="Lucida Sans Unicode"/>
              </a:rPr>
              <a:t> </a:t>
            </a:r>
            <a:r>
              <a:rPr sz="2900" spc="-40" dirty="0">
                <a:latin typeface="Lucida Sans Unicode"/>
                <a:cs typeface="Lucida Sans Unicode"/>
              </a:rPr>
              <a:t>del</a:t>
            </a:r>
            <a:r>
              <a:rPr sz="2900" spc="-170" dirty="0">
                <a:latin typeface="Lucida Sans Unicode"/>
                <a:cs typeface="Lucida Sans Unicode"/>
              </a:rPr>
              <a:t> </a:t>
            </a:r>
            <a:r>
              <a:rPr sz="2900" spc="-20" dirty="0">
                <a:latin typeface="Lucida Sans Unicode"/>
                <a:cs typeface="Lucida Sans Unicode"/>
              </a:rPr>
              <a:t>sistema</a:t>
            </a:r>
            <a:endParaRPr sz="2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46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82420"/>
            <a:ext cx="10427970" cy="2437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-35" dirty="0">
                <a:latin typeface="Lucida Sans Unicode"/>
                <a:cs typeface="Lucida Sans Unicode"/>
              </a:rPr>
              <a:t>Cuando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60" dirty="0">
                <a:latin typeface="Lucida Sans Unicode"/>
                <a:cs typeface="Lucida Sans Unicode"/>
              </a:rPr>
              <a:t>los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35" dirty="0">
                <a:latin typeface="Lucida Sans Unicode"/>
                <a:cs typeface="Lucida Sans Unicode"/>
              </a:rPr>
              <a:t>equipos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20" dirty="0">
                <a:latin typeface="Lucida Sans Unicode"/>
                <a:cs typeface="Lucida Sans Unicode"/>
              </a:rPr>
              <a:t>disparan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(generadores,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líneas</a:t>
            </a:r>
            <a:r>
              <a:rPr sz="1900" spc="-95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transmisión,</a:t>
            </a:r>
            <a:endParaRPr sz="1900">
              <a:latin typeface="Lucida Sans Unicode"/>
              <a:cs typeface="Lucida Sans Unicode"/>
            </a:endParaRPr>
          </a:p>
          <a:p>
            <a:pPr marL="469900">
              <a:lnSpc>
                <a:spcPct val="100000"/>
              </a:lnSpc>
              <a:spcBef>
                <a:spcPts val="1560"/>
              </a:spcBef>
            </a:pPr>
            <a:r>
              <a:rPr sz="1900" spc="-25" dirty="0">
                <a:latin typeface="Lucida Sans Unicode"/>
                <a:cs typeface="Lucida Sans Unicode"/>
              </a:rPr>
              <a:t>transformadores,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55" dirty="0">
                <a:latin typeface="Lucida Sans Unicode"/>
                <a:cs typeface="Lucida Sans Unicode"/>
              </a:rPr>
              <a:t>etc.),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60" dirty="0">
                <a:latin typeface="Lucida Sans Unicode"/>
                <a:cs typeface="Lucida Sans Unicode"/>
              </a:rPr>
              <a:t>los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60" dirty="0">
                <a:latin typeface="Lucida Sans Unicode"/>
                <a:cs typeface="Lucida Sans Unicode"/>
              </a:rPr>
              <a:t>flujos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de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energía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se</a:t>
            </a:r>
            <a:r>
              <a:rPr sz="1900" spc="-9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redistribuyen</a:t>
            </a:r>
            <a:endParaRPr sz="1900">
              <a:latin typeface="Lucida Sans Unicode"/>
              <a:cs typeface="Lucida Sans Unicode"/>
            </a:endParaRPr>
          </a:p>
          <a:p>
            <a:pPr marL="469900" marR="5080" indent="-457200">
              <a:lnSpc>
                <a:spcPct val="159500"/>
              </a:lnSpc>
              <a:spcBef>
                <a:spcPts val="62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-35" dirty="0">
                <a:latin typeface="Lucida Sans Unicode"/>
                <a:cs typeface="Lucida Sans Unicode"/>
              </a:rPr>
              <a:t>Los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35" dirty="0">
                <a:latin typeface="Lucida Sans Unicode"/>
                <a:cs typeface="Lucida Sans Unicode"/>
              </a:rPr>
              <a:t>relés,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los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esquemas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de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acción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correctiva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60" dirty="0">
                <a:latin typeface="Lucida Sans Unicode"/>
                <a:cs typeface="Lucida Sans Unicode"/>
              </a:rPr>
              <a:t>(RAS)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o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65" dirty="0">
                <a:latin typeface="Lucida Sans Unicode"/>
                <a:cs typeface="Lucida Sans Unicode"/>
              </a:rPr>
              <a:t>los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operadores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toman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medidas </a:t>
            </a:r>
            <a:r>
              <a:rPr sz="2000" dirty="0">
                <a:latin typeface="Lucida Sans Unicode"/>
                <a:cs typeface="Lucida Sans Unicode"/>
              </a:rPr>
              <a:t>para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prevenir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o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mitigar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40" dirty="0">
                <a:latin typeface="Lucida Sans Unicode"/>
                <a:cs typeface="Lucida Sans Unicode"/>
              </a:rPr>
              <a:t>las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sobrecargas</a:t>
            </a:r>
            <a:r>
              <a:rPr sz="2000" spc="-114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del</a:t>
            </a:r>
            <a:r>
              <a:rPr sz="2000" spc="-11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equipo.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3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35" dirty="0">
                <a:latin typeface="Lucida Sans Unicode"/>
                <a:cs typeface="Lucida Sans Unicode"/>
              </a:rPr>
              <a:t>Equipos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de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campo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enviados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para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investigar/reparar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2635" y="2449067"/>
            <a:ext cx="4998720" cy="37414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9229" y="542797"/>
            <a:ext cx="15519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Lucida Sans Unicode"/>
                <a:cs typeface="Lucida Sans Unicode"/>
              </a:rPr>
              <a:t>Seguridad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47</a:t>
            </a:fld>
            <a:endParaRPr spc="-25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90454"/>
            <a:ext cx="5379085" cy="268160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spc="-25" dirty="0">
                <a:latin typeface="Lucida Sans Unicode"/>
                <a:cs typeface="Lucida Sans Unicode"/>
              </a:rPr>
              <a:t>seguridad</a:t>
            </a:r>
            <a:r>
              <a:rPr sz="1800" spc="-7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del</a:t>
            </a:r>
            <a:r>
              <a:rPr sz="1800" spc="-7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personal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40" dirty="0">
                <a:latin typeface="Lucida Sans Unicode"/>
                <a:cs typeface="Lucida Sans Unicode"/>
              </a:rPr>
              <a:t>Cambio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órdenes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Lucida Sans Unicode"/>
                <a:cs typeface="Lucida Sans Unicode"/>
              </a:rPr>
              <a:t>Bloqueo</a:t>
            </a:r>
            <a:r>
              <a:rPr sz="1900" spc="-125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y</a:t>
            </a:r>
            <a:r>
              <a:rPr sz="1900" spc="-12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etiquetado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60" dirty="0">
                <a:latin typeface="Lucida Sans Unicode"/>
                <a:cs typeface="Lucida Sans Unicode"/>
              </a:rPr>
              <a:t>Autorización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para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trabajar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en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el</a:t>
            </a:r>
            <a:r>
              <a:rPr sz="2100" spc="-11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equipo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25" dirty="0">
                <a:latin typeface="Lucida Sans Unicode"/>
                <a:cs typeface="Lucida Sans Unicode"/>
              </a:rPr>
              <a:t>Restauración</a:t>
            </a:r>
            <a:r>
              <a:rPr sz="2300" spc="-145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al</a:t>
            </a:r>
            <a:r>
              <a:rPr sz="2300" spc="-145" dirty="0">
                <a:latin typeface="Lucida Sans Unicode"/>
                <a:cs typeface="Lucida Sans Unicode"/>
              </a:rPr>
              <a:t> </a:t>
            </a:r>
            <a:r>
              <a:rPr sz="2300" spc="-10" dirty="0">
                <a:latin typeface="Lucida Sans Unicode"/>
                <a:cs typeface="Lucida Sans Unicode"/>
              </a:rPr>
              <a:t>servicio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5964" y="1641348"/>
            <a:ext cx="6393180" cy="45643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495" rIns="0" bIns="0" rtlCol="0">
            <a:spAutoFit/>
          </a:bodyPr>
          <a:lstStyle/>
          <a:p>
            <a:pPr marL="3566795">
              <a:lnSpc>
                <a:spcPct val="100000"/>
              </a:lnSpc>
              <a:spcBef>
                <a:spcPts val="100"/>
              </a:spcBef>
            </a:pPr>
            <a:r>
              <a:rPr sz="3200" spc="105" dirty="0"/>
              <a:t>Restauración</a:t>
            </a:r>
            <a:r>
              <a:rPr sz="3200" spc="-165" dirty="0"/>
              <a:t> </a:t>
            </a:r>
            <a:r>
              <a:rPr sz="3200" spc="125" dirty="0"/>
              <a:t>del</a:t>
            </a:r>
            <a:r>
              <a:rPr sz="3200" spc="-160" dirty="0"/>
              <a:t> </a:t>
            </a:r>
            <a:r>
              <a:rPr sz="3200" spc="110" dirty="0"/>
              <a:t>sistema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35940" y="1408312"/>
            <a:ext cx="3714750" cy="276352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120" dirty="0">
                <a:latin typeface="Tahoma"/>
                <a:cs typeface="Tahoma"/>
              </a:rPr>
              <a:t>Motivo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95" dirty="0">
                <a:latin typeface="Tahoma"/>
                <a:cs typeface="Tahoma"/>
              </a:rPr>
              <a:t>perturbación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80" dirty="0">
                <a:latin typeface="Tahoma"/>
                <a:cs typeface="Tahoma"/>
              </a:rPr>
              <a:t>Prioridades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restauración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85" dirty="0">
                <a:latin typeface="Tahoma"/>
                <a:cs typeface="Tahoma"/>
              </a:rPr>
              <a:t>Desafíos</a:t>
            </a:r>
            <a:r>
              <a:rPr sz="2300" spc="-125" dirty="0">
                <a:latin typeface="Tahoma"/>
                <a:cs typeface="Tahoma"/>
              </a:rPr>
              <a:t> </a:t>
            </a:r>
            <a:r>
              <a:rPr sz="2300" spc="90" dirty="0">
                <a:latin typeface="Tahoma"/>
                <a:cs typeface="Tahoma"/>
              </a:rPr>
              <a:t>del</a:t>
            </a:r>
            <a:r>
              <a:rPr sz="2300" spc="-125" dirty="0">
                <a:latin typeface="Tahoma"/>
                <a:cs typeface="Tahoma"/>
              </a:rPr>
              <a:t> </a:t>
            </a:r>
            <a:r>
              <a:rPr sz="2300" spc="100" dirty="0">
                <a:latin typeface="Tahoma"/>
                <a:cs typeface="Tahoma"/>
              </a:rPr>
              <a:t>operador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64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95" dirty="0">
                <a:latin typeface="Tahoma"/>
                <a:cs typeface="Tahoma"/>
              </a:rPr>
              <a:t>Construyendo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negro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85" dirty="0">
                <a:latin typeface="Tahoma"/>
                <a:cs typeface="Tahoma"/>
              </a:rPr>
              <a:t>Grandes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eventos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Traducido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del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inglés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al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español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spc="-3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-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Lucida Sans Unicode"/>
                <a:cs typeface="Lucida Sans Unicode"/>
              </a:rPr>
              <a:t>48</a:t>
            </a:fld>
            <a:endParaRPr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544" y="68580"/>
            <a:ext cx="5408930" cy="6760845"/>
            <a:chOff x="6257544" y="68580"/>
            <a:chExt cx="540893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16" y="4608557"/>
              <a:ext cx="5381267" cy="2220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7544" y="68580"/>
              <a:ext cx="5408676" cy="455980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2223" y="2564892"/>
            <a:ext cx="2331720" cy="17373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93358" y="104775"/>
            <a:ext cx="5288280" cy="44386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 marR="265430" algn="ctr">
              <a:lnSpc>
                <a:spcPct val="100000"/>
              </a:lnSpc>
              <a:spcBef>
                <a:spcPts val="2690"/>
              </a:spcBef>
            </a:pPr>
            <a:r>
              <a:rPr sz="2500" spc="70" dirty="0">
                <a:solidFill>
                  <a:srgbClr val="FFFFFF"/>
                </a:solidFill>
                <a:latin typeface="Tahoma"/>
                <a:cs typeface="Tahoma"/>
              </a:rPr>
              <a:t>Sección</a:t>
            </a:r>
            <a:r>
              <a:rPr sz="25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Tahoma"/>
                <a:cs typeface="Tahoma"/>
              </a:rPr>
              <a:t>4-</a:t>
            </a:r>
            <a:endParaRPr sz="2500">
              <a:latin typeface="Tahoma"/>
              <a:cs typeface="Tahoma"/>
            </a:endParaRPr>
          </a:p>
          <a:p>
            <a:pPr marR="267970" algn="ctr">
              <a:lnSpc>
                <a:spcPct val="100000"/>
              </a:lnSpc>
              <a:spcBef>
                <a:spcPts val="1065"/>
              </a:spcBef>
            </a:pP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Regulación: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Quién,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ahoma"/>
                <a:cs typeface="Tahoma"/>
              </a:rPr>
              <a:t>Cómo,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qué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00">
              <a:latin typeface="Tahoma"/>
              <a:cs typeface="Tahoma"/>
            </a:endParaRPr>
          </a:p>
          <a:p>
            <a:pPr marR="80010" algn="ctr">
              <a:lnSpc>
                <a:spcPct val="100000"/>
              </a:lnSpc>
            </a:pP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Fundamentos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3358" y="4625975"/>
            <a:ext cx="5288280" cy="21272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4050">
              <a:latin typeface="Times New Roman"/>
              <a:cs typeface="Times New Roman"/>
            </a:endParaRPr>
          </a:p>
          <a:p>
            <a:pPr marR="174625" algn="ctr">
              <a:lnSpc>
                <a:spcPct val="100000"/>
              </a:lnSpc>
            </a:pP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grúa</a:t>
            </a:r>
            <a:r>
              <a:rPr sz="27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20" dirty="0">
                <a:solidFill>
                  <a:srgbClr val="FFFFFF"/>
                </a:solidFill>
                <a:latin typeface="Tahoma"/>
                <a:cs typeface="Tahoma"/>
              </a:rPr>
              <a:t>donovan</a:t>
            </a:r>
            <a:endParaRPr sz="2700">
              <a:latin typeface="Tahoma"/>
              <a:cs typeface="Tahoma"/>
            </a:endParaRPr>
          </a:p>
          <a:p>
            <a:pPr marR="111760" algn="ctr">
              <a:lnSpc>
                <a:spcPct val="100000"/>
              </a:lnSpc>
              <a:spcBef>
                <a:spcPts val="2205"/>
              </a:spcBef>
            </a:pPr>
            <a:r>
              <a:rPr sz="1700" spc="60" dirty="0">
                <a:solidFill>
                  <a:srgbClr val="FFFFFF"/>
                </a:solidFill>
                <a:latin typeface="Tahoma"/>
                <a:cs typeface="Tahoma"/>
              </a:rPr>
              <a:t>Ingeniero</a:t>
            </a:r>
            <a:r>
              <a:rPr sz="17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7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3676" y="1229817"/>
            <a:ext cx="5335905" cy="5337175"/>
            <a:chOff x="3503676" y="1229817"/>
            <a:chExt cx="5335905" cy="5337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3676" y="1229817"/>
              <a:ext cx="5335524" cy="53370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8748" y="1424939"/>
              <a:ext cx="4765548" cy="476707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5440045">
              <a:lnSpc>
                <a:spcPct val="100000"/>
              </a:lnSpc>
              <a:spcBef>
                <a:spcPts val="100"/>
              </a:spcBef>
            </a:pPr>
            <a:r>
              <a:rPr sz="4000" spc="-20" dirty="0"/>
              <a:t>FERC</a:t>
            </a:r>
            <a:endParaRPr sz="40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796" y="2503932"/>
            <a:ext cx="1746503" cy="21031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7476" y="2503932"/>
            <a:ext cx="1755648" cy="21031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13532" y="2503932"/>
            <a:ext cx="1755647" cy="21031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2935" y="2513076"/>
            <a:ext cx="1751075" cy="21015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18676" y="2503932"/>
            <a:ext cx="2031492" cy="21107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995" rIns="0" bIns="0" rtlCol="0">
            <a:spAutoFit/>
          </a:bodyPr>
          <a:lstStyle/>
          <a:p>
            <a:pPr marL="2459990">
              <a:lnSpc>
                <a:spcPct val="100000"/>
              </a:lnSpc>
              <a:spcBef>
                <a:spcPts val="100"/>
              </a:spcBef>
            </a:pPr>
            <a:r>
              <a:rPr spc="215" dirty="0"/>
              <a:t>Miembros</a:t>
            </a:r>
            <a:r>
              <a:rPr spc="-180" dirty="0"/>
              <a:t> </a:t>
            </a:r>
            <a:r>
              <a:rPr spc="175" dirty="0"/>
              <a:t>de</a:t>
            </a:r>
            <a:r>
              <a:rPr spc="-180" dirty="0"/>
              <a:t> </a:t>
            </a:r>
            <a:r>
              <a:rPr spc="110" dirty="0"/>
              <a:t>la</a:t>
            </a:r>
            <a:r>
              <a:rPr spc="-180" dirty="0"/>
              <a:t> </a:t>
            </a:r>
            <a:r>
              <a:rPr spc="180" dirty="0"/>
              <a:t>Comisión</a:t>
            </a:r>
            <a:r>
              <a:rPr spc="-180" dirty="0"/>
              <a:t> </a:t>
            </a:r>
            <a:r>
              <a:rPr spc="-20" dirty="0"/>
              <a:t>FERC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1108049" y="4652898"/>
            <a:ext cx="14973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55" dirty="0">
                <a:latin typeface="Arial Black"/>
                <a:cs typeface="Arial Black"/>
              </a:rPr>
              <a:t>Presidente</a:t>
            </a:r>
            <a:r>
              <a:rPr sz="950" spc="-20" dirty="0">
                <a:latin typeface="Arial Black"/>
                <a:cs typeface="Arial Black"/>
              </a:rPr>
              <a:t> </a:t>
            </a:r>
            <a:r>
              <a:rPr sz="950" spc="-65" dirty="0">
                <a:latin typeface="Arial Black"/>
                <a:cs typeface="Arial Black"/>
              </a:rPr>
              <a:t>Richard</a:t>
            </a:r>
            <a:r>
              <a:rPr sz="950" spc="-20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Glick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7370" y="4640198"/>
            <a:ext cx="17430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65" dirty="0">
                <a:latin typeface="Arial Black"/>
                <a:cs typeface="Arial Black"/>
              </a:rPr>
              <a:t>Comisionado</a:t>
            </a:r>
            <a:r>
              <a:rPr sz="1050" spc="-45" dirty="0">
                <a:latin typeface="Arial Black"/>
                <a:cs typeface="Arial Black"/>
              </a:rPr>
              <a:t> </a:t>
            </a:r>
            <a:r>
              <a:rPr sz="1050" spc="-135" dirty="0">
                <a:latin typeface="Arial Black"/>
                <a:cs typeface="Arial Black"/>
              </a:rPr>
              <a:t>James</a:t>
            </a:r>
            <a:r>
              <a:rPr sz="1050" spc="-40" dirty="0">
                <a:latin typeface="Arial Black"/>
                <a:cs typeface="Arial Black"/>
              </a:rPr>
              <a:t> </a:t>
            </a:r>
            <a:r>
              <a:rPr sz="1050" spc="-20" dirty="0">
                <a:latin typeface="Arial Black"/>
                <a:cs typeface="Arial Black"/>
              </a:rPr>
              <a:t>Danly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6228" y="4641088"/>
            <a:ext cx="56927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65" dirty="0">
                <a:latin typeface="Arial Black"/>
                <a:cs typeface="Arial Black"/>
              </a:rPr>
              <a:t>Comisionado</a:t>
            </a:r>
            <a:r>
              <a:rPr sz="1050" spc="-35" dirty="0">
                <a:latin typeface="Arial Black"/>
                <a:cs typeface="Arial Black"/>
              </a:rPr>
              <a:t> Mark </a:t>
            </a:r>
            <a:r>
              <a:rPr sz="1050" spc="-65" dirty="0">
                <a:latin typeface="Arial Black"/>
                <a:cs typeface="Arial Black"/>
              </a:rPr>
              <a:t>Christie</a:t>
            </a:r>
            <a:r>
              <a:rPr sz="1050" spc="-30" dirty="0">
                <a:latin typeface="Arial Black"/>
                <a:cs typeface="Arial Black"/>
              </a:rPr>
              <a:t> </a:t>
            </a:r>
            <a:r>
              <a:rPr sz="1050" spc="-65" dirty="0">
                <a:latin typeface="Arial Black"/>
                <a:cs typeface="Arial Black"/>
              </a:rPr>
              <a:t>Comisionado</a:t>
            </a:r>
            <a:r>
              <a:rPr sz="1050" spc="-35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Allison</a:t>
            </a:r>
            <a:r>
              <a:rPr sz="1050" spc="-30" dirty="0">
                <a:latin typeface="Arial Black"/>
                <a:cs typeface="Arial Black"/>
              </a:rPr>
              <a:t> </a:t>
            </a:r>
            <a:r>
              <a:rPr sz="1050" spc="-75" dirty="0">
                <a:latin typeface="Arial Black"/>
                <a:cs typeface="Arial Black"/>
              </a:rPr>
              <a:t>Clements</a:t>
            </a:r>
            <a:r>
              <a:rPr sz="1050" spc="-35" dirty="0">
                <a:latin typeface="Arial Black"/>
                <a:cs typeface="Arial Black"/>
              </a:rPr>
              <a:t> </a:t>
            </a:r>
            <a:r>
              <a:rPr sz="1050" spc="-65" dirty="0">
                <a:latin typeface="Arial Black"/>
                <a:cs typeface="Arial Black"/>
              </a:rPr>
              <a:t>Comisionado</a:t>
            </a:r>
            <a:r>
              <a:rPr sz="1050" spc="-35" dirty="0">
                <a:latin typeface="Arial Black"/>
                <a:cs typeface="Arial Black"/>
              </a:rPr>
              <a:t> </a:t>
            </a:r>
            <a:r>
              <a:rPr sz="1050" spc="-50" dirty="0">
                <a:latin typeface="Arial Black"/>
                <a:cs typeface="Arial Black"/>
              </a:rPr>
              <a:t>Willie</a:t>
            </a:r>
            <a:r>
              <a:rPr sz="1050" spc="-30" dirty="0">
                <a:latin typeface="Arial Black"/>
                <a:cs typeface="Arial Black"/>
              </a:rPr>
              <a:t> </a:t>
            </a:r>
            <a:r>
              <a:rPr sz="1050" spc="-10" dirty="0">
                <a:latin typeface="Arial Black"/>
                <a:cs typeface="Arial Black"/>
              </a:rPr>
              <a:t>Phillips</a:t>
            </a:r>
            <a:endParaRPr sz="10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0032" y="3054824"/>
            <a:ext cx="4713732" cy="13172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8180" y="2103104"/>
            <a:ext cx="2145078" cy="26540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5391150">
              <a:lnSpc>
                <a:spcPct val="100000"/>
              </a:lnSpc>
              <a:spcBef>
                <a:spcPts val="100"/>
              </a:spcBef>
            </a:pPr>
            <a:r>
              <a:rPr sz="4000" spc="75" dirty="0"/>
              <a:t>NERC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7856601" y="4853480"/>
            <a:ext cx="1845310" cy="5334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1050" dirty="0">
                <a:latin typeface="Tahoma"/>
                <a:cs typeface="Tahoma"/>
              </a:rPr>
              <a:t>presidente</a:t>
            </a:r>
            <a:r>
              <a:rPr sz="1050" spc="204" dirty="0">
                <a:latin typeface="Tahoma"/>
                <a:cs typeface="Tahoma"/>
              </a:rPr>
              <a:t> </a:t>
            </a:r>
            <a:r>
              <a:rPr sz="1050" dirty="0">
                <a:latin typeface="Tahoma"/>
                <a:cs typeface="Tahoma"/>
              </a:rPr>
              <a:t>y</a:t>
            </a:r>
            <a:r>
              <a:rPr sz="1050" spc="204" dirty="0">
                <a:latin typeface="Tahoma"/>
                <a:cs typeface="Tahoma"/>
              </a:rPr>
              <a:t> </a:t>
            </a:r>
            <a:r>
              <a:rPr sz="1050" dirty="0">
                <a:latin typeface="Tahoma"/>
                <a:cs typeface="Tahoma"/>
              </a:rPr>
              <a:t>director</a:t>
            </a:r>
            <a:r>
              <a:rPr sz="1050" spc="204" dirty="0">
                <a:latin typeface="Tahoma"/>
                <a:cs typeface="Tahoma"/>
              </a:rPr>
              <a:t> </a:t>
            </a:r>
            <a:r>
              <a:rPr sz="1050" spc="-10" dirty="0">
                <a:latin typeface="Tahoma"/>
                <a:cs typeface="Tahoma"/>
              </a:rPr>
              <a:t>general</a:t>
            </a:r>
            <a:endParaRPr sz="1050">
              <a:latin typeface="Tahoma"/>
              <a:cs typeface="Tahoma"/>
            </a:endParaRPr>
          </a:p>
          <a:p>
            <a:pPr marL="62230" algn="ctr">
              <a:lnSpc>
                <a:spcPct val="100000"/>
              </a:lnSpc>
              <a:spcBef>
                <a:spcPts val="650"/>
              </a:spcBef>
            </a:pPr>
            <a:r>
              <a:rPr sz="1300" dirty="0">
                <a:latin typeface="Tahoma"/>
                <a:cs typeface="Tahoma"/>
              </a:rPr>
              <a:t>jim</a:t>
            </a:r>
            <a:r>
              <a:rPr sz="1300" spc="50" dirty="0">
                <a:latin typeface="Tahoma"/>
                <a:cs typeface="Tahoma"/>
              </a:rPr>
              <a:t> </a:t>
            </a:r>
            <a:r>
              <a:rPr sz="1300" spc="55" dirty="0">
                <a:latin typeface="Tahoma"/>
                <a:cs typeface="Tahoma"/>
              </a:rPr>
              <a:t>roberto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83161" y="6522110"/>
            <a:ext cx="4762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A9925F"/>
                </a:solidFill>
                <a:latin typeface="Tahoma"/>
                <a:cs typeface="Tahoma"/>
              </a:rPr>
              <a:t>sesenta</a:t>
            </a:r>
            <a:r>
              <a:rPr sz="500" spc="30" dirty="0">
                <a:solidFill>
                  <a:srgbClr val="A9925F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A9925F"/>
                </a:solidFill>
                <a:latin typeface="Tahoma"/>
                <a:cs typeface="Tahoma"/>
              </a:rPr>
              <a:t>y</a:t>
            </a:r>
            <a:r>
              <a:rPr sz="500" spc="30" dirty="0">
                <a:solidFill>
                  <a:srgbClr val="A9925F"/>
                </a:solidFill>
                <a:latin typeface="Tahoma"/>
                <a:cs typeface="Tahoma"/>
              </a:rPr>
              <a:t> </a:t>
            </a:r>
            <a:r>
              <a:rPr sz="500" spc="-20" dirty="0">
                <a:solidFill>
                  <a:srgbClr val="A9925F"/>
                </a:solidFill>
                <a:latin typeface="Tahoma"/>
                <a:cs typeface="Tahoma"/>
              </a:rPr>
              <a:t>cinco</a:t>
            </a:r>
            <a:endParaRPr sz="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468" y="2577008"/>
            <a:ext cx="2018777" cy="19776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353043" y="5343144"/>
            <a:ext cx="2508885" cy="906144"/>
            <a:chOff x="8353043" y="5343144"/>
            <a:chExt cx="2508885" cy="90614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53043" y="5343144"/>
              <a:ext cx="2123748" cy="9056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98023" y="5343144"/>
              <a:ext cx="763524" cy="33070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30061" y="2984838"/>
            <a:ext cx="2065811" cy="64863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380233" y="3216910"/>
            <a:ext cx="967105" cy="302260"/>
            <a:chOff x="2380233" y="3216910"/>
            <a:chExt cx="967105" cy="302260"/>
          </a:xfrm>
        </p:grpSpPr>
        <p:sp>
          <p:nvSpPr>
            <p:cNvPr id="8" name="object 8"/>
            <p:cNvSpPr/>
            <p:nvPr/>
          </p:nvSpPr>
          <p:spPr>
            <a:xfrm>
              <a:off x="2386583" y="3223260"/>
              <a:ext cx="954405" cy="289560"/>
            </a:xfrm>
            <a:custGeom>
              <a:avLst/>
              <a:gdLst/>
              <a:ahLst/>
              <a:cxnLst/>
              <a:rect l="l" t="t" r="r" b="b"/>
              <a:pathLst>
                <a:path w="954404" h="289560">
                  <a:moveTo>
                    <a:pt x="809244" y="0"/>
                  </a:moveTo>
                  <a:lnTo>
                    <a:pt x="809244" y="72389"/>
                  </a:lnTo>
                  <a:lnTo>
                    <a:pt x="0" y="72389"/>
                  </a:lnTo>
                  <a:lnTo>
                    <a:pt x="0" y="217169"/>
                  </a:lnTo>
                  <a:lnTo>
                    <a:pt x="809244" y="217169"/>
                  </a:lnTo>
                  <a:lnTo>
                    <a:pt x="809244" y="289560"/>
                  </a:lnTo>
                  <a:lnTo>
                    <a:pt x="954024" y="144779"/>
                  </a:lnTo>
                  <a:lnTo>
                    <a:pt x="809244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86583" y="3223260"/>
              <a:ext cx="954405" cy="289560"/>
            </a:xfrm>
            <a:custGeom>
              <a:avLst/>
              <a:gdLst/>
              <a:ahLst/>
              <a:cxnLst/>
              <a:rect l="l" t="t" r="r" b="b"/>
              <a:pathLst>
                <a:path w="954404" h="289560">
                  <a:moveTo>
                    <a:pt x="0" y="72389"/>
                  </a:moveTo>
                  <a:lnTo>
                    <a:pt x="809244" y="72389"/>
                  </a:lnTo>
                  <a:lnTo>
                    <a:pt x="809244" y="0"/>
                  </a:lnTo>
                  <a:lnTo>
                    <a:pt x="954024" y="144779"/>
                  </a:lnTo>
                  <a:lnTo>
                    <a:pt x="809244" y="289560"/>
                  </a:lnTo>
                  <a:lnTo>
                    <a:pt x="809244" y="217169"/>
                  </a:lnTo>
                  <a:lnTo>
                    <a:pt x="0" y="217169"/>
                  </a:lnTo>
                  <a:lnTo>
                    <a:pt x="0" y="72389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77962" y="1696211"/>
            <a:ext cx="4497044" cy="34655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36791" y="3182111"/>
            <a:ext cx="969263" cy="32308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3414395">
              <a:lnSpc>
                <a:spcPct val="100000"/>
              </a:lnSpc>
              <a:spcBef>
                <a:spcPts val="100"/>
              </a:spcBef>
            </a:pPr>
            <a:r>
              <a:rPr sz="3800" spc="145" dirty="0"/>
              <a:t>Agencias</a:t>
            </a:r>
            <a:r>
              <a:rPr sz="3800" spc="-180" dirty="0"/>
              <a:t> </a:t>
            </a:r>
            <a:r>
              <a:rPr sz="3800" spc="135" dirty="0"/>
              <a:t>regulatorias</a:t>
            </a:r>
            <a:endParaRPr sz="38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177" y="1659173"/>
            <a:ext cx="10329056" cy="44231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0847" rIns="0" bIns="0" rtlCol="0">
            <a:spAutoFit/>
          </a:bodyPr>
          <a:lstStyle/>
          <a:p>
            <a:pPr marL="580390">
              <a:lnSpc>
                <a:spcPct val="100000"/>
              </a:lnSpc>
              <a:spcBef>
                <a:spcPts val="100"/>
              </a:spcBef>
            </a:pPr>
            <a:r>
              <a:rPr sz="2700" spc="114" dirty="0"/>
              <a:t>Cuatro</a:t>
            </a:r>
            <a:r>
              <a:rPr sz="2700" spc="-120" dirty="0"/>
              <a:t> </a:t>
            </a:r>
            <a:r>
              <a:rPr sz="2700" spc="95" dirty="0"/>
              <a:t>interconexiones,</a:t>
            </a:r>
            <a:r>
              <a:rPr sz="2700" spc="-120" dirty="0"/>
              <a:t> </a:t>
            </a:r>
            <a:r>
              <a:rPr sz="2700" spc="85" dirty="0"/>
              <a:t>seis</a:t>
            </a:r>
            <a:r>
              <a:rPr sz="2700" spc="-114" dirty="0"/>
              <a:t> </a:t>
            </a:r>
            <a:r>
              <a:rPr sz="2700" spc="110" dirty="0"/>
              <a:t>entidades</a:t>
            </a:r>
            <a:r>
              <a:rPr sz="2700" spc="-120" dirty="0"/>
              <a:t> </a:t>
            </a:r>
            <a:r>
              <a:rPr sz="2700" spc="130" dirty="0"/>
              <a:t>de</a:t>
            </a:r>
            <a:r>
              <a:rPr sz="2700" spc="-120" dirty="0"/>
              <a:t> </a:t>
            </a:r>
            <a:r>
              <a:rPr sz="2700" spc="85" dirty="0"/>
              <a:t>confiabilidad,</a:t>
            </a:r>
            <a:r>
              <a:rPr sz="2700" spc="-114" dirty="0"/>
              <a:t> </a:t>
            </a:r>
            <a:r>
              <a:rPr sz="2700" spc="130" dirty="0"/>
              <a:t>una</a:t>
            </a:r>
            <a:r>
              <a:rPr sz="2700" spc="-120" dirty="0"/>
              <a:t> </a:t>
            </a:r>
            <a:r>
              <a:rPr sz="2700" spc="25" dirty="0"/>
              <a:t>ERO</a:t>
            </a:r>
            <a:endParaRPr sz="27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9419" y="0"/>
            <a:ext cx="5186172" cy="65318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495" rIns="0" bIns="0" rtlCol="0">
            <a:spAutoFit/>
          </a:bodyPr>
          <a:lstStyle/>
          <a:p>
            <a:pPr marL="4544695">
              <a:lnSpc>
                <a:spcPct val="100000"/>
              </a:lnSpc>
              <a:spcBef>
                <a:spcPts val="100"/>
              </a:spcBef>
            </a:pPr>
            <a:r>
              <a:rPr sz="3200" spc="145" dirty="0"/>
              <a:t>Quienes</a:t>
            </a:r>
            <a:r>
              <a:rPr sz="3200" spc="-165" dirty="0"/>
              <a:t> </a:t>
            </a:r>
            <a:r>
              <a:rPr sz="3200" spc="170" dirty="0"/>
              <a:t>somos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451525"/>
            <a:ext cx="6741159" cy="459930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600" spc="-110" dirty="0">
                <a:latin typeface="Arial Black"/>
                <a:cs typeface="Arial Black"/>
              </a:rPr>
              <a:t>más</a:t>
            </a:r>
            <a:r>
              <a:rPr sz="1600" spc="-105" dirty="0">
                <a:latin typeface="Arial Black"/>
                <a:cs typeface="Arial Black"/>
              </a:rPr>
              <a:t> </a:t>
            </a:r>
            <a:r>
              <a:rPr sz="1600" spc="-30" dirty="0">
                <a:latin typeface="Arial Black"/>
                <a:cs typeface="Arial Black"/>
              </a:rPr>
              <a:t>grande</a:t>
            </a:r>
            <a:r>
              <a:rPr sz="1600" spc="-30" dirty="0">
                <a:latin typeface="Tahoma"/>
                <a:cs typeface="Tahoma"/>
              </a:rPr>
              <a:t>de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seis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Entidades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Regionales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200" dirty="0">
                <a:latin typeface="Tahoma"/>
                <a:cs typeface="Tahoma"/>
              </a:rPr>
              <a:t>WECC</a:t>
            </a:r>
            <a:r>
              <a:rPr sz="2200" spc="-70" dirty="0">
                <a:latin typeface="Tahoma"/>
                <a:cs typeface="Tahoma"/>
              </a:rPr>
              <a:t> </a:t>
            </a:r>
            <a:r>
              <a:rPr sz="2200" spc="70" dirty="0">
                <a:latin typeface="Tahoma"/>
                <a:cs typeface="Tahoma"/>
              </a:rPr>
              <a:t>es</a:t>
            </a:r>
            <a:r>
              <a:rPr sz="2200" spc="-70" dirty="0">
                <a:latin typeface="Tahoma"/>
                <a:cs typeface="Tahoma"/>
              </a:rPr>
              <a:t> </a:t>
            </a:r>
            <a:r>
              <a:rPr sz="2200" spc="95" dirty="0">
                <a:latin typeface="Tahoma"/>
                <a:cs typeface="Tahoma"/>
              </a:rPr>
              <a:t>designado</a:t>
            </a:r>
            <a:r>
              <a:rPr sz="2200" spc="-65" dirty="0">
                <a:latin typeface="Tahoma"/>
                <a:cs typeface="Tahoma"/>
              </a:rPr>
              <a:t> </a:t>
            </a:r>
            <a:r>
              <a:rPr sz="2200" spc="114" dirty="0">
                <a:latin typeface="Tahoma"/>
                <a:cs typeface="Tahoma"/>
              </a:rPr>
              <a:t>como</a:t>
            </a:r>
            <a:r>
              <a:rPr sz="2200" spc="-70" dirty="0">
                <a:latin typeface="Tahoma"/>
                <a:cs typeface="Tahoma"/>
              </a:rPr>
              <a:t> </a:t>
            </a:r>
            <a:r>
              <a:rPr sz="2200" spc="-80" dirty="0">
                <a:latin typeface="Tahoma"/>
                <a:cs typeface="Tahoma"/>
              </a:rPr>
              <a:t>el</a:t>
            </a:r>
            <a:r>
              <a:rPr sz="2200" spc="-80" dirty="0">
                <a:solidFill>
                  <a:srgbClr val="B43713"/>
                </a:solidFill>
                <a:latin typeface="Arial Black"/>
                <a:cs typeface="Arial Black"/>
              </a:rPr>
              <a:t>Entidad</a:t>
            </a:r>
            <a:r>
              <a:rPr sz="2200" spc="-114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55" dirty="0">
                <a:solidFill>
                  <a:srgbClr val="B43713"/>
                </a:solidFill>
                <a:latin typeface="Arial Black"/>
                <a:cs typeface="Arial Black"/>
              </a:rPr>
              <a:t>Territorial</a:t>
            </a:r>
            <a:endParaRPr sz="22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925"/>
              </a:spcBef>
            </a:pPr>
            <a:r>
              <a:rPr sz="2200" spc="95" dirty="0">
                <a:latin typeface="Tahoma"/>
                <a:cs typeface="Tahoma"/>
              </a:rPr>
              <a:t>para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65" dirty="0">
                <a:latin typeface="Tahoma"/>
                <a:cs typeface="Tahoma"/>
              </a:rPr>
              <a:t>la</a:t>
            </a:r>
            <a:r>
              <a:rPr sz="2200" spc="-105" dirty="0">
                <a:latin typeface="Tahoma"/>
                <a:cs typeface="Tahoma"/>
              </a:rPr>
              <a:t> </a:t>
            </a:r>
            <a:r>
              <a:rPr sz="2200" spc="80" dirty="0">
                <a:latin typeface="Tahoma"/>
                <a:cs typeface="Tahoma"/>
              </a:rPr>
              <a:t>Interconexión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75" dirty="0">
                <a:latin typeface="Tahoma"/>
                <a:cs typeface="Tahoma"/>
              </a:rPr>
              <a:t>Oeste</a:t>
            </a:r>
            <a:endParaRPr sz="2200">
              <a:latin typeface="Tahoma"/>
              <a:cs typeface="Tahoma"/>
            </a:endParaRPr>
          </a:p>
          <a:p>
            <a:pPr marL="469900" marR="20320" indent="-457200">
              <a:lnSpc>
                <a:spcPct val="175100"/>
              </a:lnSpc>
              <a:spcBef>
                <a:spcPts val="505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700" dirty="0">
                <a:latin typeface="Tahoma"/>
                <a:cs typeface="Tahoma"/>
              </a:rPr>
              <a:t>WECC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tiene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responsabilidad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ayudar</a:t>
            </a:r>
            <a:r>
              <a:rPr sz="1700" spc="-20" dirty="0">
                <a:solidFill>
                  <a:srgbClr val="B43713"/>
                </a:solidFill>
                <a:latin typeface="Arial Black"/>
                <a:cs typeface="Arial Black"/>
              </a:rPr>
              <a:t>crear,</a:t>
            </a:r>
            <a:r>
              <a:rPr sz="1700" spc="-7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55" dirty="0">
                <a:solidFill>
                  <a:srgbClr val="B43713"/>
                </a:solidFill>
                <a:latin typeface="Arial Black"/>
                <a:cs typeface="Arial Black"/>
              </a:rPr>
              <a:t>monitorear</a:t>
            </a:r>
            <a:r>
              <a:rPr sz="1700" spc="-7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50" dirty="0">
                <a:solidFill>
                  <a:srgbClr val="B43713"/>
                </a:solidFill>
                <a:latin typeface="Arial Black"/>
                <a:cs typeface="Arial Black"/>
              </a:rPr>
              <a:t>y </a:t>
            </a:r>
            <a:r>
              <a:rPr sz="1700" spc="-110" dirty="0">
                <a:solidFill>
                  <a:srgbClr val="B43713"/>
                </a:solidFill>
                <a:latin typeface="Arial Black"/>
                <a:cs typeface="Arial Black"/>
              </a:rPr>
              <a:t>hacer</a:t>
            </a:r>
            <a:r>
              <a:rPr sz="1700" spc="-9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75" dirty="0">
                <a:solidFill>
                  <a:srgbClr val="B43713"/>
                </a:solidFill>
                <a:latin typeface="Arial Black"/>
                <a:cs typeface="Arial Black"/>
              </a:rPr>
              <a:t>cumplir</a:t>
            </a:r>
            <a:r>
              <a:rPr sz="1700" spc="-8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100" dirty="0">
                <a:solidFill>
                  <a:srgbClr val="B43713"/>
                </a:solidFill>
                <a:latin typeface="Arial Black"/>
                <a:cs typeface="Arial Black"/>
              </a:rPr>
              <a:t>estándares</a:t>
            </a:r>
            <a:r>
              <a:rPr sz="1700" spc="-9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110" dirty="0">
                <a:solidFill>
                  <a:srgbClr val="B43713"/>
                </a:solidFill>
                <a:latin typeface="Arial Black"/>
                <a:cs typeface="Arial Black"/>
              </a:rPr>
              <a:t>de</a:t>
            </a:r>
            <a:r>
              <a:rPr sz="1700" spc="-8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80" dirty="0">
                <a:solidFill>
                  <a:srgbClr val="B43713"/>
                </a:solidFill>
                <a:latin typeface="Arial Black"/>
                <a:cs typeface="Arial Black"/>
              </a:rPr>
              <a:t>confiabilidad</a:t>
            </a:r>
            <a:r>
              <a:rPr sz="1700" spc="-9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80" dirty="0">
                <a:solidFill>
                  <a:srgbClr val="B43713"/>
                </a:solidFill>
                <a:latin typeface="Arial Black"/>
                <a:cs typeface="Arial Black"/>
              </a:rPr>
              <a:t>y</a:t>
            </a:r>
            <a:r>
              <a:rPr sz="1700" spc="-8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10" dirty="0">
                <a:solidFill>
                  <a:srgbClr val="B43713"/>
                </a:solidFill>
                <a:latin typeface="Arial Black"/>
                <a:cs typeface="Arial Black"/>
              </a:rPr>
              <a:t>promover </a:t>
            </a:r>
            <a:r>
              <a:rPr sz="1700" spc="-114" dirty="0">
                <a:solidFill>
                  <a:srgbClr val="B43713"/>
                </a:solidFill>
                <a:latin typeface="Arial Black"/>
                <a:cs typeface="Arial Black"/>
              </a:rPr>
              <a:t>actividades</a:t>
            </a:r>
            <a:r>
              <a:rPr sz="1700" spc="-10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70" dirty="0">
                <a:solidFill>
                  <a:srgbClr val="B43713"/>
                </a:solidFill>
                <a:latin typeface="Arial Black"/>
                <a:cs typeface="Arial Black"/>
              </a:rPr>
              <a:t>que</a:t>
            </a:r>
            <a:r>
              <a:rPr sz="1700" spc="-9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90" dirty="0">
                <a:solidFill>
                  <a:srgbClr val="B43713"/>
                </a:solidFill>
                <a:latin typeface="Arial Black"/>
                <a:cs typeface="Arial Black"/>
              </a:rPr>
              <a:t>aseguren</a:t>
            </a:r>
            <a:r>
              <a:rPr sz="1700" spc="-9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85" dirty="0">
                <a:solidFill>
                  <a:srgbClr val="B43713"/>
                </a:solidFill>
                <a:latin typeface="Arial Black"/>
                <a:cs typeface="Arial Black"/>
              </a:rPr>
              <a:t>la</a:t>
            </a:r>
            <a:r>
              <a:rPr sz="1700" spc="-9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1700" spc="-10" dirty="0">
                <a:solidFill>
                  <a:srgbClr val="B43713"/>
                </a:solidFill>
                <a:latin typeface="Arial Black"/>
                <a:cs typeface="Arial Black"/>
              </a:rPr>
              <a:t>confiabilidad</a:t>
            </a:r>
            <a:endParaRPr sz="1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700" spc="70" dirty="0">
                <a:latin typeface="Tahoma"/>
                <a:cs typeface="Tahoma"/>
              </a:rPr>
              <a:t>territorio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servicio</a:t>
            </a:r>
            <a:endParaRPr sz="17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230"/>
              </a:spcBef>
              <a:tabLst>
                <a:tab pos="927100" algn="l"/>
              </a:tabLst>
            </a:pPr>
            <a:r>
              <a:rPr sz="2000" spc="-50" dirty="0">
                <a:latin typeface="Tahoma"/>
                <a:cs typeface="Tahoma"/>
              </a:rPr>
              <a:t>•</a:t>
            </a:r>
            <a:r>
              <a:rPr sz="2000" dirty="0">
                <a:latin typeface="Tahoma"/>
                <a:cs typeface="Tahoma"/>
              </a:rPr>
              <a:t>	</a:t>
            </a:r>
            <a:r>
              <a:rPr sz="1900" spc="-35" dirty="0">
                <a:latin typeface="Arial Black"/>
                <a:cs typeface="Arial Black"/>
              </a:rPr>
              <a:t>Canadá</a:t>
            </a:r>
            <a:r>
              <a:rPr sz="1900" spc="-35" dirty="0">
                <a:latin typeface="Tahoma"/>
                <a:cs typeface="Tahoma"/>
              </a:rPr>
              <a:t>(Alberta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dirty="0">
                <a:latin typeface="Tahoma"/>
                <a:cs typeface="Tahoma"/>
              </a:rPr>
              <a:t>y</a:t>
            </a:r>
            <a:r>
              <a:rPr sz="1900" spc="-6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Columbia</a:t>
            </a:r>
            <a:r>
              <a:rPr sz="1900" spc="-60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Británica)</a:t>
            </a:r>
            <a:endParaRPr sz="19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055"/>
              </a:spcBef>
              <a:tabLst>
                <a:tab pos="927100" algn="l"/>
              </a:tabLst>
            </a:pPr>
            <a:r>
              <a:rPr sz="2000" spc="-50" dirty="0">
                <a:latin typeface="Tahoma"/>
                <a:cs typeface="Tahoma"/>
              </a:rPr>
              <a:t>•</a:t>
            </a:r>
            <a:r>
              <a:rPr sz="2000" dirty="0">
                <a:latin typeface="Tahoma"/>
                <a:cs typeface="Tahoma"/>
              </a:rPr>
              <a:t>	</a:t>
            </a:r>
            <a:r>
              <a:rPr sz="1900" spc="85" dirty="0">
                <a:latin typeface="Tahoma"/>
                <a:cs typeface="Tahoma"/>
              </a:rPr>
              <a:t>porción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norte</a:t>
            </a:r>
            <a:r>
              <a:rPr sz="1900" spc="-60" dirty="0">
                <a:latin typeface="Tahoma"/>
                <a:cs typeface="Tahoma"/>
              </a:rPr>
              <a:t> de</a:t>
            </a:r>
            <a:r>
              <a:rPr sz="1900" spc="-60" dirty="0">
                <a:latin typeface="Arial Black"/>
                <a:cs typeface="Arial Black"/>
              </a:rPr>
              <a:t>Baja</a:t>
            </a:r>
            <a:r>
              <a:rPr sz="1900" spc="-100" dirty="0">
                <a:latin typeface="Arial Black"/>
                <a:cs typeface="Arial Black"/>
              </a:rPr>
              <a:t> </a:t>
            </a:r>
            <a:r>
              <a:rPr sz="1900" spc="-85" dirty="0">
                <a:latin typeface="Arial Black"/>
                <a:cs typeface="Arial Black"/>
              </a:rPr>
              <a:t>California,</a:t>
            </a:r>
            <a:r>
              <a:rPr sz="1900" spc="-105" dirty="0">
                <a:latin typeface="Arial Black"/>
                <a:cs typeface="Arial Black"/>
              </a:rPr>
              <a:t> </a:t>
            </a:r>
            <a:r>
              <a:rPr sz="1900" spc="-10" dirty="0">
                <a:latin typeface="Arial Black"/>
                <a:cs typeface="Arial Black"/>
              </a:rPr>
              <a:t>México</a:t>
            </a:r>
            <a:endParaRPr sz="19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455"/>
              </a:spcBef>
              <a:tabLst>
                <a:tab pos="927100" algn="l"/>
              </a:tabLst>
            </a:pPr>
            <a:r>
              <a:rPr sz="2000" spc="-50" dirty="0">
                <a:latin typeface="Tahoma"/>
                <a:cs typeface="Tahoma"/>
              </a:rPr>
              <a:t>•</a:t>
            </a:r>
            <a:r>
              <a:rPr sz="2000" dirty="0">
                <a:latin typeface="Tahoma"/>
                <a:cs typeface="Tahoma"/>
              </a:rPr>
              <a:t>	</a:t>
            </a:r>
            <a:r>
              <a:rPr sz="1500" spc="55" dirty="0">
                <a:latin typeface="Tahoma"/>
                <a:cs typeface="Tahoma"/>
              </a:rPr>
              <a:t>Todo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spc="85" dirty="0">
                <a:latin typeface="Tahoma"/>
                <a:cs typeface="Tahoma"/>
              </a:rPr>
              <a:t>o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porciones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spc="-30" dirty="0">
                <a:latin typeface="Tahoma"/>
                <a:cs typeface="Tahoma"/>
              </a:rPr>
              <a:t>del</a:t>
            </a:r>
            <a:r>
              <a:rPr sz="1500" spc="-30" dirty="0">
                <a:latin typeface="Arial Black"/>
                <a:cs typeface="Arial Black"/>
              </a:rPr>
              <a:t>14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110" dirty="0">
                <a:latin typeface="Arial Black"/>
                <a:cs typeface="Arial Black"/>
              </a:rPr>
              <a:t>estados</a:t>
            </a:r>
            <a:r>
              <a:rPr sz="1500" spc="-90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occidentales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1055" y="1755616"/>
            <a:ext cx="5735320" cy="4173220"/>
            <a:chOff x="3211055" y="1755616"/>
            <a:chExt cx="5735320" cy="4173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1055" y="1755616"/>
              <a:ext cx="5734836" cy="13213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9456" y="1805939"/>
              <a:ext cx="4098036" cy="13152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1360" y="1786127"/>
              <a:ext cx="5638799" cy="12176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1055" y="3159220"/>
              <a:ext cx="5734836" cy="13213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2544" y="3209544"/>
              <a:ext cx="3451859" cy="13152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1360" y="3189731"/>
              <a:ext cx="5638799" cy="12176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11055" y="4564338"/>
              <a:ext cx="5734836" cy="13198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5112" y="4614672"/>
              <a:ext cx="3506724" cy="13136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1360" y="4594860"/>
              <a:ext cx="5638799" cy="121615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158108" y="453897"/>
            <a:ext cx="54914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80" dirty="0">
                <a:solidFill>
                  <a:srgbClr val="00395D"/>
                </a:solidFill>
                <a:latin typeface="Tahoma"/>
                <a:cs typeface="Tahoma"/>
              </a:rPr>
              <a:t>Cómo</a:t>
            </a:r>
            <a:r>
              <a:rPr sz="3200" spc="-16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3200" spc="160" dirty="0">
                <a:solidFill>
                  <a:srgbClr val="00395D"/>
                </a:solidFill>
                <a:latin typeface="Tahoma"/>
                <a:cs typeface="Tahoma"/>
              </a:rPr>
              <a:t>proporcionamos</a:t>
            </a:r>
            <a:r>
              <a:rPr sz="3200" spc="-155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3200" spc="100" dirty="0">
                <a:solidFill>
                  <a:srgbClr val="00395D"/>
                </a:solidFill>
                <a:latin typeface="Tahoma"/>
                <a:cs typeface="Tahoma"/>
              </a:rPr>
              <a:t>valor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419727" y="2120010"/>
            <a:ext cx="31502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55" dirty="0">
                <a:solidFill>
                  <a:srgbClr val="FFFFFF"/>
                </a:solidFill>
                <a:latin typeface="Arial Black"/>
                <a:cs typeface="Arial Black"/>
              </a:rPr>
              <a:t>Independencia</a:t>
            </a:r>
            <a:endParaRPr sz="33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15383" y="3511804"/>
            <a:ext cx="2573655" cy="194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sz="3400" spc="-204" dirty="0">
                <a:solidFill>
                  <a:srgbClr val="FFFFFF"/>
                </a:solidFill>
                <a:latin typeface="Arial Black"/>
                <a:cs typeface="Arial Black"/>
              </a:rPr>
              <a:t>Perspectiva</a:t>
            </a:r>
            <a:endParaRPr sz="3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100" spc="-150" dirty="0">
                <a:solidFill>
                  <a:srgbClr val="FFFFFF"/>
                </a:solidFill>
                <a:latin typeface="Arial Black"/>
                <a:cs typeface="Arial Black"/>
              </a:rPr>
              <a:t>Camaradería</a:t>
            </a:r>
            <a:endParaRPr sz="3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616963"/>
            <a:ext cx="2181225" cy="3619500"/>
          </a:xfrm>
          <a:custGeom>
            <a:avLst/>
            <a:gdLst/>
            <a:ahLst/>
            <a:cxnLst/>
            <a:rect l="l" t="t" r="r" b="b"/>
            <a:pathLst>
              <a:path w="2181225" h="3619500">
                <a:moveTo>
                  <a:pt x="1962785" y="0"/>
                </a:moveTo>
                <a:lnTo>
                  <a:pt x="218084" y="0"/>
                </a:lnTo>
                <a:lnTo>
                  <a:pt x="168078" y="5760"/>
                </a:lnTo>
                <a:lnTo>
                  <a:pt x="122175" y="22169"/>
                </a:lnTo>
                <a:lnTo>
                  <a:pt x="81682" y="47916"/>
                </a:lnTo>
                <a:lnTo>
                  <a:pt x="47910" y="81688"/>
                </a:lnTo>
                <a:lnTo>
                  <a:pt x="22165" y="122177"/>
                </a:lnTo>
                <a:lnTo>
                  <a:pt x="5759" y="168070"/>
                </a:lnTo>
                <a:lnTo>
                  <a:pt x="0" y="218059"/>
                </a:lnTo>
                <a:lnTo>
                  <a:pt x="0" y="3401441"/>
                </a:lnTo>
                <a:lnTo>
                  <a:pt x="5759" y="3451429"/>
                </a:lnTo>
                <a:lnTo>
                  <a:pt x="22165" y="3497322"/>
                </a:lnTo>
                <a:lnTo>
                  <a:pt x="47910" y="3537811"/>
                </a:lnTo>
                <a:lnTo>
                  <a:pt x="81682" y="3571583"/>
                </a:lnTo>
                <a:lnTo>
                  <a:pt x="122175" y="3597330"/>
                </a:lnTo>
                <a:lnTo>
                  <a:pt x="168078" y="3613739"/>
                </a:lnTo>
                <a:lnTo>
                  <a:pt x="218084" y="3619500"/>
                </a:lnTo>
                <a:lnTo>
                  <a:pt x="1962785" y="3619500"/>
                </a:lnTo>
                <a:lnTo>
                  <a:pt x="2012773" y="3613739"/>
                </a:lnTo>
                <a:lnTo>
                  <a:pt x="2058666" y="3597330"/>
                </a:lnTo>
                <a:lnTo>
                  <a:pt x="2099155" y="3571583"/>
                </a:lnTo>
                <a:lnTo>
                  <a:pt x="2132927" y="3537811"/>
                </a:lnTo>
                <a:lnTo>
                  <a:pt x="2158674" y="3497322"/>
                </a:lnTo>
                <a:lnTo>
                  <a:pt x="2175083" y="3451429"/>
                </a:lnTo>
                <a:lnTo>
                  <a:pt x="2180844" y="3401441"/>
                </a:lnTo>
                <a:lnTo>
                  <a:pt x="2180844" y="218059"/>
                </a:lnTo>
                <a:lnTo>
                  <a:pt x="2175083" y="168070"/>
                </a:lnTo>
                <a:lnTo>
                  <a:pt x="2158674" y="122177"/>
                </a:lnTo>
                <a:lnTo>
                  <a:pt x="2132927" y="81688"/>
                </a:lnTo>
                <a:lnTo>
                  <a:pt x="2099155" y="47916"/>
                </a:lnTo>
                <a:lnTo>
                  <a:pt x="2058666" y="22169"/>
                </a:lnTo>
                <a:lnTo>
                  <a:pt x="2012773" y="5760"/>
                </a:lnTo>
                <a:lnTo>
                  <a:pt x="1962785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31592" y="3188207"/>
            <a:ext cx="408940" cy="477520"/>
          </a:xfrm>
          <a:custGeom>
            <a:avLst/>
            <a:gdLst/>
            <a:ahLst/>
            <a:cxnLst/>
            <a:rect l="l" t="t" r="r" b="b"/>
            <a:pathLst>
              <a:path w="408939" h="477520">
                <a:moveTo>
                  <a:pt x="204215" y="0"/>
                </a:moveTo>
                <a:lnTo>
                  <a:pt x="204215" y="95376"/>
                </a:lnTo>
                <a:lnTo>
                  <a:pt x="0" y="95376"/>
                </a:lnTo>
                <a:lnTo>
                  <a:pt x="0" y="381634"/>
                </a:lnTo>
                <a:lnTo>
                  <a:pt x="204215" y="381634"/>
                </a:lnTo>
                <a:lnTo>
                  <a:pt x="204215" y="477011"/>
                </a:lnTo>
                <a:lnTo>
                  <a:pt x="408431" y="238505"/>
                </a:lnTo>
                <a:lnTo>
                  <a:pt x="204215" y="0"/>
                </a:lnTo>
                <a:close/>
              </a:path>
            </a:pathLst>
          </a:custGeom>
          <a:solidFill>
            <a:srgbClr val="AAAD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09188" y="1627632"/>
            <a:ext cx="2295525" cy="3598545"/>
          </a:xfrm>
          <a:custGeom>
            <a:avLst/>
            <a:gdLst/>
            <a:ahLst/>
            <a:cxnLst/>
            <a:rect l="l" t="t" r="r" b="b"/>
            <a:pathLst>
              <a:path w="2295525" h="3598545">
                <a:moveTo>
                  <a:pt x="2065654" y="0"/>
                </a:moveTo>
                <a:lnTo>
                  <a:pt x="229488" y="0"/>
                </a:lnTo>
                <a:lnTo>
                  <a:pt x="183238" y="4662"/>
                </a:lnTo>
                <a:lnTo>
                  <a:pt x="140160" y="18034"/>
                </a:lnTo>
                <a:lnTo>
                  <a:pt x="101178" y="39192"/>
                </a:lnTo>
                <a:lnTo>
                  <a:pt x="67214" y="67214"/>
                </a:lnTo>
                <a:lnTo>
                  <a:pt x="39192" y="101178"/>
                </a:lnTo>
                <a:lnTo>
                  <a:pt x="18033" y="140160"/>
                </a:lnTo>
                <a:lnTo>
                  <a:pt x="4662" y="183238"/>
                </a:lnTo>
                <a:lnTo>
                  <a:pt x="0" y="229488"/>
                </a:lnTo>
                <a:lnTo>
                  <a:pt x="0" y="3368675"/>
                </a:lnTo>
                <a:lnTo>
                  <a:pt x="4662" y="3414925"/>
                </a:lnTo>
                <a:lnTo>
                  <a:pt x="18034" y="3458003"/>
                </a:lnTo>
                <a:lnTo>
                  <a:pt x="39192" y="3496985"/>
                </a:lnTo>
                <a:lnTo>
                  <a:pt x="67214" y="3530949"/>
                </a:lnTo>
                <a:lnTo>
                  <a:pt x="101178" y="3558971"/>
                </a:lnTo>
                <a:lnTo>
                  <a:pt x="140160" y="3580129"/>
                </a:lnTo>
                <a:lnTo>
                  <a:pt x="183238" y="3593501"/>
                </a:lnTo>
                <a:lnTo>
                  <a:pt x="229488" y="3598163"/>
                </a:lnTo>
                <a:lnTo>
                  <a:pt x="2065654" y="3598163"/>
                </a:lnTo>
                <a:lnTo>
                  <a:pt x="2111905" y="3593501"/>
                </a:lnTo>
                <a:lnTo>
                  <a:pt x="2154983" y="3580129"/>
                </a:lnTo>
                <a:lnTo>
                  <a:pt x="2193965" y="3558971"/>
                </a:lnTo>
                <a:lnTo>
                  <a:pt x="2227929" y="3530949"/>
                </a:lnTo>
                <a:lnTo>
                  <a:pt x="2255951" y="3496985"/>
                </a:lnTo>
                <a:lnTo>
                  <a:pt x="2277110" y="3458003"/>
                </a:lnTo>
                <a:lnTo>
                  <a:pt x="2290481" y="3414925"/>
                </a:lnTo>
                <a:lnTo>
                  <a:pt x="2295144" y="3368675"/>
                </a:lnTo>
                <a:lnTo>
                  <a:pt x="2295144" y="229488"/>
                </a:lnTo>
                <a:lnTo>
                  <a:pt x="2290481" y="183238"/>
                </a:lnTo>
                <a:lnTo>
                  <a:pt x="2277109" y="140160"/>
                </a:lnTo>
                <a:lnTo>
                  <a:pt x="2255951" y="101178"/>
                </a:lnTo>
                <a:lnTo>
                  <a:pt x="2227929" y="67214"/>
                </a:lnTo>
                <a:lnTo>
                  <a:pt x="2193965" y="39192"/>
                </a:lnTo>
                <a:lnTo>
                  <a:pt x="2154983" y="18033"/>
                </a:lnTo>
                <a:lnTo>
                  <a:pt x="2111905" y="4662"/>
                </a:lnTo>
                <a:lnTo>
                  <a:pt x="2065654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6355" y="3188207"/>
            <a:ext cx="408940" cy="477520"/>
          </a:xfrm>
          <a:custGeom>
            <a:avLst/>
            <a:gdLst/>
            <a:ahLst/>
            <a:cxnLst/>
            <a:rect l="l" t="t" r="r" b="b"/>
            <a:pathLst>
              <a:path w="408939" h="477520">
                <a:moveTo>
                  <a:pt x="204216" y="0"/>
                </a:moveTo>
                <a:lnTo>
                  <a:pt x="204216" y="95376"/>
                </a:lnTo>
                <a:lnTo>
                  <a:pt x="0" y="95376"/>
                </a:lnTo>
                <a:lnTo>
                  <a:pt x="0" y="381634"/>
                </a:lnTo>
                <a:lnTo>
                  <a:pt x="204216" y="381634"/>
                </a:lnTo>
                <a:lnTo>
                  <a:pt x="204216" y="477011"/>
                </a:lnTo>
                <a:lnTo>
                  <a:pt x="408432" y="238505"/>
                </a:lnTo>
                <a:lnTo>
                  <a:pt x="204216" y="0"/>
                </a:lnTo>
                <a:close/>
              </a:path>
            </a:pathLst>
          </a:custGeom>
          <a:solidFill>
            <a:srgbClr val="AAAD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73952" y="1627632"/>
            <a:ext cx="2273935" cy="3598545"/>
          </a:xfrm>
          <a:custGeom>
            <a:avLst/>
            <a:gdLst/>
            <a:ahLst/>
            <a:cxnLst/>
            <a:rect l="l" t="t" r="r" b="b"/>
            <a:pathLst>
              <a:path w="2273934" h="3598545">
                <a:moveTo>
                  <a:pt x="2046477" y="0"/>
                </a:moveTo>
                <a:lnTo>
                  <a:pt x="227329" y="0"/>
                </a:lnTo>
                <a:lnTo>
                  <a:pt x="181536" y="4621"/>
                </a:lnTo>
                <a:lnTo>
                  <a:pt x="138874" y="17875"/>
                </a:lnTo>
                <a:lnTo>
                  <a:pt x="100260" y="38844"/>
                </a:lnTo>
                <a:lnTo>
                  <a:pt x="66611" y="66611"/>
                </a:lnTo>
                <a:lnTo>
                  <a:pt x="38844" y="100260"/>
                </a:lnTo>
                <a:lnTo>
                  <a:pt x="17875" y="138874"/>
                </a:lnTo>
                <a:lnTo>
                  <a:pt x="4621" y="181536"/>
                </a:lnTo>
                <a:lnTo>
                  <a:pt x="0" y="227329"/>
                </a:lnTo>
                <a:lnTo>
                  <a:pt x="0" y="3370833"/>
                </a:lnTo>
                <a:lnTo>
                  <a:pt x="4621" y="3416627"/>
                </a:lnTo>
                <a:lnTo>
                  <a:pt x="17875" y="3459289"/>
                </a:lnTo>
                <a:lnTo>
                  <a:pt x="38844" y="3497903"/>
                </a:lnTo>
                <a:lnTo>
                  <a:pt x="66611" y="3531552"/>
                </a:lnTo>
                <a:lnTo>
                  <a:pt x="100260" y="3559319"/>
                </a:lnTo>
                <a:lnTo>
                  <a:pt x="138874" y="3580288"/>
                </a:lnTo>
                <a:lnTo>
                  <a:pt x="181536" y="3593542"/>
                </a:lnTo>
                <a:lnTo>
                  <a:pt x="227329" y="3598163"/>
                </a:lnTo>
                <a:lnTo>
                  <a:pt x="2046477" y="3598163"/>
                </a:lnTo>
                <a:lnTo>
                  <a:pt x="2092271" y="3593542"/>
                </a:lnTo>
                <a:lnTo>
                  <a:pt x="2134933" y="3580288"/>
                </a:lnTo>
                <a:lnTo>
                  <a:pt x="2173547" y="3559319"/>
                </a:lnTo>
                <a:lnTo>
                  <a:pt x="2207196" y="3531552"/>
                </a:lnTo>
                <a:lnTo>
                  <a:pt x="2234963" y="3497903"/>
                </a:lnTo>
                <a:lnTo>
                  <a:pt x="2255932" y="3459289"/>
                </a:lnTo>
                <a:lnTo>
                  <a:pt x="2269186" y="3416627"/>
                </a:lnTo>
                <a:lnTo>
                  <a:pt x="2273807" y="3370833"/>
                </a:lnTo>
                <a:lnTo>
                  <a:pt x="2273807" y="227329"/>
                </a:lnTo>
                <a:lnTo>
                  <a:pt x="2269186" y="181536"/>
                </a:lnTo>
                <a:lnTo>
                  <a:pt x="2255932" y="138874"/>
                </a:lnTo>
                <a:lnTo>
                  <a:pt x="2234963" y="100260"/>
                </a:lnTo>
                <a:lnTo>
                  <a:pt x="2207196" y="66611"/>
                </a:lnTo>
                <a:lnTo>
                  <a:pt x="2173547" y="38844"/>
                </a:lnTo>
                <a:lnTo>
                  <a:pt x="2134933" y="17875"/>
                </a:lnTo>
                <a:lnTo>
                  <a:pt x="2092271" y="4621"/>
                </a:lnTo>
                <a:lnTo>
                  <a:pt x="2046477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39783" y="3188207"/>
            <a:ext cx="408940" cy="477520"/>
          </a:xfrm>
          <a:custGeom>
            <a:avLst/>
            <a:gdLst/>
            <a:ahLst/>
            <a:cxnLst/>
            <a:rect l="l" t="t" r="r" b="b"/>
            <a:pathLst>
              <a:path w="408940" h="477520">
                <a:moveTo>
                  <a:pt x="204216" y="0"/>
                </a:moveTo>
                <a:lnTo>
                  <a:pt x="204216" y="95376"/>
                </a:lnTo>
                <a:lnTo>
                  <a:pt x="0" y="95376"/>
                </a:lnTo>
                <a:lnTo>
                  <a:pt x="0" y="381634"/>
                </a:lnTo>
                <a:lnTo>
                  <a:pt x="204216" y="381634"/>
                </a:lnTo>
                <a:lnTo>
                  <a:pt x="204216" y="477011"/>
                </a:lnTo>
                <a:lnTo>
                  <a:pt x="408432" y="238505"/>
                </a:lnTo>
                <a:lnTo>
                  <a:pt x="204216" y="0"/>
                </a:lnTo>
                <a:close/>
              </a:path>
            </a:pathLst>
          </a:custGeom>
          <a:solidFill>
            <a:srgbClr val="AAAD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17380" y="1636776"/>
            <a:ext cx="2186940" cy="3580129"/>
          </a:xfrm>
          <a:custGeom>
            <a:avLst/>
            <a:gdLst/>
            <a:ahLst/>
            <a:cxnLst/>
            <a:rect l="l" t="t" r="r" b="b"/>
            <a:pathLst>
              <a:path w="2186940" h="3580129">
                <a:moveTo>
                  <a:pt x="1968246" y="0"/>
                </a:moveTo>
                <a:lnTo>
                  <a:pt x="218694" y="0"/>
                </a:lnTo>
                <a:lnTo>
                  <a:pt x="168550" y="5776"/>
                </a:lnTo>
                <a:lnTo>
                  <a:pt x="122519" y="22229"/>
                </a:lnTo>
                <a:lnTo>
                  <a:pt x="81913" y="48045"/>
                </a:lnTo>
                <a:lnTo>
                  <a:pt x="48045" y="81913"/>
                </a:lnTo>
                <a:lnTo>
                  <a:pt x="22229" y="122519"/>
                </a:lnTo>
                <a:lnTo>
                  <a:pt x="5776" y="168550"/>
                </a:lnTo>
                <a:lnTo>
                  <a:pt x="0" y="218694"/>
                </a:lnTo>
                <a:lnTo>
                  <a:pt x="0" y="3361181"/>
                </a:lnTo>
                <a:lnTo>
                  <a:pt x="5776" y="3411325"/>
                </a:lnTo>
                <a:lnTo>
                  <a:pt x="22229" y="3457356"/>
                </a:lnTo>
                <a:lnTo>
                  <a:pt x="48045" y="3497962"/>
                </a:lnTo>
                <a:lnTo>
                  <a:pt x="81913" y="3531830"/>
                </a:lnTo>
                <a:lnTo>
                  <a:pt x="122519" y="3557646"/>
                </a:lnTo>
                <a:lnTo>
                  <a:pt x="168550" y="3574099"/>
                </a:lnTo>
                <a:lnTo>
                  <a:pt x="218694" y="3579876"/>
                </a:lnTo>
                <a:lnTo>
                  <a:pt x="1968246" y="3579876"/>
                </a:lnTo>
                <a:lnTo>
                  <a:pt x="2018389" y="3574099"/>
                </a:lnTo>
                <a:lnTo>
                  <a:pt x="2064420" y="3557646"/>
                </a:lnTo>
                <a:lnTo>
                  <a:pt x="2105026" y="3531830"/>
                </a:lnTo>
                <a:lnTo>
                  <a:pt x="2138894" y="3497962"/>
                </a:lnTo>
                <a:lnTo>
                  <a:pt x="2164710" y="3457356"/>
                </a:lnTo>
                <a:lnTo>
                  <a:pt x="2181163" y="3411325"/>
                </a:lnTo>
                <a:lnTo>
                  <a:pt x="2186940" y="3361181"/>
                </a:lnTo>
                <a:lnTo>
                  <a:pt x="2186940" y="218694"/>
                </a:lnTo>
                <a:lnTo>
                  <a:pt x="2181163" y="168550"/>
                </a:lnTo>
                <a:lnTo>
                  <a:pt x="2164710" y="122519"/>
                </a:lnTo>
                <a:lnTo>
                  <a:pt x="2138894" y="81913"/>
                </a:lnTo>
                <a:lnTo>
                  <a:pt x="2105026" y="48045"/>
                </a:lnTo>
                <a:lnTo>
                  <a:pt x="2064420" y="22229"/>
                </a:lnTo>
                <a:lnTo>
                  <a:pt x="2018389" y="5776"/>
                </a:lnTo>
                <a:lnTo>
                  <a:pt x="1968246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6111" y="4786884"/>
            <a:ext cx="1565910" cy="117119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1544" y="4786884"/>
            <a:ext cx="1565910" cy="117119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9252" y="4783835"/>
            <a:ext cx="1565909" cy="117119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49256" y="4783835"/>
            <a:ext cx="1565909" cy="11711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97623" y="6340443"/>
            <a:ext cx="201561" cy="20154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755871" y="5413798"/>
            <a:ext cx="685165" cy="853440"/>
          </a:xfrm>
          <a:custGeom>
            <a:avLst/>
            <a:gdLst/>
            <a:ahLst/>
            <a:cxnLst/>
            <a:rect l="l" t="t" r="r" b="b"/>
            <a:pathLst>
              <a:path w="685164" h="853439">
                <a:moveTo>
                  <a:pt x="342531" y="0"/>
                </a:moveTo>
                <a:lnTo>
                  <a:pt x="292618" y="2993"/>
                </a:lnTo>
                <a:lnTo>
                  <a:pt x="245798" y="11770"/>
                </a:lnTo>
                <a:lnTo>
                  <a:pt x="202307" y="26027"/>
                </a:lnTo>
                <a:lnTo>
                  <a:pt x="162385" y="45463"/>
                </a:lnTo>
                <a:lnTo>
                  <a:pt x="126268" y="69773"/>
                </a:lnTo>
                <a:lnTo>
                  <a:pt x="94196" y="98655"/>
                </a:lnTo>
                <a:lnTo>
                  <a:pt x="66405" y="131805"/>
                </a:lnTo>
                <a:lnTo>
                  <a:pt x="43133" y="168921"/>
                </a:lnTo>
                <a:lnTo>
                  <a:pt x="24619" y="209698"/>
                </a:lnTo>
                <a:lnTo>
                  <a:pt x="11100" y="253835"/>
                </a:lnTo>
                <a:lnTo>
                  <a:pt x="2814" y="301028"/>
                </a:lnTo>
                <a:lnTo>
                  <a:pt x="0" y="350973"/>
                </a:lnTo>
                <a:lnTo>
                  <a:pt x="120875" y="350973"/>
                </a:lnTo>
                <a:lnTo>
                  <a:pt x="124705" y="301227"/>
                </a:lnTo>
                <a:lnTo>
                  <a:pt x="135985" y="256447"/>
                </a:lnTo>
                <a:lnTo>
                  <a:pt x="154401" y="217146"/>
                </a:lnTo>
                <a:lnTo>
                  <a:pt x="179638" y="183839"/>
                </a:lnTo>
                <a:lnTo>
                  <a:pt x="211384" y="157040"/>
                </a:lnTo>
                <a:lnTo>
                  <a:pt x="249325" y="137261"/>
                </a:lnTo>
                <a:lnTo>
                  <a:pt x="293145" y="125017"/>
                </a:lnTo>
                <a:lnTo>
                  <a:pt x="342531" y="120822"/>
                </a:lnTo>
                <a:lnTo>
                  <a:pt x="401953" y="127672"/>
                </a:lnTo>
                <a:lnTo>
                  <a:pt x="447200" y="145011"/>
                </a:lnTo>
                <a:lnTo>
                  <a:pt x="486860" y="171507"/>
                </a:lnTo>
                <a:lnTo>
                  <a:pt x="519660" y="205829"/>
                </a:lnTo>
                <a:lnTo>
                  <a:pt x="544329" y="246648"/>
                </a:lnTo>
                <a:lnTo>
                  <a:pt x="559596" y="292631"/>
                </a:lnTo>
                <a:lnTo>
                  <a:pt x="564188" y="342449"/>
                </a:lnTo>
                <a:lnTo>
                  <a:pt x="558972" y="392147"/>
                </a:lnTo>
                <a:lnTo>
                  <a:pt x="543785" y="435923"/>
                </a:lnTo>
                <a:lnTo>
                  <a:pt x="519321" y="473149"/>
                </a:lnTo>
                <a:lnTo>
                  <a:pt x="486271" y="503197"/>
                </a:lnTo>
                <a:lnTo>
                  <a:pt x="445328" y="525437"/>
                </a:lnTo>
                <a:lnTo>
                  <a:pt x="397184" y="539243"/>
                </a:lnTo>
                <a:lnTo>
                  <a:pt x="342531" y="543984"/>
                </a:lnTo>
                <a:lnTo>
                  <a:pt x="281637" y="543984"/>
                </a:lnTo>
                <a:lnTo>
                  <a:pt x="281637" y="853288"/>
                </a:lnTo>
                <a:lnTo>
                  <a:pt x="403426" y="853288"/>
                </a:lnTo>
                <a:lnTo>
                  <a:pt x="403426" y="660734"/>
                </a:lnTo>
                <a:lnTo>
                  <a:pt x="452375" y="650651"/>
                </a:lnTo>
                <a:lnTo>
                  <a:pt x="497606" y="634866"/>
                </a:lnTo>
                <a:lnTo>
                  <a:pt x="538781" y="613705"/>
                </a:lnTo>
                <a:lnTo>
                  <a:pt x="575563" y="587495"/>
                </a:lnTo>
                <a:lnTo>
                  <a:pt x="607613" y="556561"/>
                </a:lnTo>
                <a:lnTo>
                  <a:pt x="634594" y="521229"/>
                </a:lnTo>
                <a:lnTo>
                  <a:pt x="656167" y="481826"/>
                </a:lnTo>
                <a:lnTo>
                  <a:pt x="671995" y="438678"/>
                </a:lnTo>
                <a:lnTo>
                  <a:pt x="681740" y="392110"/>
                </a:lnTo>
                <a:lnTo>
                  <a:pt x="685063" y="342449"/>
                </a:lnTo>
                <a:lnTo>
                  <a:pt x="681471" y="289153"/>
                </a:lnTo>
                <a:lnTo>
                  <a:pt x="671982" y="245160"/>
                </a:lnTo>
                <a:lnTo>
                  <a:pt x="657004" y="203510"/>
                </a:lnTo>
                <a:lnTo>
                  <a:pt x="636945" y="164604"/>
                </a:lnTo>
                <a:lnTo>
                  <a:pt x="612214" y="128840"/>
                </a:lnTo>
                <a:lnTo>
                  <a:pt x="583217" y="96617"/>
                </a:lnTo>
                <a:lnTo>
                  <a:pt x="550364" y="68335"/>
                </a:lnTo>
                <a:lnTo>
                  <a:pt x="514062" y="44393"/>
                </a:lnTo>
                <a:lnTo>
                  <a:pt x="474720" y="25189"/>
                </a:lnTo>
                <a:lnTo>
                  <a:pt x="432746" y="11123"/>
                </a:lnTo>
                <a:lnTo>
                  <a:pt x="388547" y="2593"/>
                </a:lnTo>
                <a:lnTo>
                  <a:pt x="34253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868670" y="4323334"/>
            <a:ext cx="497840" cy="991235"/>
            <a:chOff x="5868670" y="4323334"/>
            <a:chExt cx="497840" cy="991235"/>
          </a:xfrm>
        </p:grpSpPr>
        <p:sp>
          <p:nvSpPr>
            <p:cNvPr id="16" name="object 16"/>
            <p:cNvSpPr/>
            <p:nvPr/>
          </p:nvSpPr>
          <p:spPr>
            <a:xfrm>
              <a:off x="5875020" y="4329684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242315" y="0"/>
                  </a:moveTo>
                  <a:lnTo>
                    <a:pt x="0" y="242316"/>
                  </a:lnTo>
                  <a:lnTo>
                    <a:pt x="121157" y="242316"/>
                  </a:lnTo>
                  <a:lnTo>
                    <a:pt x="121157" y="978408"/>
                  </a:lnTo>
                  <a:lnTo>
                    <a:pt x="363474" y="978408"/>
                  </a:lnTo>
                  <a:lnTo>
                    <a:pt x="363474" y="242316"/>
                  </a:lnTo>
                  <a:lnTo>
                    <a:pt x="484631" y="242316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75020" y="4329684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0" y="242316"/>
                  </a:moveTo>
                  <a:lnTo>
                    <a:pt x="242315" y="0"/>
                  </a:lnTo>
                  <a:lnTo>
                    <a:pt x="484631" y="242316"/>
                  </a:lnTo>
                  <a:lnTo>
                    <a:pt x="363474" y="242316"/>
                  </a:lnTo>
                  <a:lnTo>
                    <a:pt x="363474" y="978408"/>
                  </a:lnTo>
                  <a:lnTo>
                    <a:pt x="121157" y="978408"/>
                  </a:lnTo>
                  <a:lnTo>
                    <a:pt x="121157" y="242316"/>
                  </a:lnTo>
                  <a:lnTo>
                    <a:pt x="0" y="24231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836545">
              <a:lnSpc>
                <a:spcPct val="100000"/>
              </a:lnSpc>
              <a:spcBef>
                <a:spcPts val="100"/>
              </a:spcBef>
            </a:pPr>
            <a:r>
              <a:rPr sz="3800" spc="75" dirty="0"/>
              <a:t>WECC</a:t>
            </a:r>
            <a:r>
              <a:rPr sz="3800" spc="-190" dirty="0"/>
              <a:t> </a:t>
            </a:r>
            <a:r>
              <a:rPr sz="3800" spc="114" dirty="0"/>
              <a:t>a</a:t>
            </a:r>
            <a:r>
              <a:rPr sz="3800" spc="-190" dirty="0"/>
              <a:t> </a:t>
            </a:r>
            <a:r>
              <a:rPr sz="3800" spc="114" dirty="0"/>
              <a:t>través</a:t>
            </a:r>
            <a:r>
              <a:rPr sz="3800" spc="-190" dirty="0"/>
              <a:t> </a:t>
            </a:r>
            <a:r>
              <a:rPr sz="3800" spc="180" dirty="0"/>
              <a:t>de</a:t>
            </a:r>
            <a:r>
              <a:rPr sz="3800" spc="-190" dirty="0"/>
              <a:t> </a:t>
            </a:r>
            <a:r>
              <a:rPr sz="3800" spc="150" dirty="0"/>
              <a:t>los</a:t>
            </a:r>
            <a:r>
              <a:rPr sz="3800" spc="-185" dirty="0"/>
              <a:t> </a:t>
            </a:r>
            <a:r>
              <a:rPr sz="3800" spc="155" dirty="0"/>
              <a:t>años</a:t>
            </a:r>
            <a:endParaRPr sz="3800"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19" name="object 19"/>
          <p:cNvSpPr txBox="1"/>
          <p:nvPr/>
        </p:nvSpPr>
        <p:spPr>
          <a:xfrm>
            <a:off x="9645777" y="2174479"/>
            <a:ext cx="1852295" cy="250491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9855" marR="109855" algn="ctr">
              <a:lnSpc>
                <a:spcPct val="127800"/>
              </a:lnSpc>
              <a:spcBef>
                <a:spcPts val="150"/>
              </a:spcBef>
            </a:pP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WECC</a:t>
            </a:r>
            <a:r>
              <a:rPr sz="1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convierte</a:t>
            </a:r>
            <a:r>
              <a:rPr sz="1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1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250" spc="40" dirty="0">
                <a:solidFill>
                  <a:srgbClr val="FFFFFF"/>
                </a:solidFill>
                <a:latin typeface="Tahoma"/>
                <a:cs typeface="Tahoma"/>
              </a:rPr>
              <a:t>independiente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501(c)(4)</a:t>
            </a:r>
            <a:endParaRPr sz="1400" dirty="0">
              <a:latin typeface="Tahoma"/>
              <a:cs typeface="Tahoma"/>
            </a:endParaRPr>
          </a:p>
          <a:p>
            <a:pPr marL="17145" algn="ctr">
              <a:lnSpc>
                <a:spcPct val="100000"/>
              </a:lnSpc>
              <a:spcBef>
                <a:spcPts val="265"/>
              </a:spcBef>
            </a:pP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organización</a:t>
            </a:r>
            <a:endParaRPr sz="1400" dirty="0">
              <a:latin typeface="Tahoma"/>
              <a:cs typeface="Tahoma"/>
            </a:endParaRPr>
          </a:p>
          <a:p>
            <a:pPr marL="12700" marR="5080" indent="10795" algn="ctr">
              <a:lnSpc>
                <a:spcPct val="122300"/>
              </a:lnSpc>
              <a:spcBef>
                <a:spcPts val="13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trabajando</a:t>
            </a:r>
            <a:r>
              <a:rPr sz="1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sz="1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mitigar </a:t>
            </a:r>
            <a:r>
              <a:rPr sz="1250" dirty="0">
                <a:solidFill>
                  <a:srgbClr val="FFFFFF"/>
                </a:solidFill>
                <a:latin typeface="Tahoma"/>
                <a:cs typeface="Tahoma"/>
              </a:rPr>
              <a:t>riesgos</a:t>
            </a:r>
            <a:r>
              <a:rPr sz="125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sz="125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25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Tahoma"/>
                <a:cs typeface="Tahoma"/>
              </a:rPr>
              <a:t>fiabilidad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5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ahoma"/>
                <a:cs typeface="Tahoma"/>
              </a:rPr>
              <a:t>seguridad</a:t>
            </a:r>
            <a:r>
              <a:rPr sz="15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5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endParaRPr sz="1500" dirty="0">
              <a:latin typeface="Tahoma"/>
              <a:cs typeface="Tahoma"/>
            </a:endParaRPr>
          </a:p>
          <a:p>
            <a:pPr marL="48260" algn="ctr">
              <a:lnSpc>
                <a:spcPct val="100000"/>
              </a:lnSpc>
              <a:spcBef>
                <a:spcPts val="495"/>
              </a:spcBef>
            </a:pPr>
            <a:r>
              <a:rPr sz="1150" spc="-10" dirty="0">
                <a:solidFill>
                  <a:srgbClr val="FFFFFF"/>
                </a:solidFill>
                <a:latin typeface="Tahoma"/>
                <a:cs typeface="Tahoma"/>
              </a:rPr>
              <a:t>occidental</a:t>
            </a:r>
            <a:endParaRPr sz="1150" dirty="0">
              <a:latin typeface="Tahoma"/>
              <a:cs typeface="Tahoma"/>
            </a:endParaRPr>
          </a:p>
          <a:p>
            <a:pPr marR="29845" algn="ctr">
              <a:lnSpc>
                <a:spcPct val="100000"/>
              </a:lnSpc>
              <a:spcBef>
                <a:spcPts val="310"/>
              </a:spcBef>
            </a:pPr>
            <a:r>
              <a:rPr sz="1400" spc="6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interconexión</a:t>
            </a:r>
            <a:endParaRPr sz="1400" dirty="0">
              <a:latin typeface="Tahoma"/>
              <a:cs typeface="Tahoma"/>
            </a:endParaRPr>
          </a:p>
          <a:p>
            <a:pPr marL="24130" algn="ctr">
              <a:lnSpc>
                <a:spcPct val="100000"/>
              </a:lnSpc>
              <a:spcBef>
                <a:spcPts val="665"/>
              </a:spcBef>
            </a:pPr>
            <a:r>
              <a:rPr lang="es-ES" sz="1000" dirty="0" smtClean="0">
                <a:solidFill>
                  <a:srgbClr val="FFFFFF"/>
                </a:solidFill>
                <a:latin typeface="Tahoma"/>
                <a:cs typeface="Tahoma"/>
              </a:rPr>
              <a:t>sistema de potencia</a:t>
            </a:r>
            <a:r>
              <a:rPr sz="1000" spc="114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0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ahoma"/>
                <a:cs typeface="Tahoma"/>
              </a:rPr>
              <a:t>granel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755" y="2640457"/>
            <a:ext cx="1823085" cy="15170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15240" algn="ctr">
              <a:lnSpc>
                <a:spcPts val="1939"/>
              </a:lnSpc>
              <a:spcBef>
                <a:spcPts val="280"/>
              </a:spcBef>
            </a:pPr>
            <a:r>
              <a:rPr sz="1050" spc="50" dirty="0">
                <a:solidFill>
                  <a:srgbClr val="FFFFFF"/>
                </a:solidFill>
                <a:latin typeface="Tahoma"/>
                <a:cs typeface="Tahoma"/>
              </a:rPr>
              <a:t>Formado</a:t>
            </a:r>
            <a:r>
              <a:rPr sz="10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sz="10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40</a:t>
            </a:r>
            <a:r>
              <a:rPr sz="10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sz="105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25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potencia,</a:t>
            </a:r>
            <a:r>
              <a:rPr sz="105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entonces</a:t>
            </a:r>
            <a:r>
              <a:rPr sz="10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conocido </a:t>
            </a:r>
            <a:r>
              <a:rPr sz="1100" spc="55" dirty="0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Tahoma"/>
                <a:cs typeface="Tahoma"/>
              </a:rPr>
              <a:t>occidental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endParaRPr sz="1300">
              <a:latin typeface="Tahoma"/>
              <a:cs typeface="Tahoma"/>
            </a:endParaRPr>
          </a:p>
          <a:p>
            <a:pPr marL="64769" algn="ctr">
              <a:lnSpc>
                <a:spcPct val="100000"/>
              </a:lnSpc>
              <a:spcBef>
                <a:spcPts val="55"/>
              </a:spcBef>
            </a:pPr>
            <a:r>
              <a:rPr sz="1500" spc="65" dirty="0">
                <a:solidFill>
                  <a:srgbClr val="FFFFFF"/>
                </a:solidFill>
                <a:latin typeface="Tahoma"/>
                <a:cs typeface="Tahoma"/>
              </a:rPr>
              <a:t>Coordinando</a:t>
            </a:r>
            <a:endParaRPr sz="1500">
              <a:latin typeface="Tahoma"/>
              <a:cs typeface="Tahoma"/>
            </a:endParaRPr>
          </a:p>
          <a:p>
            <a:pPr marL="16510" algn="ctr">
              <a:lnSpc>
                <a:spcPct val="100000"/>
              </a:lnSpc>
              <a:spcBef>
                <a:spcPts val="150"/>
              </a:spcBef>
            </a:pPr>
            <a:r>
              <a:rPr sz="1500" spc="50" dirty="0">
                <a:solidFill>
                  <a:srgbClr val="FFFFFF"/>
                </a:solidFill>
                <a:latin typeface="Tahoma"/>
                <a:cs typeface="Tahoma"/>
              </a:rPr>
              <a:t>Consejo</a:t>
            </a:r>
            <a:r>
              <a:rPr sz="15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ahoma"/>
                <a:cs typeface="Tahoma"/>
              </a:rPr>
              <a:t>(WSCC)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26732" y="2765679"/>
            <a:ext cx="1854200" cy="125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45720" algn="ctr">
              <a:lnSpc>
                <a:spcPct val="141100"/>
              </a:lnSpc>
              <a:spcBef>
                <a:spcPts val="10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NERC</a:t>
            </a:r>
            <a:r>
              <a:rPr sz="115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convirtió</a:t>
            </a:r>
            <a:r>
              <a:rPr sz="115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5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WECC</a:t>
            </a:r>
            <a:r>
              <a:rPr sz="115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sz="115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entidad</a:t>
            </a:r>
            <a:r>
              <a:rPr sz="1150" spc="50" dirty="0">
                <a:solidFill>
                  <a:srgbClr val="FFFFFF"/>
                </a:solidFill>
                <a:latin typeface="Tahoma"/>
                <a:cs typeface="Tahoma"/>
              </a:rPr>
              <a:t> regional </a:t>
            </a:r>
            <a:r>
              <a:rPr sz="1150" spc="25" dirty="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sz="1250" spc="55" dirty="0">
                <a:solidFill>
                  <a:srgbClr val="FFFFFF"/>
                </a:solidFill>
                <a:latin typeface="Tahoma"/>
                <a:cs typeface="Tahoma"/>
              </a:rPr>
              <a:t>autoridad</a:t>
            </a:r>
            <a:r>
              <a:rPr sz="125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sz="125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Tahoma"/>
                <a:cs typeface="Tahoma"/>
              </a:rPr>
              <a:t>crear, </a:t>
            </a:r>
            <a:r>
              <a:rPr sz="1100" spc="50" dirty="0">
                <a:solidFill>
                  <a:srgbClr val="FFFFFF"/>
                </a:solidFill>
                <a:latin typeface="Tahoma"/>
                <a:cs typeface="Tahoma"/>
              </a:rPr>
              <a:t>monitorear</a:t>
            </a:r>
            <a:r>
              <a:rPr sz="11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hacer</a:t>
            </a:r>
            <a:r>
              <a:rPr sz="11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Tahoma"/>
                <a:cs typeface="Tahoma"/>
              </a:rPr>
              <a:t>cumplir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estándares</a:t>
            </a:r>
            <a:r>
              <a:rPr sz="105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0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confiabilidad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75050" y="2915843"/>
            <a:ext cx="1880870" cy="988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9525" algn="ctr">
              <a:lnSpc>
                <a:spcPct val="1095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El WSCC se</a:t>
            </a:r>
            <a:r>
              <a:rPr sz="13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Tahoma"/>
                <a:cs typeface="Tahoma"/>
              </a:rPr>
              <a:t>convirtió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WECC</a:t>
            </a:r>
            <a:r>
              <a:rPr sz="1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ahoma"/>
                <a:cs typeface="Tahoma"/>
              </a:rPr>
              <a:t>cuando</a:t>
            </a:r>
            <a:r>
              <a:rPr sz="1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30" dirty="0">
                <a:solidFill>
                  <a:srgbClr val="FFFFFF"/>
                </a:solidFill>
                <a:latin typeface="Tahoma"/>
                <a:cs typeface="Tahoma"/>
              </a:rPr>
              <a:t>tres </a:t>
            </a:r>
            <a:r>
              <a:rPr sz="1500" spc="65" dirty="0">
                <a:solidFill>
                  <a:srgbClr val="FFFFFF"/>
                </a:solidFill>
                <a:latin typeface="Tahoma"/>
                <a:cs typeface="Tahoma"/>
              </a:rPr>
              <a:t>transmisión</a:t>
            </a:r>
            <a:r>
              <a:rPr sz="15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ahoma"/>
                <a:cs typeface="Tahoma"/>
              </a:rPr>
              <a:t>regional</a:t>
            </a:r>
            <a:endParaRPr sz="1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4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asociaciones</a:t>
            </a:r>
            <a:r>
              <a:rPr sz="1200" spc="45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fusionadas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7919" y="4905755"/>
            <a:ext cx="86868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40" dirty="0">
                <a:solidFill>
                  <a:srgbClr val="FFFFFF"/>
                </a:solidFill>
                <a:latin typeface="Tahoma"/>
                <a:cs typeface="Tahoma"/>
              </a:rPr>
              <a:t>1967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13605" y="4905755"/>
            <a:ext cx="86868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40" dirty="0">
                <a:solidFill>
                  <a:srgbClr val="FFFFFF"/>
                </a:solidFill>
                <a:latin typeface="Tahoma"/>
                <a:cs typeface="Tahoma"/>
              </a:rPr>
              <a:t>2002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11059" y="4902708"/>
            <a:ext cx="86868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40" dirty="0">
                <a:solidFill>
                  <a:srgbClr val="FFFFFF"/>
                </a:solidFill>
                <a:latin typeface="Tahoma"/>
                <a:cs typeface="Tahoma"/>
              </a:rPr>
              <a:t>2007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291953" y="4902708"/>
            <a:ext cx="86868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40" dirty="0">
                <a:solidFill>
                  <a:srgbClr val="FFFFFF"/>
                </a:solidFill>
                <a:latin typeface="Tahoma"/>
                <a:cs typeface="Tahoma"/>
              </a:rPr>
              <a:t>2014</a:t>
            </a:r>
            <a:endParaRPr sz="2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15363" y="1299997"/>
            <a:ext cx="11777980" cy="4438015"/>
            <a:chOff x="315363" y="1299997"/>
            <a:chExt cx="11777980" cy="44380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363" y="1336373"/>
              <a:ext cx="5799028" cy="43651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963" y="1495043"/>
              <a:ext cx="5301996" cy="38679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3327" y="1299997"/>
              <a:ext cx="6039612" cy="44378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8400" y="1495043"/>
              <a:ext cx="5469636" cy="386791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  <a:tabLst>
                <a:tab pos="1293495" algn="l"/>
                <a:tab pos="12205335" algn="l"/>
              </a:tabLst>
            </a:pPr>
            <a:r>
              <a:rPr sz="3800" u="heavy" dirty="0">
                <a:uFill>
                  <a:solidFill>
                    <a:srgbClr val="00395D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800" u="heavy" spc="140" dirty="0">
                <a:uFill>
                  <a:solidFill>
                    <a:srgbClr val="00395D"/>
                  </a:solidFill>
                </a:uFill>
              </a:rPr>
              <a:t>2003</a:t>
            </a:r>
            <a:r>
              <a:rPr sz="4600" u="heavy" spc="140" dirty="0">
                <a:uFill>
                  <a:solidFill>
                    <a:srgbClr val="00395D"/>
                  </a:solidFill>
                </a:uFill>
              </a:rPr>
              <a:t>—</a:t>
            </a:r>
            <a:r>
              <a:rPr sz="3800" u="heavy" dirty="0">
                <a:uFill>
                  <a:solidFill>
                    <a:srgbClr val="00395D"/>
                  </a:solidFill>
                </a:uFill>
              </a:rPr>
              <a:t>El</a:t>
            </a:r>
            <a:r>
              <a:rPr sz="3800" u="heavy" spc="-165" dirty="0">
                <a:uFill>
                  <a:solidFill>
                    <a:srgbClr val="00395D"/>
                  </a:solidFill>
                </a:uFill>
              </a:rPr>
              <a:t> </a:t>
            </a:r>
            <a:r>
              <a:rPr sz="3800" u="heavy" spc="185" dirty="0">
                <a:uFill>
                  <a:solidFill>
                    <a:srgbClr val="00395D"/>
                  </a:solidFill>
                </a:uFill>
              </a:rPr>
              <a:t>gran</a:t>
            </a:r>
            <a:r>
              <a:rPr sz="3800" u="heavy" spc="-165" dirty="0">
                <a:uFill>
                  <a:solidFill>
                    <a:srgbClr val="00395D"/>
                  </a:solidFill>
                </a:uFill>
              </a:rPr>
              <a:t> </a:t>
            </a:r>
            <a:r>
              <a:rPr sz="3800" u="heavy" spc="185" dirty="0">
                <a:uFill>
                  <a:solidFill>
                    <a:srgbClr val="00395D"/>
                  </a:solidFill>
                </a:uFill>
              </a:rPr>
              <a:t>apagón</a:t>
            </a:r>
            <a:r>
              <a:rPr sz="3800" u="heavy" spc="-165" dirty="0">
                <a:uFill>
                  <a:solidFill>
                    <a:srgbClr val="00395D"/>
                  </a:solidFill>
                </a:uFill>
              </a:rPr>
              <a:t> </a:t>
            </a:r>
            <a:r>
              <a:rPr sz="3800" u="heavy" spc="155" dirty="0">
                <a:uFill>
                  <a:solidFill>
                    <a:srgbClr val="00395D"/>
                  </a:solidFill>
                </a:uFill>
              </a:rPr>
              <a:t>del</a:t>
            </a:r>
            <a:r>
              <a:rPr sz="3800" u="heavy" spc="-165" dirty="0">
                <a:uFill>
                  <a:solidFill>
                    <a:srgbClr val="00395D"/>
                  </a:solidFill>
                </a:uFill>
              </a:rPr>
              <a:t> </a:t>
            </a:r>
            <a:r>
              <a:rPr sz="3800" u="heavy" spc="145" dirty="0">
                <a:uFill>
                  <a:solidFill>
                    <a:srgbClr val="00395D"/>
                  </a:solidFill>
                </a:uFill>
              </a:rPr>
              <a:t>noreste</a:t>
            </a:r>
            <a:r>
              <a:rPr sz="3800" u="heavy" dirty="0">
                <a:uFill>
                  <a:solidFill>
                    <a:srgbClr val="00395D"/>
                  </a:solidFill>
                </a:uFill>
              </a:rPr>
              <a:t>	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79399" y="1302997"/>
            <a:ext cx="3796665" cy="4849495"/>
            <a:chOff x="7679399" y="1302997"/>
            <a:chExt cx="3796665" cy="4849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9399" y="1302997"/>
              <a:ext cx="3796356" cy="48494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0771" y="1324355"/>
              <a:ext cx="3704844" cy="47579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694421" y="1318005"/>
              <a:ext cx="3717925" cy="4770755"/>
            </a:xfrm>
            <a:custGeom>
              <a:avLst/>
              <a:gdLst/>
              <a:ahLst/>
              <a:cxnLst/>
              <a:rect l="l" t="t" r="r" b="b"/>
              <a:pathLst>
                <a:path w="3717925" h="4770755">
                  <a:moveTo>
                    <a:pt x="0" y="4770628"/>
                  </a:moveTo>
                  <a:lnTo>
                    <a:pt x="3717544" y="4770628"/>
                  </a:lnTo>
                  <a:lnTo>
                    <a:pt x="3717544" y="0"/>
                  </a:lnTo>
                  <a:lnTo>
                    <a:pt x="0" y="0"/>
                  </a:lnTo>
                  <a:lnTo>
                    <a:pt x="0" y="4770628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395" rIns="0" bIns="0" rtlCol="0">
            <a:spAutoFit/>
          </a:bodyPr>
          <a:lstStyle/>
          <a:p>
            <a:pPr marL="2667635">
              <a:lnSpc>
                <a:spcPct val="100000"/>
              </a:lnSpc>
              <a:spcBef>
                <a:spcPts val="100"/>
              </a:spcBef>
            </a:pPr>
            <a:r>
              <a:rPr sz="3500" spc="70" dirty="0"/>
              <a:t>Ley</a:t>
            </a:r>
            <a:r>
              <a:rPr sz="3500" spc="-180" dirty="0"/>
              <a:t> </a:t>
            </a:r>
            <a:r>
              <a:rPr sz="3500" spc="110" dirty="0"/>
              <a:t>Federal</a:t>
            </a:r>
            <a:r>
              <a:rPr sz="3500" spc="-175" dirty="0"/>
              <a:t> </a:t>
            </a:r>
            <a:r>
              <a:rPr sz="3500" spc="170" dirty="0"/>
              <a:t>de</a:t>
            </a:r>
            <a:r>
              <a:rPr sz="3500" spc="-175" dirty="0"/>
              <a:t> </a:t>
            </a:r>
            <a:r>
              <a:rPr sz="3500" spc="130" dirty="0"/>
              <a:t>Energía</a:t>
            </a:r>
            <a:r>
              <a:rPr sz="3500" spc="-175" dirty="0"/>
              <a:t> </a:t>
            </a:r>
            <a:r>
              <a:rPr sz="3500" spc="170" dirty="0"/>
              <a:t>de</a:t>
            </a:r>
            <a:r>
              <a:rPr sz="3500" spc="-180" dirty="0"/>
              <a:t> </a:t>
            </a:r>
            <a:r>
              <a:rPr sz="3500" spc="55" dirty="0"/>
              <a:t>2005</a:t>
            </a:r>
            <a:endParaRPr sz="35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535940" y="1405127"/>
            <a:ext cx="6125210" cy="3585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424180" indent="-457200">
              <a:lnSpc>
                <a:spcPct val="137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000" dirty="0">
                <a:latin typeface="Tahoma"/>
                <a:cs typeface="Tahoma"/>
              </a:rPr>
              <a:t>Ley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Federal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50" dirty="0">
                <a:latin typeface="Tahoma"/>
                <a:cs typeface="Tahoma"/>
              </a:rPr>
              <a:t>Energía,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la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55" dirty="0">
                <a:latin typeface="Tahoma"/>
                <a:cs typeface="Tahoma"/>
              </a:rPr>
              <a:t>Sección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215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exige </a:t>
            </a:r>
            <a:r>
              <a:rPr sz="2000" spc="75" dirty="0">
                <a:latin typeface="Tahoma"/>
                <a:cs typeface="Tahoma"/>
              </a:rPr>
              <a:t>estándares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exigibles</a:t>
            </a:r>
            <a:endParaRPr sz="2000">
              <a:latin typeface="Tahoma"/>
              <a:cs typeface="Tahoma"/>
            </a:endParaRPr>
          </a:p>
          <a:p>
            <a:pPr marL="469900" marR="5080" indent="-457200">
              <a:lnSpc>
                <a:spcPct val="137000"/>
              </a:lnSpc>
              <a:spcBef>
                <a:spcPts val="59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000" spc="70" dirty="0">
                <a:latin typeface="Tahoma"/>
                <a:cs typeface="Tahoma"/>
              </a:rPr>
              <a:t>Industria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desarrolla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estándares,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100" dirty="0">
                <a:latin typeface="Tahoma"/>
                <a:cs typeface="Tahoma"/>
              </a:rPr>
              <a:t>aprobados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por </a:t>
            </a:r>
            <a:r>
              <a:rPr sz="2000" spc="-20" dirty="0">
                <a:latin typeface="Tahoma"/>
                <a:cs typeface="Tahoma"/>
              </a:rPr>
              <a:t>FERC</a:t>
            </a:r>
            <a:endParaRPr sz="2000">
              <a:latin typeface="Tahoma"/>
              <a:cs typeface="Tahoma"/>
            </a:endParaRPr>
          </a:p>
          <a:p>
            <a:pPr marL="469900" marR="1231265" indent="-457200">
              <a:lnSpc>
                <a:spcPct val="136500"/>
              </a:lnSpc>
              <a:spcBef>
                <a:spcPts val="615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000" dirty="0">
                <a:latin typeface="Tahoma"/>
                <a:cs typeface="Tahoma"/>
              </a:rPr>
              <a:t>FERC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50" dirty="0">
                <a:latin typeface="Tahoma"/>
                <a:cs typeface="Tahoma"/>
              </a:rPr>
              <a:t>certifica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una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Organización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de </a:t>
            </a:r>
            <a:r>
              <a:rPr sz="2000" spc="75" dirty="0">
                <a:latin typeface="Tahoma"/>
                <a:cs typeface="Tahoma"/>
              </a:rPr>
              <a:t>Confiabilidad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Eléctrica: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la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ERO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(NERC)</a:t>
            </a:r>
            <a:endParaRPr sz="2000">
              <a:latin typeface="Tahoma"/>
              <a:cs typeface="Tahoma"/>
            </a:endParaRPr>
          </a:p>
          <a:p>
            <a:pPr marL="469900" marR="1022350" indent="-457200">
              <a:lnSpc>
                <a:spcPct val="151800"/>
              </a:lnSpc>
              <a:spcBef>
                <a:spcPts val="57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800" dirty="0">
                <a:latin typeface="Tahoma"/>
                <a:cs typeface="Tahoma"/>
              </a:rPr>
              <a:t>NERC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puede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delegar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autoridad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a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Entidades </a:t>
            </a:r>
            <a:r>
              <a:rPr sz="1800" dirty="0">
                <a:latin typeface="Tahoma"/>
                <a:cs typeface="Tahoma"/>
              </a:rPr>
              <a:t>Regionales;</a:t>
            </a:r>
            <a:r>
              <a:rPr sz="1800" spc="65" dirty="0">
                <a:latin typeface="Tahoma"/>
                <a:cs typeface="Tahoma"/>
              </a:rPr>
              <a:t> </a:t>
            </a:r>
            <a:r>
              <a:rPr sz="1800" spc="100" dirty="0">
                <a:latin typeface="Tahoma"/>
                <a:cs typeface="Tahoma"/>
              </a:rPr>
              <a:t>por</a:t>
            </a:r>
            <a:r>
              <a:rPr sz="1800" spc="6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ejemplo,</a:t>
            </a:r>
            <a:r>
              <a:rPr sz="1800" spc="6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WECC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28084" y="2113781"/>
            <a:ext cx="4211320" cy="4168775"/>
            <a:chOff x="6928084" y="2113781"/>
            <a:chExt cx="4211320" cy="4168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8084" y="2113781"/>
              <a:ext cx="4210851" cy="41681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0013" y="2156333"/>
              <a:ext cx="4078033" cy="4034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52995" y="2139188"/>
              <a:ext cx="4112260" cy="4068445"/>
            </a:xfrm>
            <a:custGeom>
              <a:avLst/>
              <a:gdLst/>
              <a:ahLst/>
              <a:cxnLst/>
              <a:rect l="l" t="t" r="r" b="b"/>
              <a:pathLst>
                <a:path w="4112259" h="4068445">
                  <a:moveTo>
                    <a:pt x="724407" y="0"/>
                  </a:moveTo>
                  <a:lnTo>
                    <a:pt x="4112132" y="736726"/>
                  </a:lnTo>
                  <a:lnTo>
                    <a:pt x="3387598" y="4068292"/>
                  </a:lnTo>
                  <a:lnTo>
                    <a:pt x="0" y="3331718"/>
                  </a:lnTo>
                  <a:lnTo>
                    <a:pt x="724407" y="0"/>
                  </a:lnTo>
                  <a:close/>
                </a:path>
              </a:pathLst>
            </a:custGeom>
            <a:ln w="28575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329173" y="4323334"/>
            <a:ext cx="991235" cy="497840"/>
            <a:chOff x="5329173" y="4323334"/>
            <a:chExt cx="991235" cy="497840"/>
          </a:xfrm>
        </p:grpSpPr>
        <p:sp>
          <p:nvSpPr>
            <p:cNvPr id="7" name="object 7"/>
            <p:cNvSpPr/>
            <p:nvPr/>
          </p:nvSpPr>
          <p:spPr>
            <a:xfrm>
              <a:off x="5335523" y="4329684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1" y="0"/>
                  </a:moveTo>
                  <a:lnTo>
                    <a:pt x="736091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736091" y="363474"/>
                  </a:lnTo>
                  <a:lnTo>
                    <a:pt x="736091" y="484632"/>
                  </a:lnTo>
                  <a:lnTo>
                    <a:pt x="978408" y="242316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5523" y="4329684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8"/>
                  </a:moveTo>
                  <a:lnTo>
                    <a:pt x="736091" y="121158"/>
                  </a:lnTo>
                  <a:lnTo>
                    <a:pt x="736091" y="0"/>
                  </a:lnTo>
                  <a:lnTo>
                    <a:pt x="978408" y="242316"/>
                  </a:lnTo>
                  <a:lnTo>
                    <a:pt x="736091" y="484632"/>
                  </a:lnTo>
                  <a:lnTo>
                    <a:pt x="736091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743710">
              <a:lnSpc>
                <a:spcPct val="100000"/>
              </a:lnSpc>
              <a:spcBef>
                <a:spcPts val="100"/>
              </a:spcBef>
            </a:pPr>
            <a:r>
              <a:rPr sz="3800" spc="105" dirty="0"/>
              <a:t>¿Qué</a:t>
            </a:r>
            <a:r>
              <a:rPr sz="3800" spc="-155" dirty="0"/>
              <a:t> </a:t>
            </a:r>
            <a:r>
              <a:rPr sz="3800" spc="135" dirty="0"/>
              <a:t>hace</a:t>
            </a:r>
            <a:r>
              <a:rPr sz="3800" spc="-155" dirty="0"/>
              <a:t> </a:t>
            </a:r>
            <a:r>
              <a:rPr sz="3800" dirty="0"/>
              <a:t>WECC?</a:t>
            </a:r>
            <a:r>
              <a:rPr sz="3800" spc="-150" dirty="0"/>
              <a:t> </a:t>
            </a:r>
            <a:r>
              <a:rPr sz="3800" spc="40" dirty="0"/>
              <a:t>(Estándares)</a:t>
            </a:r>
            <a:endParaRPr sz="38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535940" y="1341903"/>
            <a:ext cx="7786370" cy="3535679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600" spc="110" dirty="0">
                <a:latin typeface="Tahoma"/>
                <a:cs typeface="Tahoma"/>
              </a:rPr>
              <a:t>Proceso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70" dirty="0">
                <a:latin typeface="Tahoma"/>
                <a:cs typeface="Tahoma"/>
              </a:rPr>
              <a:t>WECC–Comité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125" dirty="0">
                <a:latin typeface="Tahoma"/>
                <a:cs typeface="Tahoma"/>
              </a:rPr>
              <a:t>de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85" dirty="0">
                <a:latin typeface="Tahoma"/>
                <a:cs typeface="Tahoma"/>
              </a:rPr>
              <a:t>Estándares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50" dirty="0">
                <a:latin typeface="Tahoma"/>
                <a:cs typeface="Tahoma"/>
              </a:rPr>
              <a:t>WECC</a:t>
            </a:r>
            <a:r>
              <a:rPr sz="2600" spc="-114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(WSC)</a:t>
            </a:r>
            <a:endParaRPr sz="2600">
              <a:latin typeface="Tahoma"/>
              <a:cs typeface="Tahoma"/>
            </a:endParaRPr>
          </a:p>
          <a:p>
            <a:pPr marL="413384">
              <a:lnSpc>
                <a:spcPct val="100000"/>
              </a:lnSpc>
              <a:spcBef>
                <a:spcPts val="1405"/>
              </a:spcBef>
              <a:tabLst>
                <a:tab pos="927100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100" spc="65" dirty="0">
                <a:latin typeface="Tahoma"/>
                <a:cs typeface="Tahoma"/>
              </a:rPr>
              <a:t>Solicitud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90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autorización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90" dirty="0">
                <a:latin typeface="Tahoma"/>
                <a:cs typeface="Tahoma"/>
              </a:rPr>
              <a:t> </a:t>
            </a:r>
            <a:r>
              <a:rPr sz="2100" spc="110" dirty="0">
                <a:latin typeface="Tahoma"/>
                <a:cs typeface="Tahoma"/>
              </a:rPr>
              <a:t>normas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-10" dirty="0">
                <a:latin typeface="Tahoma"/>
                <a:cs typeface="Tahoma"/>
              </a:rPr>
              <a:t>(SAR)</a:t>
            </a:r>
            <a:endParaRPr sz="2100">
              <a:latin typeface="Tahoma"/>
              <a:cs typeface="Tahoma"/>
            </a:endParaRPr>
          </a:p>
          <a:p>
            <a:pPr marL="413384">
              <a:lnSpc>
                <a:spcPct val="100000"/>
              </a:lnSpc>
              <a:spcBef>
                <a:spcPts val="1964"/>
              </a:spcBef>
              <a:tabLst>
                <a:tab pos="927100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500" spc="70" dirty="0">
                <a:latin typeface="Tahoma"/>
                <a:cs typeface="Tahoma"/>
              </a:rPr>
              <a:t>equipo</a:t>
            </a:r>
            <a:r>
              <a:rPr sz="1500" spc="-7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redacción</a:t>
            </a:r>
            <a:endParaRPr sz="1500">
              <a:latin typeface="Tahoma"/>
              <a:cs typeface="Tahoma"/>
            </a:endParaRPr>
          </a:p>
          <a:p>
            <a:pPr marL="413384">
              <a:lnSpc>
                <a:spcPct val="100000"/>
              </a:lnSpc>
              <a:spcBef>
                <a:spcPts val="1889"/>
              </a:spcBef>
              <a:tabLst>
                <a:tab pos="927100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700" spc="60" dirty="0">
                <a:latin typeface="Tahoma"/>
                <a:cs typeface="Tahoma"/>
              </a:rPr>
              <a:t>Voto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los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miembros</a:t>
            </a:r>
            <a:endParaRPr sz="1700">
              <a:latin typeface="Tahoma"/>
              <a:cs typeface="Tahoma"/>
            </a:endParaRPr>
          </a:p>
          <a:p>
            <a:pPr marL="413384">
              <a:lnSpc>
                <a:spcPct val="100000"/>
              </a:lnSpc>
              <a:spcBef>
                <a:spcPts val="1240"/>
              </a:spcBef>
              <a:tabLst>
                <a:tab pos="927100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300" dirty="0">
                <a:latin typeface="Tahoma"/>
                <a:cs typeface="Tahoma"/>
              </a:rPr>
              <a:t>Junta</a:t>
            </a:r>
            <a:r>
              <a:rPr sz="2300" spc="-80" dirty="0">
                <a:latin typeface="Tahoma"/>
                <a:cs typeface="Tahoma"/>
              </a:rPr>
              <a:t> </a:t>
            </a:r>
            <a:r>
              <a:rPr sz="2300" spc="95" dirty="0">
                <a:latin typeface="Tahoma"/>
                <a:cs typeface="Tahoma"/>
              </a:rPr>
              <a:t>aprueba</a:t>
            </a:r>
            <a:endParaRPr sz="2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350">
              <a:latin typeface="Tahoma"/>
              <a:cs typeface="Tahoma"/>
            </a:endParaRPr>
          </a:p>
          <a:p>
            <a:pPr marL="413384">
              <a:lnSpc>
                <a:spcPct val="100000"/>
              </a:lnSpc>
            </a:pPr>
            <a:r>
              <a:rPr sz="2000" spc="65" dirty="0">
                <a:latin typeface="Tahoma"/>
                <a:cs typeface="Tahoma"/>
              </a:rPr>
              <a:t>Tablero</a:t>
            </a:r>
            <a:r>
              <a:rPr sz="2000" spc="-100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estándares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WECC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4454" y="2183892"/>
            <a:ext cx="7891780" cy="2936875"/>
            <a:chOff x="1854454" y="2183892"/>
            <a:chExt cx="7891780" cy="2936875"/>
          </a:xfrm>
        </p:grpSpPr>
        <p:sp>
          <p:nvSpPr>
            <p:cNvPr id="3" name="object 3"/>
            <p:cNvSpPr/>
            <p:nvPr/>
          </p:nvSpPr>
          <p:spPr>
            <a:xfrm>
              <a:off x="2449068" y="2183892"/>
              <a:ext cx="6704330" cy="2936875"/>
            </a:xfrm>
            <a:custGeom>
              <a:avLst/>
              <a:gdLst/>
              <a:ahLst/>
              <a:cxnLst/>
              <a:rect l="l" t="t" r="r" b="b"/>
              <a:pathLst>
                <a:path w="6704330" h="2936875">
                  <a:moveTo>
                    <a:pt x="5235702" y="0"/>
                  </a:moveTo>
                  <a:lnTo>
                    <a:pt x="5235702" y="734187"/>
                  </a:lnTo>
                  <a:lnTo>
                    <a:pt x="0" y="734187"/>
                  </a:lnTo>
                  <a:lnTo>
                    <a:pt x="0" y="2202561"/>
                  </a:lnTo>
                  <a:lnTo>
                    <a:pt x="5235702" y="2202561"/>
                  </a:lnTo>
                  <a:lnTo>
                    <a:pt x="5235702" y="2936748"/>
                  </a:lnTo>
                  <a:lnTo>
                    <a:pt x="6704076" y="1468374"/>
                  </a:lnTo>
                  <a:lnTo>
                    <a:pt x="5235702" y="0"/>
                  </a:lnTo>
                  <a:close/>
                </a:path>
              </a:pathLst>
            </a:custGeom>
            <a:solidFill>
              <a:srgbClr val="CA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60804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5" h="1175385">
                  <a:moveTo>
                    <a:pt x="1703070" y="0"/>
                  </a:moveTo>
                  <a:lnTo>
                    <a:pt x="195833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0" y="979169"/>
                  </a:lnTo>
                  <a:lnTo>
                    <a:pt x="5169" y="1024088"/>
                  </a:lnTo>
                  <a:lnTo>
                    <a:pt x="19896" y="1065313"/>
                  </a:lnTo>
                  <a:lnTo>
                    <a:pt x="43007" y="1101674"/>
                  </a:lnTo>
                  <a:lnTo>
                    <a:pt x="73329" y="1131996"/>
                  </a:lnTo>
                  <a:lnTo>
                    <a:pt x="109690" y="1155107"/>
                  </a:lnTo>
                  <a:lnTo>
                    <a:pt x="150915" y="1169834"/>
                  </a:lnTo>
                  <a:lnTo>
                    <a:pt x="195833" y="1175004"/>
                  </a:lnTo>
                  <a:lnTo>
                    <a:pt x="1703070" y="1175004"/>
                  </a:lnTo>
                  <a:lnTo>
                    <a:pt x="1747988" y="1169834"/>
                  </a:lnTo>
                  <a:lnTo>
                    <a:pt x="1789213" y="1155107"/>
                  </a:lnTo>
                  <a:lnTo>
                    <a:pt x="1825574" y="1131996"/>
                  </a:lnTo>
                  <a:lnTo>
                    <a:pt x="1855896" y="1101674"/>
                  </a:lnTo>
                  <a:lnTo>
                    <a:pt x="1879007" y="1065313"/>
                  </a:lnTo>
                  <a:lnTo>
                    <a:pt x="1893734" y="1024088"/>
                  </a:lnTo>
                  <a:lnTo>
                    <a:pt x="1898904" y="979169"/>
                  </a:lnTo>
                  <a:lnTo>
                    <a:pt x="1898904" y="195834"/>
                  </a:lnTo>
                  <a:lnTo>
                    <a:pt x="1893734" y="150915"/>
                  </a:lnTo>
                  <a:lnTo>
                    <a:pt x="1879007" y="109690"/>
                  </a:lnTo>
                  <a:lnTo>
                    <a:pt x="1855896" y="73329"/>
                  </a:lnTo>
                  <a:lnTo>
                    <a:pt x="1825574" y="43007"/>
                  </a:lnTo>
                  <a:lnTo>
                    <a:pt x="1789213" y="19896"/>
                  </a:lnTo>
                  <a:lnTo>
                    <a:pt x="1747988" y="5169"/>
                  </a:lnTo>
                  <a:lnTo>
                    <a:pt x="170307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0804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5" h="1175385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3" y="0"/>
                  </a:lnTo>
                  <a:lnTo>
                    <a:pt x="1703070" y="0"/>
                  </a:lnTo>
                  <a:lnTo>
                    <a:pt x="1747988" y="5169"/>
                  </a:lnTo>
                  <a:lnTo>
                    <a:pt x="1789213" y="19896"/>
                  </a:lnTo>
                  <a:lnTo>
                    <a:pt x="1825574" y="43007"/>
                  </a:lnTo>
                  <a:lnTo>
                    <a:pt x="1855896" y="73329"/>
                  </a:lnTo>
                  <a:lnTo>
                    <a:pt x="1879007" y="109690"/>
                  </a:lnTo>
                  <a:lnTo>
                    <a:pt x="1893734" y="150915"/>
                  </a:lnTo>
                  <a:lnTo>
                    <a:pt x="1898904" y="195834"/>
                  </a:lnTo>
                  <a:lnTo>
                    <a:pt x="1898904" y="979169"/>
                  </a:lnTo>
                  <a:lnTo>
                    <a:pt x="1893734" y="1024088"/>
                  </a:lnTo>
                  <a:lnTo>
                    <a:pt x="1879007" y="1065313"/>
                  </a:lnTo>
                  <a:lnTo>
                    <a:pt x="1855896" y="1101674"/>
                  </a:lnTo>
                  <a:lnTo>
                    <a:pt x="1825574" y="1131996"/>
                  </a:lnTo>
                  <a:lnTo>
                    <a:pt x="1789213" y="1155107"/>
                  </a:lnTo>
                  <a:lnTo>
                    <a:pt x="1747988" y="1169834"/>
                  </a:lnTo>
                  <a:lnTo>
                    <a:pt x="1703070" y="1175004"/>
                  </a:lnTo>
                  <a:lnTo>
                    <a:pt x="195833" y="1175004"/>
                  </a:lnTo>
                  <a:lnTo>
                    <a:pt x="150915" y="1169834"/>
                  </a:lnTo>
                  <a:lnTo>
                    <a:pt x="109690" y="1155107"/>
                  </a:lnTo>
                  <a:lnTo>
                    <a:pt x="73329" y="1131996"/>
                  </a:lnTo>
                  <a:lnTo>
                    <a:pt x="43007" y="1101674"/>
                  </a:lnTo>
                  <a:lnTo>
                    <a:pt x="19896" y="1065313"/>
                  </a:lnTo>
                  <a:lnTo>
                    <a:pt x="5169" y="1024088"/>
                  </a:lnTo>
                  <a:lnTo>
                    <a:pt x="0" y="979169"/>
                  </a:lnTo>
                  <a:lnTo>
                    <a:pt x="0" y="1958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54196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5" h="1175385">
                  <a:moveTo>
                    <a:pt x="1703069" y="0"/>
                  </a:moveTo>
                  <a:lnTo>
                    <a:pt x="195833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0" y="979169"/>
                  </a:lnTo>
                  <a:lnTo>
                    <a:pt x="5169" y="1024088"/>
                  </a:lnTo>
                  <a:lnTo>
                    <a:pt x="19896" y="1065313"/>
                  </a:lnTo>
                  <a:lnTo>
                    <a:pt x="43007" y="1101674"/>
                  </a:lnTo>
                  <a:lnTo>
                    <a:pt x="73329" y="1131996"/>
                  </a:lnTo>
                  <a:lnTo>
                    <a:pt x="109690" y="1155107"/>
                  </a:lnTo>
                  <a:lnTo>
                    <a:pt x="150915" y="1169834"/>
                  </a:lnTo>
                  <a:lnTo>
                    <a:pt x="195833" y="1175004"/>
                  </a:lnTo>
                  <a:lnTo>
                    <a:pt x="1703069" y="1175004"/>
                  </a:lnTo>
                  <a:lnTo>
                    <a:pt x="1747988" y="1169834"/>
                  </a:lnTo>
                  <a:lnTo>
                    <a:pt x="1789213" y="1155107"/>
                  </a:lnTo>
                  <a:lnTo>
                    <a:pt x="1825574" y="1131996"/>
                  </a:lnTo>
                  <a:lnTo>
                    <a:pt x="1855896" y="1101674"/>
                  </a:lnTo>
                  <a:lnTo>
                    <a:pt x="1879007" y="1065313"/>
                  </a:lnTo>
                  <a:lnTo>
                    <a:pt x="1893734" y="1024088"/>
                  </a:lnTo>
                  <a:lnTo>
                    <a:pt x="1898903" y="979169"/>
                  </a:lnTo>
                  <a:lnTo>
                    <a:pt x="1898903" y="195834"/>
                  </a:lnTo>
                  <a:lnTo>
                    <a:pt x="1893734" y="150915"/>
                  </a:lnTo>
                  <a:lnTo>
                    <a:pt x="1879007" y="109690"/>
                  </a:lnTo>
                  <a:lnTo>
                    <a:pt x="1855896" y="73329"/>
                  </a:lnTo>
                  <a:lnTo>
                    <a:pt x="1825574" y="43007"/>
                  </a:lnTo>
                  <a:lnTo>
                    <a:pt x="1789213" y="19896"/>
                  </a:lnTo>
                  <a:lnTo>
                    <a:pt x="1747988" y="5169"/>
                  </a:lnTo>
                  <a:lnTo>
                    <a:pt x="1703069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54196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5" h="1175385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3" y="0"/>
                  </a:lnTo>
                  <a:lnTo>
                    <a:pt x="1703069" y="0"/>
                  </a:lnTo>
                  <a:lnTo>
                    <a:pt x="1747988" y="5169"/>
                  </a:lnTo>
                  <a:lnTo>
                    <a:pt x="1789213" y="19896"/>
                  </a:lnTo>
                  <a:lnTo>
                    <a:pt x="1825574" y="43007"/>
                  </a:lnTo>
                  <a:lnTo>
                    <a:pt x="1855896" y="73329"/>
                  </a:lnTo>
                  <a:lnTo>
                    <a:pt x="1879007" y="109690"/>
                  </a:lnTo>
                  <a:lnTo>
                    <a:pt x="1893734" y="150915"/>
                  </a:lnTo>
                  <a:lnTo>
                    <a:pt x="1898903" y="195834"/>
                  </a:lnTo>
                  <a:lnTo>
                    <a:pt x="1898903" y="979169"/>
                  </a:lnTo>
                  <a:lnTo>
                    <a:pt x="1893734" y="1024088"/>
                  </a:lnTo>
                  <a:lnTo>
                    <a:pt x="1879007" y="1065313"/>
                  </a:lnTo>
                  <a:lnTo>
                    <a:pt x="1855896" y="1101674"/>
                  </a:lnTo>
                  <a:lnTo>
                    <a:pt x="1825574" y="1131996"/>
                  </a:lnTo>
                  <a:lnTo>
                    <a:pt x="1789213" y="1155107"/>
                  </a:lnTo>
                  <a:lnTo>
                    <a:pt x="1747988" y="1169834"/>
                  </a:lnTo>
                  <a:lnTo>
                    <a:pt x="1703069" y="1175004"/>
                  </a:lnTo>
                  <a:lnTo>
                    <a:pt x="195833" y="1175004"/>
                  </a:lnTo>
                  <a:lnTo>
                    <a:pt x="150915" y="1169834"/>
                  </a:lnTo>
                  <a:lnTo>
                    <a:pt x="109690" y="1155107"/>
                  </a:lnTo>
                  <a:lnTo>
                    <a:pt x="73329" y="1131996"/>
                  </a:lnTo>
                  <a:lnTo>
                    <a:pt x="43007" y="1101674"/>
                  </a:lnTo>
                  <a:lnTo>
                    <a:pt x="19896" y="1065313"/>
                  </a:lnTo>
                  <a:lnTo>
                    <a:pt x="5169" y="1024088"/>
                  </a:lnTo>
                  <a:lnTo>
                    <a:pt x="0" y="979169"/>
                  </a:lnTo>
                  <a:lnTo>
                    <a:pt x="0" y="1958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47588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4" h="1175385">
                  <a:moveTo>
                    <a:pt x="1703069" y="0"/>
                  </a:moveTo>
                  <a:lnTo>
                    <a:pt x="195834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0" y="979169"/>
                  </a:lnTo>
                  <a:lnTo>
                    <a:pt x="5169" y="1024088"/>
                  </a:lnTo>
                  <a:lnTo>
                    <a:pt x="19896" y="1065313"/>
                  </a:lnTo>
                  <a:lnTo>
                    <a:pt x="43007" y="1101674"/>
                  </a:lnTo>
                  <a:lnTo>
                    <a:pt x="73329" y="1131996"/>
                  </a:lnTo>
                  <a:lnTo>
                    <a:pt x="109690" y="1155107"/>
                  </a:lnTo>
                  <a:lnTo>
                    <a:pt x="150915" y="1169834"/>
                  </a:lnTo>
                  <a:lnTo>
                    <a:pt x="195834" y="1175004"/>
                  </a:lnTo>
                  <a:lnTo>
                    <a:pt x="1703069" y="1175004"/>
                  </a:lnTo>
                  <a:lnTo>
                    <a:pt x="1747988" y="1169834"/>
                  </a:lnTo>
                  <a:lnTo>
                    <a:pt x="1789213" y="1155107"/>
                  </a:lnTo>
                  <a:lnTo>
                    <a:pt x="1825574" y="1131996"/>
                  </a:lnTo>
                  <a:lnTo>
                    <a:pt x="1855896" y="1101674"/>
                  </a:lnTo>
                  <a:lnTo>
                    <a:pt x="1879007" y="1065313"/>
                  </a:lnTo>
                  <a:lnTo>
                    <a:pt x="1893734" y="1024088"/>
                  </a:lnTo>
                  <a:lnTo>
                    <a:pt x="1898904" y="979169"/>
                  </a:lnTo>
                  <a:lnTo>
                    <a:pt x="1898904" y="195834"/>
                  </a:lnTo>
                  <a:lnTo>
                    <a:pt x="1893734" y="150915"/>
                  </a:lnTo>
                  <a:lnTo>
                    <a:pt x="1879007" y="109690"/>
                  </a:lnTo>
                  <a:lnTo>
                    <a:pt x="1855896" y="73329"/>
                  </a:lnTo>
                  <a:lnTo>
                    <a:pt x="1825574" y="43007"/>
                  </a:lnTo>
                  <a:lnTo>
                    <a:pt x="1789213" y="19896"/>
                  </a:lnTo>
                  <a:lnTo>
                    <a:pt x="1747988" y="5169"/>
                  </a:lnTo>
                  <a:lnTo>
                    <a:pt x="1703069" y="0"/>
                  </a:lnTo>
                  <a:close/>
                </a:path>
              </a:pathLst>
            </a:custGeom>
            <a:solidFill>
              <a:srgbClr val="B537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47588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4" h="1175385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4" y="0"/>
                  </a:lnTo>
                  <a:lnTo>
                    <a:pt x="1703069" y="0"/>
                  </a:lnTo>
                  <a:lnTo>
                    <a:pt x="1747988" y="5169"/>
                  </a:lnTo>
                  <a:lnTo>
                    <a:pt x="1789213" y="19896"/>
                  </a:lnTo>
                  <a:lnTo>
                    <a:pt x="1825574" y="43007"/>
                  </a:lnTo>
                  <a:lnTo>
                    <a:pt x="1855896" y="73329"/>
                  </a:lnTo>
                  <a:lnTo>
                    <a:pt x="1879007" y="109690"/>
                  </a:lnTo>
                  <a:lnTo>
                    <a:pt x="1893734" y="150915"/>
                  </a:lnTo>
                  <a:lnTo>
                    <a:pt x="1898904" y="195834"/>
                  </a:lnTo>
                  <a:lnTo>
                    <a:pt x="1898904" y="979169"/>
                  </a:lnTo>
                  <a:lnTo>
                    <a:pt x="1893734" y="1024088"/>
                  </a:lnTo>
                  <a:lnTo>
                    <a:pt x="1879007" y="1065313"/>
                  </a:lnTo>
                  <a:lnTo>
                    <a:pt x="1855896" y="1101674"/>
                  </a:lnTo>
                  <a:lnTo>
                    <a:pt x="1825574" y="1131996"/>
                  </a:lnTo>
                  <a:lnTo>
                    <a:pt x="1789213" y="1155107"/>
                  </a:lnTo>
                  <a:lnTo>
                    <a:pt x="1747988" y="1169834"/>
                  </a:lnTo>
                  <a:lnTo>
                    <a:pt x="1703069" y="1175004"/>
                  </a:lnTo>
                  <a:lnTo>
                    <a:pt x="195834" y="1175004"/>
                  </a:lnTo>
                  <a:lnTo>
                    <a:pt x="150915" y="1169834"/>
                  </a:lnTo>
                  <a:lnTo>
                    <a:pt x="109690" y="1155107"/>
                  </a:lnTo>
                  <a:lnTo>
                    <a:pt x="73329" y="1131996"/>
                  </a:lnTo>
                  <a:lnTo>
                    <a:pt x="43007" y="1101674"/>
                  </a:lnTo>
                  <a:lnTo>
                    <a:pt x="19896" y="1065313"/>
                  </a:lnTo>
                  <a:lnTo>
                    <a:pt x="5169" y="1024088"/>
                  </a:lnTo>
                  <a:lnTo>
                    <a:pt x="0" y="979169"/>
                  </a:lnTo>
                  <a:lnTo>
                    <a:pt x="0" y="1958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40980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4" h="1175385">
                  <a:moveTo>
                    <a:pt x="1703070" y="0"/>
                  </a:moveTo>
                  <a:lnTo>
                    <a:pt x="195834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0" y="979169"/>
                  </a:lnTo>
                  <a:lnTo>
                    <a:pt x="5169" y="1024088"/>
                  </a:lnTo>
                  <a:lnTo>
                    <a:pt x="19896" y="1065313"/>
                  </a:lnTo>
                  <a:lnTo>
                    <a:pt x="43007" y="1101674"/>
                  </a:lnTo>
                  <a:lnTo>
                    <a:pt x="73329" y="1131996"/>
                  </a:lnTo>
                  <a:lnTo>
                    <a:pt x="109690" y="1155107"/>
                  </a:lnTo>
                  <a:lnTo>
                    <a:pt x="150915" y="1169834"/>
                  </a:lnTo>
                  <a:lnTo>
                    <a:pt x="195834" y="1175004"/>
                  </a:lnTo>
                  <a:lnTo>
                    <a:pt x="1703070" y="1175004"/>
                  </a:lnTo>
                  <a:lnTo>
                    <a:pt x="1747988" y="1169834"/>
                  </a:lnTo>
                  <a:lnTo>
                    <a:pt x="1789213" y="1155107"/>
                  </a:lnTo>
                  <a:lnTo>
                    <a:pt x="1825574" y="1131996"/>
                  </a:lnTo>
                  <a:lnTo>
                    <a:pt x="1855896" y="1101674"/>
                  </a:lnTo>
                  <a:lnTo>
                    <a:pt x="1879007" y="1065313"/>
                  </a:lnTo>
                  <a:lnTo>
                    <a:pt x="1893734" y="1024088"/>
                  </a:lnTo>
                  <a:lnTo>
                    <a:pt x="1898903" y="979169"/>
                  </a:lnTo>
                  <a:lnTo>
                    <a:pt x="1898903" y="195834"/>
                  </a:lnTo>
                  <a:lnTo>
                    <a:pt x="1893734" y="150915"/>
                  </a:lnTo>
                  <a:lnTo>
                    <a:pt x="1879007" y="109690"/>
                  </a:lnTo>
                  <a:lnTo>
                    <a:pt x="1855896" y="73329"/>
                  </a:lnTo>
                  <a:lnTo>
                    <a:pt x="1825574" y="43007"/>
                  </a:lnTo>
                  <a:lnTo>
                    <a:pt x="1789213" y="19896"/>
                  </a:lnTo>
                  <a:lnTo>
                    <a:pt x="1747988" y="5169"/>
                  </a:lnTo>
                  <a:lnTo>
                    <a:pt x="1703070" y="0"/>
                  </a:lnTo>
                  <a:close/>
                </a:path>
              </a:pathLst>
            </a:custGeom>
            <a:solidFill>
              <a:srgbClr val="6C2C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40980" y="3064764"/>
              <a:ext cx="1899285" cy="1175385"/>
            </a:xfrm>
            <a:custGeom>
              <a:avLst/>
              <a:gdLst/>
              <a:ahLst/>
              <a:cxnLst/>
              <a:rect l="l" t="t" r="r" b="b"/>
              <a:pathLst>
                <a:path w="1899284" h="1175385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4" y="0"/>
                  </a:lnTo>
                  <a:lnTo>
                    <a:pt x="1703070" y="0"/>
                  </a:lnTo>
                  <a:lnTo>
                    <a:pt x="1747988" y="5169"/>
                  </a:lnTo>
                  <a:lnTo>
                    <a:pt x="1789213" y="19896"/>
                  </a:lnTo>
                  <a:lnTo>
                    <a:pt x="1825574" y="43007"/>
                  </a:lnTo>
                  <a:lnTo>
                    <a:pt x="1855896" y="73329"/>
                  </a:lnTo>
                  <a:lnTo>
                    <a:pt x="1879007" y="109690"/>
                  </a:lnTo>
                  <a:lnTo>
                    <a:pt x="1893734" y="150915"/>
                  </a:lnTo>
                  <a:lnTo>
                    <a:pt x="1898903" y="195834"/>
                  </a:lnTo>
                  <a:lnTo>
                    <a:pt x="1898903" y="979169"/>
                  </a:lnTo>
                  <a:lnTo>
                    <a:pt x="1893734" y="1024088"/>
                  </a:lnTo>
                  <a:lnTo>
                    <a:pt x="1879007" y="1065313"/>
                  </a:lnTo>
                  <a:lnTo>
                    <a:pt x="1855896" y="1101674"/>
                  </a:lnTo>
                  <a:lnTo>
                    <a:pt x="1825574" y="1131996"/>
                  </a:lnTo>
                  <a:lnTo>
                    <a:pt x="1789213" y="1155107"/>
                  </a:lnTo>
                  <a:lnTo>
                    <a:pt x="1747988" y="1169834"/>
                  </a:lnTo>
                  <a:lnTo>
                    <a:pt x="1703070" y="1175004"/>
                  </a:lnTo>
                  <a:lnTo>
                    <a:pt x="195834" y="1175004"/>
                  </a:lnTo>
                  <a:lnTo>
                    <a:pt x="150915" y="1169834"/>
                  </a:lnTo>
                  <a:lnTo>
                    <a:pt x="109690" y="1155107"/>
                  </a:lnTo>
                  <a:lnTo>
                    <a:pt x="73329" y="1131996"/>
                  </a:lnTo>
                  <a:lnTo>
                    <a:pt x="43007" y="1101674"/>
                  </a:lnTo>
                  <a:lnTo>
                    <a:pt x="19896" y="1065313"/>
                  </a:lnTo>
                  <a:lnTo>
                    <a:pt x="5169" y="1024088"/>
                  </a:lnTo>
                  <a:lnTo>
                    <a:pt x="0" y="979169"/>
                  </a:lnTo>
                  <a:lnTo>
                    <a:pt x="0" y="19583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976880">
              <a:lnSpc>
                <a:spcPct val="100000"/>
              </a:lnSpc>
              <a:spcBef>
                <a:spcPts val="100"/>
              </a:spcBef>
            </a:pPr>
            <a:r>
              <a:rPr sz="3800" spc="165" dirty="0"/>
              <a:t>Desarrollo</a:t>
            </a:r>
            <a:r>
              <a:rPr sz="3800" spc="-180" dirty="0"/>
              <a:t> </a:t>
            </a:r>
            <a:r>
              <a:rPr sz="3800" spc="180" dirty="0"/>
              <a:t>de</a:t>
            </a:r>
            <a:r>
              <a:rPr sz="3800" spc="-175" dirty="0"/>
              <a:t> </a:t>
            </a:r>
            <a:r>
              <a:rPr sz="3800" spc="135" dirty="0"/>
              <a:t>estándares</a:t>
            </a:r>
            <a:endParaRPr sz="380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3072129" y="1683765"/>
            <a:ext cx="48437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14" dirty="0">
                <a:solidFill>
                  <a:srgbClr val="00395D"/>
                </a:solidFill>
                <a:latin typeface="Tahoma"/>
                <a:cs typeface="Tahoma"/>
              </a:rPr>
              <a:t>Proceso</a:t>
            </a:r>
            <a:r>
              <a:rPr sz="2700" spc="-13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700" spc="65" dirty="0">
                <a:solidFill>
                  <a:srgbClr val="00395D"/>
                </a:solidFill>
                <a:latin typeface="Tahoma"/>
                <a:cs typeface="Tahoma"/>
              </a:rPr>
              <a:t>NERC</a:t>
            </a:r>
            <a:r>
              <a:rPr sz="2700" spc="-125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700" dirty="0">
                <a:solidFill>
                  <a:srgbClr val="00395D"/>
                </a:solidFill>
                <a:latin typeface="Tahoma"/>
                <a:cs typeface="Tahoma"/>
              </a:rPr>
              <a:t>y</a:t>
            </a:r>
            <a:r>
              <a:rPr sz="2700" spc="-125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700" spc="50" dirty="0">
                <a:solidFill>
                  <a:srgbClr val="00395D"/>
                </a:solidFill>
                <a:latin typeface="Tahoma"/>
                <a:cs typeface="Tahoma"/>
              </a:rPr>
              <a:t>WECC</a:t>
            </a:r>
            <a:r>
              <a:rPr sz="2700" spc="-125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700" spc="55" dirty="0">
                <a:solidFill>
                  <a:srgbClr val="00395D"/>
                </a:solidFill>
                <a:latin typeface="Tahoma"/>
                <a:cs typeface="Tahoma"/>
              </a:rPr>
              <a:t>similar: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22729" y="3175253"/>
            <a:ext cx="1466215" cy="9010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286385">
              <a:lnSpc>
                <a:spcPct val="109000"/>
              </a:lnSpc>
              <a:spcBef>
                <a:spcPts val="50"/>
              </a:spcBef>
            </a:pP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Estándar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Autorización </a:t>
            </a:r>
            <a:r>
              <a:rPr sz="1700" spc="55" dirty="0">
                <a:solidFill>
                  <a:srgbClr val="FFFFFF"/>
                </a:solidFill>
                <a:latin typeface="Tahoma"/>
                <a:cs typeface="Tahoma"/>
              </a:rPr>
              <a:t>Solicitud</a:t>
            </a:r>
            <a:r>
              <a:rPr sz="17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-55" dirty="0">
                <a:solidFill>
                  <a:srgbClr val="FFFFFF"/>
                </a:solidFill>
                <a:latin typeface="Tahoma"/>
                <a:cs typeface="Tahoma"/>
              </a:rPr>
              <a:t>(SAR)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45458" y="3366761"/>
            <a:ext cx="1423035" cy="55816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115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FFFFFF"/>
                </a:solidFill>
                <a:latin typeface="Tahoma"/>
                <a:cs typeface="Tahoma"/>
              </a:rPr>
              <a:t>redacción</a:t>
            </a:r>
            <a:endParaRPr sz="1150">
              <a:latin typeface="Tahoma"/>
              <a:cs typeface="Tahoma"/>
            </a:endParaRPr>
          </a:p>
          <a:p>
            <a:pPr marL="36195" algn="ctr">
              <a:lnSpc>
                <a:spcPct val="100000"/>
              </a:lnSpc>
              <a:spcBef>
                <a:spcPts val="575"/>
              </a:spcBef>
            </a:pPr>
            <a:r>
              <a:rPr sz="1500" spc="50" dirty="0">
                <a:solidFill>
                  <a:srgbClr val="FFFFFF"/>
                </a:solidFill>
                <a:latin typeface="Tahoma"/>
                <a:cs typeface="Tahoma"/>
              </a:rPr>
              <a:t>desarrolla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87257" y="3321812"/>
            <a:ext cx="927735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0180">
              <a:lnSpc>
                <a:spcPct val="1067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Junta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aprueba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5388" y="3562604"/>
            <a:ext cx="1486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ahoma"/>
                <a:cs typeface="Tahoma"/>
              </a:rPr>
              <a:t>miembros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votan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5570" y="5169661"/>
            <a:ext cx="35299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50" dirty="0">
                <a:solidFill>
                  <a:srgbClr val="00395D"/>
                </a:solidFill>
                <a:latin typeface="Tahoma"/>
                <a:cs typeface="Tahoma"/>
              </a:rPr>
              <a:t>FERC—</a:t>
            </a:r>
            <a:r>
              <a:rPr sz="2500" spc="110" dirty="0">
                <a:solidFill>
                  <a:srgbClr val="00395D"/>
                </a:solidFill>
                <a:latin typeface="Tahoma"/>
                <a:cs typeface="Tahoma"/>
              </a:rPr>
              <a:t>Aprobación</a:t>
            </a:r>
            <a:r>
              <a:rPr sz="2500" spc="-114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500" spc="60" dirty="0">
                <a:solidFill>
                  <a:srgbClr val="00395D"/>
                </a:solidFill>
                <a:latin typeface="Tahoma"/>
                <a:cs typeface="Tahoma"/>
              </a:rPr>
              <a:t>final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0886" y="3224783"/>
            <a:ext cx="9190355" cy="3048000"/>
            <a:chOff x="1500886" y="3224783"/>
            <a:chExt cx="9190355" cy="3048000"/>
          </a:xfrm>
        </p:grpSpPr>
        <p:sp>
          <p:nvSpPr>
            <p:cNvPr id="3" name="object 3"/>
            <p:cNvSpPr/>
            <p:nvPr/>
          </p:nvSpPr>
          <p:spPr>
            <a:xfrm>
              <a:off x="2191512" y="3224783"/>
              <a:ext cx="7809230" cy="3048000"/>
            </a:xfrm>
            <a:custGeom>
              <a:avLst/>
              <a:gdLst/>
              <a:ahLst/>
              <a:cxnLst/>
              <a:rect l="l" t="t" r="r" b="b"/>
              <a:pathLst>
                <a:path w="7809230" h="3048000">
                  <a:moveTo>
                    <a:pt x="6284976" y="0"/>
                  </a:moveTo>
                  <a:lnTo>
                    <a:pt x="6284976" y="761999"/>
                  </a:lnTo>
                  <a:lnTo>
                    <a:pt x="0" y="761999"/>
                  </a:lnTo>
                  <a:lnTo>
                    <a:pt x="0" y="2286000"/>
                  </a:lnTo>
                  <a:lnTo>
                    <a:pt x="6284976" y="2286000"/>
                  </a:lnTo>
                  <a:lnTo>
                    <a:pt x="6284976" y="3048000"/>
                  </a:lnTo>
                  <a:lnTo>
                    <a:pt x="7808976" y="1523999"/>
                  </a:lnTo>
                  <a:lnTo>
                    <a:pt x="6284976" y="0"/>
                  </a:lnTo>
                  <a:close/>
                </a:path>
              </a:pathLst>
            </a:custGeom>
            <a:solidFill>
              <a:srgbClr val="CA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07236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1256791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6791" y="1219200"/>
                  </a:lnTo>
                  <a:lnTo>
                    <a:pt x="1303397" y="1213835"/>
                  </a:lnTo>
                  <a:lnTo>
                    <a:pt x="1346173" y="1198554"/>
                  </a:lnTo>
                  <a:lnTo>
                    <a:pt x="1383901" y="1174573"/>
                  </a:lnTo>
                  <a:lnTo>
                    <a:pt x="1415365" y="1143109"/>
                  </a:lnTo>
                  <a:lnTo>
                    <a:pt x="1439346" y="1105381"/>
                  </a:lnTo>
                  <a:lnTo>
                    <a:pt x="1454627" y="1062605"/>
                  </a:lnTo>
                  <a:lnTo>
                    <a:pt x="1459991" y="1016000"/>
                  </a:lnTo>
                  <a:lnTo>
                    <a:pt x="1459991" y="203200"/>
                  </a:lnTo>
                  <a:lnTo>
                    <a:pt x="1454627" y="156594"/>
                  </a:lnTo>
                  <a:lnTo>
                    <a:pt x="1439346" y="113818"/>
                  </a:lnTo>
                  <a:lnTo>
                    <a:pt x="1415365" y="76090"/>
                  </a:lnTo>
                  <a:lnTo>
                    <a:pt x="1383901" y="44626"/>
                  </a:lnTo>
                  <a:lnTo>
                    <a:pt x="1346173" y="20645"/>
                  </a:lnTo>
                  <a:lnTo>
                    <a:pt x="1303397" y="5364"/>
                  </a:lnTo>
                  <a:lnTo>
                    <a:pt x="1256791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07236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6791" y="0"/>
                  </a:lnTo>
                  <a:lnTo>
                    <a:pt x="1303397" y="5364"/>
                  </a:lnTo>
                  <a:lnTo>
                    <a:pt x="1346173" y="20645"/>
                  </a:lnTo>
                  <a:lnTo>
                    <a:pt x="1383901" y="44626"/>
                  </a:lnTo>
                  <a:lnTo>
                    <a:pt x="1415365" y="76090"/>
                  </a:lnTo>
                  <a:lnTo>
                    <a:pt x="1439346" y="113818"/>
                  </a:lnTo>
                  <a:lnTo>
                    <a:pt x="1454627" y="156594"/>
                  </a:lnTo>
                  <a:lnTo>
                    <a:pt x="1459991" y="203200"/>
                  </a:lnTo>
                  <a:lnTo>
                    <a:pt x="1459991" y="1016000"/>
                  </a:lnTo>
                  <a:lnTo>
                    <a:pt x="1454627" y="1062605"/>
                  </a:lnTo>
                  <a:lnTo>
                    <a:pt x="1439346" y="1105381"/>
                  </a:lnTo>
                  <a:lnTo>
                    <a:pt x="1415365" y="1143109"/>
                  </a:lnTo>
                  <a:lnTo>
                    <a:pt x="1383901" y="1174573"/>
                  </a:lnTo>
                  <a:lnTo>
                    <a:pt x="1346173" y="1198554"/>
                  </a:lnTo>
                  <a:lnTo>
                    <a:pt x="1303397" y="1213835"/>
                  </a:lnTo>
                  <a:lnTo>
                    <a:pt x="1256791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1047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1256791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6791" y="1219200"/>
                  </a:lnTo>
                  <a:lnTo>
                    <a:pt x="1303397" y="1213835"/>
                  </a:lnTo>
                  <a:lnTo>
                    <a:pt x="1346173" y="1198554"/>
                  </a:lnTo>
                  <a:lnTo>
                    <a:pt x="1383901" y="1174573"/>
                  </a:lnTo>
                  <a:lnTo>
                    <a:pt x="1415365" y="1143109"/>
                  </a:lnTo>
                  <a:lnTo>
                    <a:pt x="1439346" y="1105381"/>
                  </a:lnTo>
                  <a:lnTo>
                    <a:pt x="1454627" y="1062605"/>
                  </a:lnTo>
                  <a:lnTo>
                    <a:pt x="1459991" y="1016000"/>
                  </a:lnTo>
                  <a:lnTo>
                    <a:pt x="1459991" y="203200"/>
                  </a:lnTo>
                  <a:lnTo>
                    <a:pt x="1454627" y="156594"/>
                  </a:lnTo>
                  <a:lnTo>
                    <a:pt x="1439346" y="113818"/>
                  </a:lnTo>
                  <a:lnTo>
                    <a:pt x="1415365" y="76090"/>
                  </a:lnTo>
                  <a:lnTo>
                    <a:pt x="1383901" y="44626"/>
                  </a:lnTo>
                  <a:lnTo>
                    <a:pt x="1346173" y="20645"/>
                  </a:lnTo>
                  <a:lnTo>
                    <a:pt x="1303397" y="5364"/>
                  </a:lnTo>
                  <a:lnTo>
                    <a:pt x="1256791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51047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6791" y="0"/>
                  </a:lnTo>
                  <a:lnTo>
                    <a:pt x="1303397" y="5364"/>
                  </a:lnTo>
                  <a:lnTo>
                    <a:pt x="1346173" y="20645"/>
                  </a:lnTo>
                  <a:lnTo>
                    <a:pt x="1383901" y="44626"/>
                  </a:lnTo>
                  <a:lnTo>
                    <a:pt x="1415365" y="76090"/>
                  </a:lnTo>
                  <a:lnTo>
                    <a:pt x="1439346" y="113818"/>
                  </a:lnTo>
                  <a:lnTo>
                    <a:pt x="1454627" y="156594"/>
                  </a:lnTo>
                  <a:lnTo>
                    <a:pt x="1459991" y="203200"/>
                  </a:lnTo>
                  <a:lnTo>
                    <a:pt x="1459991" y="1016000"/>
                  </a:lnTo>
                  <a:lnTo>
                    <a:pt x="1454627" y="1062605"/>
                  </a:lnTo>
                  <a:lnTo>
                    <a:pt x="1439346" y="1105381"/>
                  </a:lnTo>
                  <a:lnTo>
                    <a:pt x="1415365" y="1143109"/>
                  </a:lnTo>
                  <a:lnTo>
                    <a:pt x="1383901" y="1174573"/>
                  </a:lnTo>
                  <a:lnTo>
                    <a:pt x="1346173" y="1198554"/>
                  </a:lnTo>
                  <a:lnTo>
                    <a:pt x="1303397" y="1213835"/>
                  </a:lnTo>
                  <a:lnTo>
                    <a:pt x="1256791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94859" y="4139183"/>
              <a:ext cx="1458595" cy="1219200"/>
            </a:xfrm>
            <a:custGeom>
              <a:avLst/>
              <a:gdLst/>
              <a:ahLst/>
              <a:cxnLst/>
              <a:rect l="l" t="t" r="r" b="b"/>
              <a:pathLst>
                <a:path w="1458595" h="1219200">
                  <a:moveTo>
                    <a:pt x="1255267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5267" y="1219200"/>
                  </a:lnTo>
                  <a:lnTo>
                    <a:pt x="1301873" y="1213835"/>
                  </a:lnTo>
                  <a:lnTo>
                    <a:pt x="1344649" y="1198554"/>
                  </a:lnTo>
                  <a:lnTo>
                    <a:pt x="1382377" y="1174573"/>
                  </a:lnTo>
                  <a:lnTo>
                    <a:pt x="1413841" y="1143109"/>
                  </a:lnTo>
                  <a:lnTo>
                    <a:pt x="1437822" y="1105381"/>
                  </a:lnTo>
                  <a:lnTo>
                    <a:pt x="1453103" y="1062605"/>
                  </a:lnTo>
                  <a:lnTo>
                    <a:pt x="1458467" y="1016000"/>
                  </a:lnTo>
                  <a:lnTo>
                    <a:pt x="1458467" y="203200"/>
                  </a:lnTo>
                  <a:lnTo>
                    <a:pt x="1453103" y="156594"/>
                  </a:lnTo>
                  <a:lnTo>
                    <a:pt x="1437822" y="113818"/>
                  </a:lnTo>
                  <a:lnTo>
                    <a:pt x="1413841" y="76090"/>
                  </a:lnTo>
                  <a:lnTo>
                    <a:pt x="1382377" y="44626"/>
                  </a:lnTo>
                  <a:lnTo>
                    <a:pt x="1344649" y="20645"/>
                  </a:lnTo>
                  <a:lnTo>
                    <a:pt x="1301873" y="5364"/>
                  </a:lnTo>
                  <a:lnTo>
                    <a:pt x="1255267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94859" y="4139183"/>
              <a:ext cx="1458595" cy="1219200"/>
            </a:xfrm>
            <a:custGeom>
              <a:avLst/>
              <a:gdLst/>
              <a:ahLst/>
              <a:cxnLst/>
              <a:rect l="l" t="t" r="r" b="b"/>
              <a:pathLst>
                <a:path w="1458595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5267" y="0"/>
                  </a:lnTo>
                  <a:lnTo>
                    <a:pt x="1301873" y="5364"/>
                  </a:lnTo>
                  <a:lnTo>
                    <a:pt x="1344649" y="20645"/>
                  </a:lnTo>
                  <a:lnTo>
                    <a:pt x="1382377" y="44626"/>
                  </a:lnTo>
                  <a:lnTo>
                    <a:pt x="1413841" y="76090"/>
                  </a:lnTo>
                  <a:lnTo>
                    <a:pt x="1437822" y="113818"/>
                  </a:lnTo>
                  <a:lnTo>
                    <a:pt x="1453103" y="156594"/>
                  </a:lnTo>
                  <a:lnTo>
                    <a:pt x="1458467" y="203200"/>
                  </a:lnTo>
                  <a:lnTo>
                    <a:pt x="1458467" y="1016000"/>
                  </a:lnTo>
                  <a:lnTo>
                    <a:pt x="1453103" y="1062605"/>
                  </a:lnTo>
                  <a:lnTo>
                    <a:pt x="1437822" y="1105381"/>
                  </a:lnTo>
                  <a:lnTo>
                    <a:pt x="1413841" y="1143109"/>
                  </a:lnTo>
                  <a:lnTo>
                    <a:pt x="1382377" y="1174573"/>
                  </a:lnTo>
                  <a:lnTo>
                    <a:pt x="1344649" y="1198554"/>
                  </a:lnTo>
                  <a:lnTo>
                    <a:pt x="1301873" y="1213835"/>
                  </a:lnTo>
                  <a:lnTo>
                    <a:pt x="1255267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8671" y="4139183"/>
              <a:ext cx="1458595" cy="1219200"/>
            </a:xfrm>
            <a:custGeom>
              <a:avLst/>
              <a:gdLst/>
              <a:ahLst/>
              <a:cxnLst/>
              <a:rect l="l" t="t" r="r" b="b"/>
              <a:pathLst>
                <a:path w="1458595" h="1219200">
                  <a:moveTo>
                    <a:pt x="1255268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5268" y="1219200"/>
                  </a:lnTo>
                  <a:lnTo>
                    <a:pt x="1301873" y="1213835"/>
                  </a:lnTo>
                  <a:lnTo>
                    <a:pt x="1344649" y="1198554"/>
                  </a:lnTo>
                  <a:lnTo>
                    <a:pt x="1382377" y="1174573"/>
                  </a:lnTo>
                  <a:lnTo>
                    <a:pt x="1413841" y="1143109"/>
                  </a:lnTo>
                  <a:lnTo>
                    <a:pt x="1437822" y="1105381"/>
                  </a:lnTo>
                  <a:lnTo>
                    <a:pt x="1453103" y="1062605"/>
                  </a:lnTo>
                  <a:lnTo>
                    <a:pt x="1458468" y="1016000"/>
                  </a:lnTo>
                  <a:lnTo>
                    <a:pt x="1458468" y="203200"/>
                  </a:lnTo>
                  <a:lnTo>
                    <a:pt x="1453103" y="156594"/>
                  </a:lnTo>
                  <a:lnTo>
                    <a:pt x="1437822" y="113818"/>
                  </a:lnTo>
                  <a:lnTo>
                    <a:pt x="1413841" y="76090"/>
                  </a:lnTo>
                  <a:lnTo>
                    <a:pt x="1382377" y="44626"/>
                  </a:lnTo>
                  <a:lnTo>
                    <a:pt x="1344649" y="20645"/>
                  </a:lnTo>
                  <a:lnTo>
                    <a:pt x="1301873" y="5364"/>
                  </a:lnTo>
                  <a:lnTo>
                    <a:pt x="1255268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38671" y="4139183"/>
              <a:ext cx="1458595" cy="1219200"/>
            </a:xfrm>
            <a:custGeom>
              <a:avLst/>
              <a:gdLst/>
              <a:ahLst/>
              <a:cxnLst/>
              <a:rect l="l" t="t" r="r" b="b"/>
              <a:pathLst>
                <a:path w="1458595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5268" y="0"/>
                  </a:lnTo>
                  <a:lnTo>
                    <a:pt x="1301873" y="5364"/>
                  </a:lnTo>
                  <a:lnTo>
                    <a:pt x="1344649" y="20645"/>
                  </a:lnTo>
                  <a:lnTo>
                    <a:pt x="1382377" y="44626"/>
                  </a:lnTo>
                  <a:lnTo>
                    <a:pt x="1413841" y="76090"/>
                  </a:lnTo>
                  <a:lnTo>
                    <a:pt x="1437822" y="113818"/>
                  </a:lnTo>
                  <a:lnTo>
                    <a:pt x="1453103" y="156594"/>
                  </a:lnTo>
                  <a:lnTo>
                    <a:pt x="1458468" y="203200"/>
                  </a:lnTo>
                  <a:lnTo>
                    <a:pt x="1458468" y="1016000"/>
                  </a:lnTo>
                  <a:lnTo>
                    <a:pt x="1453103" y="1062605"/>
                  </a:lnTo>
                  <a:lnTo>
                    <a:pt x="1437822" y="1105381"/>
                  </a:lnTo>
                  <a:lnTo>
                    <a:pt x="1413841" y="1143109"/>
                  </a:lnTo>
                  <a:lnTo>
                    <a:pt x="1382377" y="1174573"/>
                  </a:lnTo>
                  <a:lnTo>
                    <a:pt x="1344649" y="1198554"/>
                  </a:lnTo>
                  <a:lnTo>
                    <a:pt x="1301873" y="1213835"/>
                  </a:lnTo>
                  <a:lnTo>
                    <a:pt x="1255268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80959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1256792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6792" y="1219200"/>
                  </a:lnTo>
                  <a:lnTo>
                    <a:pt x="1303397" y="1213835"/>
                  </a:lnTo>
                  <a:lnTo>
                    <a:pt x="1346173" y="1198554"/>
                  </a:lnTo>
                  <a:lnTo>
                    <a:pt x="1383901" y="1174573"/>
                  </a:lnTo>
                  <a:lnTo>
                    <a:pt x="1415365" y="1143109"/>
                  </a:lnTo>
                  <a:lnTo>
                    <a:pt x="1439346" y="1105381"/>
                  </a:lnTo>
                  <a:lnTo>
                    <a:pt x="1454627" y="1062605"/>
                  </a:lnTo>
                  <a:lnTo>
                    <a:pt x="1459992" y="1016000"/>
                  </a:lnTo>
                  <a:lnTo>
                    <a:pt x="1459992" y="203200"/>
                  </a:lnTo>
                  <a:lnTo>
                    <a:pt x="1454627" y="156594"/>
                  </a:lnTo>
                  <a:lnTo>
                    <a:pt x="1439346" y="113818"/>
                  </a:lnTo>
                  <a:lnTo>
                    <a:pt x="1415365" y="76090"/>
                  </a:lnTo>
                  <a:lnTo>
                    <a:pt x="1383901" y="44626"/>
                  </a:lnTo>
                  <a:lnTo>
                    <a:pt x="1346173" y="20645"/>
                  </a:lnTo>
                  <a:lnTo>
                    <a:pt x="1303397" y="5364"/>
                  </a:lnTo>
                  <a:lnTo>
                    <a:pt x="125679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80959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6792" y="0"/>
                  </a:lnTo>
                  <a:lnTo>
                    <a:pt x="1303397" y="5364"/>
                  </a:lnTo>
                  <a:lnTo>
                    <a:pt x="1346173" y="20645"/>
                  </a:lnTo>
                  <a:lnTo>
                    <a:pt x="1383901" y="44626"/>
                  </a:lnTo>
                  <a:lnTo>
                    <a:pt x="1415365" y="76090"/>
                  </a:lnTo>
                  <a:lnTo>
                    <a:pt x="1439346" y="113818"/>
                  </a:lnTo>
                  <a:lnTo>
                    <a:pt x="1454627" y="156594"/>
                  </a:lnTo>
                  <a:lnTo>
                    <a:pt x="1459992" y="203200"/>
                  </a:lnTo>
                  <a:lnTo>
                    <a:pt x="1459992" y="1016000"/>
                  </a:lnTo>
                  <a:lnTo>
                    <a:pt x="1454627" y="1062605"/>
                  </a:lnTo>
                  <a:lnTo>
                    <a:pt x="1439346" y="1105381"/>
                  </a:lnTo>
                  <a:lnTo>
                    <a:pt x="1415365" y="1143109"/>
                  </a:lnTo>
                  <a:lnTo>
                    <a:pt x="1383901" y="1174573"/>
                  </a:lnTo>
                  <a:lnTo>
                    <a:pt x="1346173" y="1198554"/>
                  </a:lnTo>
                  <a:lnTo>
                    <a:pt x="1303397" y="1213835"/>
                  </a:lnTo>
                  <a:lnTo>
                    <a:pt x="1256792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224771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1256792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6000"/>
                  </a:lnTo>
                  <a:lnTo>
                    <a:pt x="5364" y="1062605"/>
                  </a:lnTo>
                  <a:lnTo>
                    <a:pt x="20645" y="1105381"/>
                  </a:lnTo>
                  <a:lnTo>
                    <a:pt x="44626" y="1143109"/>
                  </a:lnTo>
                  <a:lnTo>
                    <a:pt x="76090" y="1174573"/>
                  </a:lnTo>
                  <a:lnTo>
                    <a:pt x="113818" y="1198554"/>
                  </a:lnTo>
                  <a:lnTo>
                    <a:pt x="156594" y="1213835"/>
                  </a:lnTo>
                  <a:lnTo>
                    <a:pt x="203200" y="1219200"/>
                  </a:lnTo>
                  <a:lnTo>
                    <a:pt x="1256792" y="1219200"/>
                  </a:lnTo>
                  <a:lnTo>
                    <a:pt x="1303397" y="1213835"/>
                  </a:lnTo>
                  <a:lnTo>
                    <a:pt x="1346173" y="1198554"/>
                  </a:lnTo>
                  <a:lnTo>
                    <a:pt x="1383901" y="1174573"/>
                  </a:lnTo>
                  <a:lnTo>
                    <a:pt x="1415365" y="1143109"/>
                  </a:lnTo>
                  <a:lnTo>
                    <a:pt x="1439346" y="1105381"/>
                  </a:lnTo>
                  <a:lnTo>
                    <a:pt x="1454627" y="1062605"/>
                  </a:lnTo>
                  <a:lnTo>
                    <a:pt x="1459992" y="1016000"/>
                  </a:lnTo>
                  <a:lnTo>
                    <a:pt x="1459992" y="203200"/>
                  </a:lnTo>
                  <a:lnTo>
                    <a:pt x="1454627" y="156594"/>
                  </a:lnTo>
                  <a:lnTo>
                    <a:pt x="1439346" y="113818"/>
                  </a:lnTo>
                  <a:lnTo>
                    <a:pt x="1415365" y="76090"/>
                  </a:lnTo>
                  <a:lnTo>
                    <a:pt x="1383901" y="44626"/>
                  </a:lnTo>
                  <a:lnTo>
                    <a:pt x="1346173" y="20645"/>
                  </a:lnTo>
                  <a:lnTo>
                    <a:pt x="1303397" y="5364"/>
                  </a:lnTo>
                  <a:lnTo>
                    <a:pt x="125679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224771" y="4139183"/>
              <a:ext cx="1460500" cy="1219200"/>
            </a:xfrm>
            <a:custGeom>
              <a:avLst/>
              <a:gdLst/>
              <a:ahLst/>
              <a:cxnLst/>
              <a:rect l="l" t="t" r="r" b="b"/>
              <a:pathLst>
                <a:path w="1460500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1256792" y="0"/>
                  </a:lnTo>
                  <a:lnTo>
                    <a:pt x="1303397" y="5364"/>
                  </a:lnTo>
                  <a:lnTo>
                    <a:pt x="1346173" y="20645"/>
                  </a:lnTo>
                  <a:lnTo>
                    <a:pt x="1383901" y="44626"/>
                  </a:lnTo>
                  <a:lnTo>
                    <a:pt x="1415365" y="76090"/>
                  </a:lnTo>
                  <a:lnTo>
                    <a:pt x="1439346" y="113818"/>
                  </a:lnTo>
                  <a:lnTo>
                    <a:pt x="1454627" y="156594"/>
                  </a:lnTo>
                  <a:lnTo>
                    <a:pt x="1459992" y="203200"/>
                  </a:lnTo>
                  <a:lnTo>
                    <a:pt x="1459992" y="1016000"/>
                  </a:lnTo>
                  <a:lnTo>
                    <a:pt x="1454627" y="1062605"/>
                  </a:lnTo>
                  <a:lnTo>
                    <a:pt x="1439346" y="1105381"/>
                  </a:lnTo>
                  <a:lnTo>
                    <a:pt x="1415365" y="1143109"/>
                  </a:lnTo>
                  <a:lnTo>
                    <a:pt x="1383901" y="1174573"/>
                  </a:lnTo>
                  <a:lnTo>
                    <a:pt x="1346173" y="1198554"/>
                  </a:lnTo>
                  <a:lnTo>
                    <a:pt x="1303397" y="1213835"/>
                  </a:lnTo>
                  <a:lnTo>
                    <a:pt x="1256792" y="1219200"/>
                  </a:lnTo>
                  <a:lnTo>
                    <a:pt x="203200" y="1219200"/>
                  </a:lnTo>
                  <a:lnTo>
                    <a:pt x="156594" y="1213835"/>
                  </a:lnTo>
                  <a:lnTo>
                    <a:pt x="113818" y="1198554"/>
                  </a:lnTo>
                  <a:lnTo>
                    <a:pt x="76090" y="1174573"/>
                  </a:lnTo>
                  <a:lnTo>
                    <a:pt x="44626" y="1143109"/>
                  </a:lnTo>
                  <a:lnTo>
                    <a:pt x="20645" y="1105381"/>
                  </a:lnTo>
                  <a:lnTo>
                    <a:pt x="5364" y="1062605"/>
                  </a:lnTo>
                  <a:lnTo>
                    <a:pt x="0" y="1016000"/>
                  </a:lnTo>
                  <a:lnTo>
                    <a:pt x="0" y="20320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95" rIns="0" bIns="0" rtlCol="0">
            <a:spAutoFit/>
          </a:bodyPr>
          <a:lstStyle/>
          <a:p>
            <a:pPr marL="3199130">
              <a:lnSpc>
                <a:spcPct val="100000"/>
              </a:lnSpc>
              <a:spcBef>
                <a:spcPts val="100"/>
              </a:spcBef>
            </a:pPr>
            <a:r>
              <a:rPr sz="3100" spc="120" dirty="0"/>
              <a:t>Funciones</a:t>
            </a:r>
            <a:r>
              <a:rPr sz="3100" spc="-160" dirty="0"/>
              <a:t> </a:t>
            </a:r>
            <a:r>
              <a:rPr sz="3100" spc="150" dirty="0"/>
              <a:t>de</a:t>
            </a:r>
            <a:r>
              <a:rPr sz="3100" spc="-160" dirty="0"/>
              <a:t> </a:t>
            </a:r>
            <a:r>
              <a:rPr sz="3100" spc="90" dirty="0"/>
              <a:t>la</a:t>
            </a:r>
            <a:r>
              <a:rPr sz="3100" spc="-160" dirty="0"/>
              <a:t> </a:t>
            </a:r>
            <a:r>
              <a:rPr sz="3100" spc="130" dirty="0"/>
              <a:t>entidad</a:t>
            </a:r>
            <a:r>
              <a:rPr sz="3100" spc="-160" dirty="0"/>
              <a:t> </a:t>
            </a:r>
            <a:r>
              <a:rPr sz="3100" spc="55" dirty="0"/>
              <a:t>NERC</a:t>
            </a:r>
            <a:endParaRPr sz="310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65</a:t>
            </a:fld>
            <a:endParaRPr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535940" y="1504611"/>
            <a:ext cx="6791325" cy="232283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latin typeface="Tahoma"/>
                <a:cs typeface="Tahoma"/>
              </a:rPr>
              <a:t>Tareas </a:t>
            </a:r>
            <a:r>
              <a:rPr sz="1400" spc="65" dirty="0">
                <a:latin typeface="Tahoma"/>
                <a:cs typeface="Tahoma"/>
              </a:rPr>
              <a:t>de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 </a:t>
            </a:r>
            <a:r>
              <a:rPr sz="1400" spc="65" dirty="0">
                <a:latin typeface="Tahoma"/>
                <a:cs typeface="Tahoma"/>
              </a:rPr>
              <a:t>compañía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eléctrica…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79800"/>
              </a:lnSpc>
              <a:spcBef>
                <a:spcPts val="80"/>
              </a:spcBef>
              <a:tabLst>
                <a:tab pos="469265" algn="l"/>
              </a:tabLst>
            </a:pPr>
            <a:r>
              <a:rPr sz="2400" spc="-50" dirty="0">
                <a:latin typeface="Arial"/>
                <a:cs typeface="Arial"/>
              </a:rPr>
              <a:t>▪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800" spc="60" dirty="0">
                <a:latin typeface="Tahoma"/>
                <a:cs typeface="Tahoma"/>
              </a:rPr>
              <a:t>Generar,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transmitir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potencia,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planificar,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coordinar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Guión</a:t>
            </a:r>
            <a:r>
              <a:rPr sz="1800" spc="-10" dirty="0">
                <a:latin typeface="Tahoma"/>
                <a:cs typeface="Tahoma"/>
              </a:rPr>
              <a:t>: </a:t>
            </a:r>
            <a:r>
              <a:rPr sz="1800" spc="75" dirty="0">
                <a:latin typeface="Tahoma"/>
                <a:cs typeface="Tahoma"/>
              </a:rPr>
              <a:t>Alguien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quiere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construir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100" dirty="0">
                <a:latin typeface="Tahoma"/>
                <a:cs typeface="Tahoma"/>
              </a:rPr>
              <a:t>un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nuevo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generador.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Se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convierten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en </a:t>
            </a:r>
            <a:r>
              <a:rPr sz="1800" spc="75" dirty="0">
                <a:latin typeface="Tahoma"/>
                <a:cs typeface="Tahoma"/>
              </a:rPr>
              <a:t>propietarios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generadores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(GO).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200" spc="80" dirty="0">
                <a:latin typeface="Tahoma"/>
                <a:cs typeface="Tahoma"/>
              </a:rPr>
              <a:t>Necesitan</a:t>
            </a:r>
            <a:r>
              <a:rPr sz="2200" spc="-90" dirty="0">
                <a:latin typeface="Tahoma"/>
                <a:cs typeface="Tahoma"/>
              </a:rPr>
              <a:t> </a:t>
            </a:r>
            <a:r>
              <a:rPr sz="2200" spc="30" dirty="0">
                <a:latin typeface="Tahoma"/>
                <a:cs typeface="Tahoma"/>
              </a:rPr>
              <a:t>un…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71269" y="4340606"/>
            <a:ext cx="896619" cy="7702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ctr">
              <a:lnSpc>
                <a:spcPct val="115399"/>
              </a:lnSpc>
              <a:spcBef>
                <a:spcPts val="175"/>
              </a:spcBef>
            </a:pPr>
            <a:r>
              <a:rPr sz="1350" spc="50" dirty="0">
                <a:solidFill>
                  <a:srgbClr val="FFFFFF"/>
                </a:solidFill>
                <a:latin typeface="Tahoma"/>
                <a:cs typeface="Tahoma"/>
              </a:rPr>
              <a:t>Generador </a:t>
            </a:r>
            <a:r>
              <a:rPr sz="1350" spc="55" dirty="0">
                <a:solidFill>
                  <a:srgbClr val="FFFFFF"/>
                </a:solidFill>
                <a:latin typeface="Tahoma"/>
                <a:cs typeface="Tahoma"/>
              </a:rPr>
              <a:t>Operador </a:t>
            </a:r>
            <a:r>
              <a:rPr sz="1500" spc="-10" dirty="0">
                <a:solidFill>
                  <a:srgbClr val="FFFFFF"/>
                </a:solidFill>
                <a:latin typeface="Tahoma"/>
                <a:cs typeface="Tahoma"/>
              </a:rPr>
              <a:t>(GOP)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71570" y="4362704"/>
            <a:ext cx="1126490" cy="75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FFFFF"/>
                </a:solidFill>
                <a:latin typeface="Tahoma"/>
                <a:cs typeface="Tahoma"/>
              </a:rPr>
              <a:t>Transmisión</a:t>
            </a:r>
            <a:endParaRPr sz="1500">
              <a:latin typeface="Tahoma"/>
              <a:cs typeface="Tahoma"/>
            </a:endParaRPr>
          </a:p>
          <a:p>
            <a:pPr marL="297180">
              <a:lnSpc>
                <a:spcPct val="100000"/>
              </a:lnSpc>
              <a:spcBef>
                <a:spcPts val="745"/>
              </a:spcBef>
            </a:pPr>
            <a:r>
              <a:rPr sz="900" spc="-10" dirty="0">
                <a:solidFill>
                  <a:srgbClr val="FFFFFF"/>
                </a:solidFill>
                <a:latin typeface="Tahoma"/>
                <a:cs typeface="Tahoma"/>
              </a:rPr>
              <a:t>Propietario</a:t>
            </a:r>
            <a:endParaRPr sz="900">
              <a:latin typeface="Tahoma"/>
              <a:cs typeface="Tahoma"/>
            </a:endParaRPr>
          </a:p>
          <a:p>
            <a:pPr marR="67310" algn="ctr">
              <a:lnSpc>
                <a:spcPct val="100000"/>
              </a:lnSpc>
              <a:spcBef>
                <a:spcPts val="160"/>
              </a:spcBef>
            </a:pPr>
            <a:r>
              <a:rPr sz="1600" spc="-25" dirty="0">
                <a:solidFill>
                  <a:srgbClr val="FFFFFF"/>
                </a:solidFill>
                <a:latin typeface="Tahoma"/>
                <a:cs typeface="Tahoma"/>
              </a:rPr>
              <a:t>(A)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15002" y="4321217"/>
            <a:ext cx="1126490" cy="7842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19700"/>
              </a:lnSpc>
              <a:spcBef>
                <a:spcPts val="70"/>
              </a:spcBef>
            </a:pPr>
            <a:r>
              <a:rPr sz="1500" spc="45" dirty="0">
                <a:solidFill>
                  <a:srgbClr val="FFFFFF"/>
                </a:solidFill>
                <a:latin typeface="Tahoma"/>
                <a:cs typeface="Tahoma"/>
              </a:rPr>
              <a:t>Transmisión </a:t>
            </a:r>
            <a:r>
              <a:rPr sz="1350" spc="55" dirty="0">
                <a:solidFill>
                  <a:srgbClr val="FFFFFF"/>
                </a:solidFill>
                <a:latin typeface="Tahoma"/>
                <a:cs typeface="Tahoma"/>
              </a:rPr>
              <a:t>Operador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(CIMA)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58814" y="4362704"/>
            <a:ext cx="1126490" cy="75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FFFFF"/>
                </a:solidFill>
                <a:latin typeface="Tahoma"/>
                <a:cs typeface="Tahoma"/>
              </a:rPr>
              <a:t>Transmisión</a:t>
            </a:r>
            <a:endParaRPr sz="1500">
              <a:latin typeface="Tahoma"/>
              <a:cs typeface="Tahoma"/>
            </a:endParaRPr>
          </a:p>
          <a:p>
            <a:pPr marL="67945" algn="ctr">
              <a:lnSpc>
                <a:spcPct val="100000"/>
              </a:lnSpc>
              <a:spcBef>
                <a:spcPts val="695"/>
              </a:spcBef>
            </a:pP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Planificador</a:t>
            </a:r>
            <a:endParaRPr sz="950">
              <a:latin typeface="Tahoma"/>
              <a:cs typeface="Tahoma"/>
            </a:endParaRPr>
          </a:p>
          <a:p>
            <a:pPr marL="70485" algn="ctr">
              <a:lnSpc>
                <a:spcPct val="100000"/>
              </a:lnSpc>
              <a:spcBef>
                <a:spcPts val="150"/>
              </a:spcBef>
            </a:pP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(TP)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46568" y="4394998"/>
            <a:ext cx="1379220" cy="69405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R="297180" algn="ctr">
              <a:lnSpc>
                <a:spcPct val="100000"/>
              </a:lnSpc>
              <a:spcBef>
                <a:spcPts val="345"/>
              </a:spcBef>
            </a:pPr>
            <a:r>
              <a:rPr sz="1000" spc="-10" dirty="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endParaRPr sz="1000">
              <a:latin typeface="Tahoma"/>
              <a:cs typeface="Tahoma"/>
            </a:endParaRPr>
          </a:p>
          <a:p>
            <a:pPr marR="289560" algn="ctr">
              <a:lnSpc>
                <a:spcPct val="100000"/>
              </a:lnSpc>
              <a:spcBef>
                <a:spcPts val="345"/>
              </a:spcBef>
            </a:pP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Coordinador</a:t>
            </a:r>
            <a:endParaRPr sz="1400">
              <a:latin typeface="Tahoma"/>
              <a:cs typeface="Tahoma"/>
            </a:endParaRPr>
          </a:p>
          <a:p>
            <a:pPr marL="365760">
              <a:lnSpc>
                <a:spcPct val="100000"/>
              </a:lnSpc>
              <a:spcBef>
                <a:spcPts val="1010"/>
              </a:spcBef>
            </a:pPr>
            <a:r>
              <a:rPr sz="650" dirty="0">
                <a:solidFill>
                  <a:srgbClr val="FFFFFF"/>
                </a:solidFill>
                <a:latin typeface="Tahoma"/>
                <a:cs typeface="Tahoma"/>
              </a:rPr>
              <a:t>(ORDENADOR</a:t>
            </a:r>
            <a:r>
              <a:rPr sz="65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Tahoma"/>
                <a:cs typeface="Tahoma"/>
              </a:rPr>
              <a:t>PERSONAL)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96806" y="4329502"/>
            <a:ext cx="1240155" cy="75946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360"/>
              </a:spcBef>
            </a:pPr>
            <a:r>
              <a:rPr sz="1500" spc="50" dirty="0">
                <a:solidFill>
                  <a:srgbClr val="FFFFFF"/>
                </a:solidFill>
                <a:latin typeface="Tahoma"/>
                <a:cs typeface="Tahoma"/>
              </a:rPr>
              <a:t>Equilibrio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Autoridad</a:t>
            </a:r>
            <a:endParaRPr sz="1400">
              <a:latin typeface="Tahoma"/>
              <a:cs typeface="Tahoma"/>
            </a:endParaRPr>
          </a:p>
          <a:p>
            <a:pPr marL="251460">
              <a:lnSpc>
                <a:spcPct val="100000"/>
              </a:lnSpc>
              <a:spcBef>
                <a:spcPts val="1015"/>
              </a:spcBef>
            </a:pPr>
            <a:r>
              <a:rPr sz="650" dirty="0">
                <a:solidFill>
                  <a:srgbClr val="FFFFFF"/>
                </a:solidFill>
                <a:latin typeface="Tahoma"/>
                <a:cs typeface="Tahoma"/>
              </a:rPr>
              <a:t>(LICENCIADO</a:t>
            </a:r>
            <a:r>
              <a:rPr sz="65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65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Tahoma"/>
                <a:cs typeface="Tahoma"/>
              </a:rPr>
              <a:t>LETRAS)</a:t>
            </a:r>
            <a:endParaRPr sz="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95" rIns="0" bIns="0" rtlCol="0">
            <a:spAutoFit/>
          </a:bodyPr>
          <a:lstStyle/>
          <a:p>
            <a:pPr marL="3199130">
              <a:lnSpc>
                <a:spcPct val="100000"/>
              </a:lnSpc>
              <a:spcBef>
                <a:spcPts val="100"/>
              </a:spcBef>
            </a:pPr>
            <a:r>
              <a:rPr sz="3100" spc="120" dirty="0"/>
              <a:t>Funciones</a:t>
            </a:r>
            <a:r>
              <a:rPr sz="3100" spc="-160" dirty="0"/>
              <a:t> </a:t>
            </a:r>
            <a:r>
              <a:rPr sz="3100" spc="150" dirty="0"/>
              <a:t>de</a:t>
            </a:r>
            <a:r>
              <a:rPr sz="3100" spc="-160" dirty="0"/>
              <a:t> </a:t>
            </a:r>
            <a:r>
              <a:rPr sz="3100" spc="90" dirty="0"/>
              <a:t>la</a:t>
            </a:r>
            <a:r>
              <a:rPr sz="3100" spc="-160" dirty="0"/>
              <a:t> </a:t>
            </a:r>
            <a:r>
              <a:rPr sz="3100" spc="130" dirty="0"/>
              <a:t>entidad</a:t>
            </a:r>
            <a:r>
              <a:rPr sz="3100" spc="-160" dirty="0"/>
              <a:t> </a:t>
            </a:r>
            <a:r>
              <a:rPr sz="3100" spc="55" dirty="0"/>
              <a:t>NERC</a:t>
            </a:r>
            <a:endParaRPr sz="31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08083"/>
            <a:ext cx="4646295" cy="454596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800" spc="75" dirty="0">
                <a:latin typeface="Tahoma"/>
                <a:cs typeface="Tahoma"/>
              </a:rPr>
              <a:t>Autoridades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Equilibrio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(BA)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70" dirty="0">
                <a:latin typeface="Tahoma"/>
                <a:cs typeface="Tahoma"/>
              </a:rPr>
              <a:t>Proveedores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Distribución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(DP)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70" dirty="0">
                <a:latin typeface="Tahoma"/>
                <a:cs typeface="Tahoma"/>
              </a:rPr>
              <a:t>Operadores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Generadores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(GOP)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89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400" spc="60" dirty="0">
                <a:latin typeface="Tahoma"/>
                <a:cs typeface="Tahoma"/>
              </a:rPr>
              <a:t>Propietarios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de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generadores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(GO)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75" dirty="0">
                <a:latin typeface="Tahoma"/>
                <a:cs typeface="Tahoma"/>
              </a:rPr>
              <a:t>Coordinador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Planificación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(PC)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800" spc="80" dirty="0">
                <a:latin typeface="Tahoma"/>
                <a:cs typeface="Tahoma"/>
              </a:rPr>
              <a:t>Operadores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Transmisión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(TOP)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65" dirty="0">
                <a:latin typeface="Tahoma"/>
                <a:cs typeface="Tahoma"/>
              </a:rPr>
              <a:t>Propietarios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transmisión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(TO)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60" dirty="0">
                <a:latin typeface="Tahoma"/>
                <a:cs typeface="Tahoma"/>
              </a:rPr>
              <a:t>Planificador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transmisión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(TP)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600" spc="70" dirty="0">
                <a:latin typeface="Tahoma"/>
                <a:cs typeface="Tahoma"/>
              </a:rPr>
              <a:t>Proveedor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servicios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transmisión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-25" dirty="0">
                <a:latin typeface="Tahoma"/>
                <a:cs typeface="Tahoma"/>
              </a:rPr>
              <a:t>(TSP)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  <a:tabLst>
                <a:tab pos="469265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0" dirty="0">
                <a:latin typeface="Tahoma"/>
                <a:cs typeface="Tahoma"/>
              </a:rPr>
              <a:t>etc.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948307" y="1292225"/>
          <a:ext cx="7994015" cy="5129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0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marL="36322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3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Acrónimo</a:t>
                      </a:r>
                      <a:endParaRPr sz="1300">
                        <a:latin typeface="Arial Black"/>
                        <a:cs typeface="Arial Black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Título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250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#</a:t>
                      </a:r>
                      <a:r>
                        <a:rPr sz="125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25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125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estándares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9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25" dirty="0">
                          <a:latin typeface="Tahoma"/>
                          <a:cs typeface="Tahoma"/>
                        </a:rPr>
                        <a:t>BAL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0039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50" dirty="0">
                          <a:latin typeface="Tahoma"/>
                          <a:cs typeface="Tahoma"/>
                        </a:rPr>
                        <a:t>Equilibrio</a:t>
                      </a:r>
                      <a:r>
                        <a:rPr sz="11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5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1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recursos</a:t>
                      </a:r>
                      <a:r>
                        <a:rPr sz="11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1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50" dirty="0">
                          <a:latin typeface="Tahoma"/>
                          <a:cs typeface="Tahoma"/>
                        </a:rPr>
                        <a:t>demanda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9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CIP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02489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050" dirty="0">
                          <a:latin typeface="Tahoma"/>
                          <a:cs typeface="Tahoma"/>
                        </a:rPr>
                        <a:t>Protección</a:t>
                      </a:r>
                      <a:r>
                        <a:rPr sz="1050" spc="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50" spc="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dirty="0">
                          <a:latin typeface="Tahoma"/>
                          <a:cs typeface="Tahoma"/>
                        </a:rPr>
                        <a:t>infraestructura</a:t>
                      </a:r>
                      <a:r>
                        <a:rPr sz="1050" spc="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-10" dirty="0">
                          <a:latin typeface="Tahoma"/>
                          <a:cs typeface="Tahoma"/>
                        </a:rPr>
                        <a:t>crítica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12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70" dirty="0">
                          <a:latin typeface="Tahoma"/>
                          <a:cs typeface="Tahoma"/>
                        </a:rPr>
                        <a:t>COM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spc="-10" dirty="0">
                          <a:latin typeface="Tahoma"/>
                          <a:cs typeface="Tahoma"/>
                        </a:rPr>
                        <a:t>Comunicaciones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EOP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13906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50" dirty="0">
                          <a:latin typeface="Tahoma"/>
                          <a:cs typeface="Tahoma"/>
                        </a:rPr>
                        <a:t>Preparación</a:t>
                      </a:r>
                      <a:r>
                        <a:rPr sz="1150" spc="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150" spc="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operaciones</a:t>
                      </a:r>
                      <a:r>
                        <a:rPr sz="1150" spc="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5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150" spc="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40" dirty="0">
                          <a:latin typeface="Tahoma"/>
                          <a:cs typeface="Tahoma"/>
                        </a:rPr>
                        <a:t>emergencia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6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CAF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050" dirty="0">
                          <a:latin typeface="Tahoma"/>
                          <a:cs typeface="Tahoma"/>
                        </a:rPr>
                        <a:t>Diseño,</a:t>
                      </a:r>
                      <a:r>
                        <a:rPr sz="1050" spc="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dirty="0">
                          <a:latin typeface="Tahoma"/>
                          <a:cs typeface="Tahoma"/>
                        </a:rPr>
                        <a:t>Conexión</a:t>
                      </a:r>
                      <a:r>
                        <a:rPr sz="105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05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50" dirty="0">
                          <a:latin typeface="Tahoma"/>
                          <a:cs typeface="Tahoma"/>
                        </a:rPr>
                        <a:t>Mantenimiento</a:t>
                      </a:r>
                      <a:r>
                        <a:rPr sz="105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50" spc="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-10" dirty="0">
                          <a:latin typeface="Tahoma"/>
                          <a:cs typeface="Tahoma"/>
                        </a:rPr>
                        <a:t>Instalaciones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9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58419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55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13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300" spc="-50" dirty="0">
                          <a:latin typeface="Tahoma"/>
                          <a:cs typeface="Tahoma"/>
                        </a:rPr>
                        <a:t>T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Operaciones</a:t>
                      </a:r>
                      <a:r>
                        <a:rPr sz="10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0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coordinación</a:t>
                      </a:r>
                      <a:r>
                        <a:rPr sz="10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22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confiabilidad</a:t>
                      </a:r>
                      <a:r>
                        <a:rPr sz="10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10" dirty="0">
                          <a:latin typeface="Tahoma"/>
                          <a:cs typeface="Tahoma"/>
                        </a:rPr>
                        <a:t>intercambio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4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ORI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R="401320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50" dirty="0">
                          <a:latin typeface="Tahoma"/>
                          <a:cs typeface="Tahoma"/>
                        </a:rPr>
                        <a:t>Interconexión</a:t>
                      </a:r>
                      <a:r>
                        <a:rPr sz="115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Confiabilidad</a:t>
                      </a:r>
                      <a:r>
                        <a:rPr sz="115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50" dirty="0">
                          <a:latin typeface="Tahoma"/>
                          <a:cs typeface="Tahoma"/>
                        </a:rPr>
                        <a:t>Operaciones</a:t>
                      </a:r>
                      <a:r>
                        <a:rPr sz="115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150" spc="22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latin typeface="Tahoma"/>
                          <a:cs typeface="Tahoma"/>
                        </a:rPr>
                        <a:t>Coordinación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13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84200">
                        <a:lnSpc>
                          <a:spcPct val="100000"/>
                        </a:lnSpc>
                      </a:pPr>
                      <a:r>
                        <a:rPr sz="500" spc="-10" dirty="0">
                          <a:latin typeface="Tahoma"/>
                          <a:cs typeface="Tahoma"/>
                        </a:rPr>
                        <a:t>MODIFICACIÓN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12903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50" spc="55" dirty="0">
                          <a:latin typeface="Tahoma"/>
                          <a:cs typeface="Tahoma"/>
                        </a:rPr>
                        <a:t>Modelado,</a:t>
                      </a:r>
                      <a:r>
                        <a:rPr sz="125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50" dirty="0">
                          <a:latin typeface="Tahoma"/>
                          <a:cs typeface="Tahoma"/>
                        </a:rPr>
                        <a:t>datos</a:t>
                      </a:r>
                      <a:r>
                        <a:rPr sz="125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25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10" dirty="0">
                          <a:latin typeface="Tahoma"/>
                          <a:cs typeface="Tahoma"/>
                        </a:rPr>
                        <a:t>análisis</a:t>
                      </a:r>
                      <a:endParaRPr sz="125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14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55" dirty="0">
                          <a:latin typeface="Tahoma"/>
                          <a:cs typeface="Tahoma"/>
                        </a:rPr>
                        <a:t>NUC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40" dirty="0">
                          <a:latin typeface="Tahoma"/>
                          <a:cs typeface="Tahoma"/>
                        </a:rPr>
                        <a:t>Nuclear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POR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414020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50" spc="50" dirty="0">
                          <a:latin typeface="Tahoma"/>
                          <a:cs typeface="Tahoma"/>
                        </a:rPr>
                        <a:t>Desempeño,</a:t>
                      </a:r>
                      <a:r>
                        <a:rPr sz="11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capacitación</a:t>
                      </a:r>
                      <a:r>
                        <a:rPr sz="11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1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calificaciones</a:t>
                      </a:r>
                      <a:r>
                        <a:rPr sz="11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11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latin typeface="Tahoma"/>
                          <a:cs typeface="Tahoma"/>
                        </a:rPr>
                        <a:t>personal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267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Tahoma"/>
                          <a:cs typeface="Tahoma"/>
                        </a:rPr>
                        <a:t>República</a:t>
                      </a:r>
                      <a:r>
                        <a:rPr sz="5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500" dirty="0">
                          <a:latin typeface="Tahoma"/>
                          <a:cs typeface="Tahoma"/>
                        </a:rPr>
                        <a:t>Popular</a:t>
                      </a:r>
                      <a:r>
                        <a:rPr sz="500" spc="1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500" spc="-10" dirty="0">
                          <a:latin typeface="Tahoma"/>
                          <a:cs typeface="Tahoma"/>
                        </a:rPr>
                        <a:t>China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R="154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50" spc="50" dirty="0">
                          <a:latin typeface="Tahoma"/>
                          <a:cs typeface="Tahoma"/>
                        </a:rPr>
                        <a:t>Protección</a:t>
                      </a:r>
                      <a:r>
                        <a:rPr sz="125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25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45" dirty="0">
                          <a:latin typeface="Tahoma"/>
                          <a:cs typeface="Tahoma"/>
                        </a:rPr>
                        <a:t>Control</a:t>
                      </a:r>
                      <a:endParaRPr sz="125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23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8572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30" dirty="0">
                          <a:latin typeface="Tahoma"/>
                          <a:cs typeface="Tahoma"/>
                        </a:rPr>
                        <a:t>CIMA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50" dirty="0">
                          <a:latin typeface="Tahoma"/>
                          <a:cs typeface="Tahoma"/>
                        </a:rPr>
                        <a:t>Operaciones</a:t>
                      </a:r>
                      <a:r>
                        <a:rPr sz="105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50" spc="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50" spc="-10" dirty="0">
                          <a:latin typeface="Tahoma"/>
                          <a:cs typeface="Tahoma"/>
                        </a:rPr>
                        <a:t>transmisión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6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TPL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850" dirty="0">
                          <a:latin typeface="Tahoma"/>
                          <a:cs typeface="Tahoma"/>
                        </a:rPr>
                        <a:t>Planificación</a:t>
                      </a:r>
                      <a:r>
                        <a:rPr sz="85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5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5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-10" dirty="0">
                          <a:latin typeface="Tahoma"/>
                          <a:cs typeface="Tahoma"/>
                        </a:rPr>
                        <a:t>transmisión</a:t>
                      </a:r>
                      <a:endParaRPr sz="850">
                        <a:latin typeface="Tahoma"/>
                        <a:cs typeface="Tahoma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spc="-25" dirty="0">
                          <a:latin typeface="Tahoma"/>
                          <a:cs typeface="Tahoma"/>
                        </a:rPr>
                        <a:t>VAR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2352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50" dirty="0">
                          <a:latin typeface="Tahoma"/>
                          <a:cs typeface="Tahoma"/>
                        </a:rPr>
                        <a:t>Voltaje</a:t>
                      </a:r>
                      <a:r>
                        <a:rPr sz="125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25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10" dirty="0">
                          <a:latin typeface="Tahoma"/>
                          <a:cs typeface="Tahoma"/>
                        </a:rPr>
                        <a:t>Reactivo</a:t>
                      </a:r>
                      <a:endParaRPr sz="125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dirty="0">
                          <a:latin typeface="Tahoma"/>
                          <a:cs typeface="Tahoma"/>
                        </a:rPr>
                        <a:t>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223" rIns="0" bIns="0" rtlCol="0">
            <a:spAutoFit/>
          </a:bodyPr>
          <a:lstStyle/>
          <a:p>
            <a:pPr marL="582295">
              <a:lnSpc>
                <a:spcPct val="100000"/>
              </a:lnSpc>
              <a:spcBef>
                <a:spcPts val="100"/>
              </a:spcBef>
            </a:pPr>
            <a:r>
              <a:rPr sz="3100" spc="170" dirty="0"/>
              <a:t>Normas</a:t>
            </a:r>
            <a:r>
              <a:rPr sz="3100" spc="-155" dirty="0"/>
              <a:t> </a:t>
            </a:r>
            <a:r>
              <a:rPr sz="3100" spc="130" dirty="0"/>
              <a:t>obligatorias</a:t>
            </a:r>
            <a:r>
              <a:rPr sz="3100" spc="-155" dirty="0"/>
              <a:t> </a:t>
            </a:r>
            <a:r>
              <a:rPr sz="3100" spc="150" dirty="0"/>
              <a:t>de</a:t>
            </a:r>
            <a:r>
              <a:rPr sz="3100" spc="-155" dirty="0"/>
              <a:t> </a:t>
            </a:r>
            <a:r>
              <a:rPr sz="3100" spc="75" dirty="0"/>
              <a:t>NERC</a:t>
            </a:r>
            <a:r>
              <a:rPr sz="3100" spc="-155" dirty="0"/>
              <a:t> </a:t>
            </a:r>
            <a:r>
              <a:rPr sz="3100" spc="80" dirty="0"/>
              <a:t>sujetas</a:t>
            </a:r>
            <a:r>
              <a:rPr sz="3100" spc="-150" dirty="0"/>
              <a:t> </a:t>
            </a:r>
            <a:r>
              <a:rPr sz="3100" spc="95" dirty="0"/>
              <a:t>a</a:t>
            </a:r>
            <a:r>
              <a:rPr sz="3100" spc="-155" dirty="0"/>
              <a:t> </a:t>
            </a:r>
            <a:r>
              <a:rPr sz="3100" spc="95" dirty="0"/>
              <a:t>aplicación</a:t>
            </a:r>
            <a:endParaRPr sz="31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0900" y="1264919"/>
            <a:ext cx="5402579" cy="50901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344295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La</a:t>
            </a:r>
            <a:r>
              <a:rPr sz="3800" spc="-185" dirty="0"/>
              <a:t> </a:t>
            </a:r>
            <a:r>
              <a:rPr sz="3800" spc="155" dirty="0"/>
              <a:t>interconexión</a:t>
            </a:r>
            <a:r>
              <a:rPr sz="3800" spc="-185" dirty="0"/>
              <a:t> </a:t>
            </a:r>
            <a:r>
              <a:rPr sz="3800" spc="130" dirty="0"/>
              <a:t>occidental</a:t>
            </a:r>
            <a:r>
              <a:rPr sz="3800" spc="-185" dirty="0"/>
              <a:t> </a:t>
            </a:r>
            <a:r>
              <a:rPr sz="3800" spc="125" dirty="0"/>
              <a:t>es</a:t>
            </a:r>
            <a:r>
              <a:rPr sz="3800" spc="-185" dirty="0"/>
              <a:t> </a:t>
            </a:r>
            <a:r>
              <a:rPr sz="3800" spc="135" dirty="0"/>
              <a:t>diferente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1630680">
              <a:lnSpc>
                <a:spcPct val="100000"/>
              </a:lnSpc>
              <a:spcBef>
                <a:spcPts val="100"/>
              </a:spcBef>
            </a:pPr>
            <a:r>
              <a:rPr sz="3200" spc="105" dirty="0"/>
              <a:t>Estándares</a:t>
            </a:r>
            <a:r>
              <a:rPr sz="3200" spc="-145" dirty="0"/>
              <a:t> </a:t>
            </a:r>
            <a:r>
              <a:rPr sz="3200" spc="125" dirty="0"/>
              <a:t>regionales</a:t>
            </a:r>
            <a:r>
              <a:rPr sz="3200" spc="-140" dirty="0"/>
              <a:t> </a:t>
            </a:r>
            <a:r>
              <a:rPr sz="3200" spc="160" dirty="0"/>
              <a:t>aprobados</a:t>
            </a:r>
            <a:r>
              <a:rPr sz="3200" spc="-140" dirty="0"/>
              <a:t> </a:t>
            </a:r>
            <a:r>
              <a:rPr sz="3200" spc="185" dirty="0"/>
              <a:t>por</a:t>
            </a:r>
            <a:r>
              <a:rPr sz="3200" spc="-145" dirty="0"/>
              <a:t> </a:t>
            </a:r>
            <a:r>
              <a:rPr sz="3200" spc="40" dirty="0"/>
              <a:t>WECC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18502"/>
            <a:ext cx="10088245" cy="453326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000" dirty="0">
                <a:latin typeface="Tahoma"/>
                <a:cs typeface="Tahoma"/>
              </a:rPr>
              <a:t>BAL-004-WECC-3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Corrección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automática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errores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tiempo</a:t>
            </a:r>
            <a:endParaRPr sz="2000">
              <a:latin typeface="Tahoma"/>
              <a:cs typeface="Tahoma"/>
            </a:endParaRPr>
          </a:p>
          <a:p>
            <a:pPr marL="469900" marR="462280" indent="-457200">
              <a:lnSpc>
                <a:spcPct val="148000"/>
              </a:lnSpc>
              <a:spcBef>
                <a:spcPts val="615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000" dirty="0">
                <a:latin typeface="Tahoma"/>
                <a:cs typeface="Tahoma"/>
              </a:rPr>
              <a:t>FAC-010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105" dirty="0">
                <a:latin typeface="Tahoma"/>
                <a:cs typeface="Tahoma"/>
              </a:rPr>
              <a:t>Metodología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Límites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Operativos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del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Sistema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para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el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90" dirty="0">
                <a:latin typeface="Tahoma"/>
                <a:cs typeface="Tahoma"/>
              </a:rPr>
              <a:t>Horizonte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de </a:t>
            </a:r>
            <a:r>
              <a:rPr sz="2000" spc="75" dirty="0">
                <a:latin typeface="Tahoma"/>
                <a:cs typeface="Tahoma"/>
              </a:rPr>
              <a:t>Planificación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(con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Diferencia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Regional)</a:t>
            </a:r>
            <a:endParaRPr sz="2000">
              <a:latin typeface="Tahoma"/>
              <a:cs typeface="Tahoma"/>
            </a:endParaRPr>
          </a:p>
          <a:p>
            <a:pPr marL="469900" marR="5080" indent="-457200">
              <a:lnSpc>
                <a:spcPct val="141000"/>
              </a:lnSpc>
              <a:spcBef>
                <a:spcPts val="635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100" dirty="0">
                <a:latin typeface="Tahoma"/>
                <a:cs typeface="Tahoma"/>
              </a:rPr>
              <a:t>FAC-011</a:t>
            </a:r>
            <a:r>
              <a:rPr sz="2100" spc="-85" dirty="0">
                <a:latin typeface="Tahoma"/>
                <a:cs typeface="Tahoma"/>
              </a:rPr>
              <a:t> </a:t>
            </a:r>
            <a:r>
              <a:rPr sz="2100" spc="110" dirty="0">
                <a:latin typeface="Tahoma"/>
                <a:cs typeface="Tahoma"/>
              </a:rPr>
              <a:t>Metodología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8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Límites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Operativos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del</a:t>
            </a:r>
            <a:r>
              <a:rPr sz="2100" spc="-8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Sistema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para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el</a:t>
            </a:r>
            <a:r>
              <a:rPr sz="2100" spc="-8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Horizonte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de </a:t>
            </a:r>
            <a:r>
              <a:rPr sz="2100" spc="90" dirty="0">
                <a:latin typeface="Tahoma"/>
                <a:cs typeface="Tahoma"/>
              </a:rPr>
              <a:t>Operaciones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(con</a:t>
            </a:r>
            <a:r>
              <a:rPr sz="2100" spc="-6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Diferencia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-10" dirty="0">
                <a:latin typeface="Tahoma"/>
                <a:cs typeface="Tahoma"/>
              </a:rPr>
              <a:t>Regional)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100" dirty="0">
                <a:latin typeface="Tahoma"/>
                <a:cs typeface="Tahoma"/>
              </a:rPr>
              <a:t>FAC-501-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WECC-3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Mantenimiento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la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transmisión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1900" dirty="0">
                <a:latin typeface="Tahoma"/>
                <a:cs typeface="Tahoma"/>
              </a:rPr>
              <a:t>IRO-006-WECC-3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Alivio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flujo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114" dirty="0">
                <a:latin typeface="Tahoma"/>
                <a:cs typeface="Tahoma"/>
              </a:rPr>
              <a:t>no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100" dirty="0">
                <a:latin typeface="Tahoma"/>
                <a:cs typeface="Tahoma"/>
              </a:rPr>
              <a:t>programado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ruta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transferencia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40" dirty="0">
                <a:latin typeface="Tahoma"/>
                <a:cs typeface="Tahoma"/>
              </a:rPr>
              <a:t>calificada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500" dirty="0">
                <a:latin typeface="Tahoma"/>
                <a:cs typeface="Tahoma"/>
              </a:rPr>
              <a:t>VAR-001-5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110" dirty="0">
                <a:latin typeface="Tahoma"/>
                <a:cs typeface="Tahoma"/>
              </a:rPr>
              <a:t>Control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120" dirty="0">
                <a:latin typeface="Tahoma"/>
                <a:cs typeface="Tahoma"/>
              </a:rPr>
              <a:t>de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60" dirty="0">
                <a:latin typeface="Tahoma"/>
                <a:cs typeface="Tahoma"/>
              </a:rPr>
              <a:t>voltaje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y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reactivo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(con</a:t>
            </a:r>
            <a:r>
              <a:rPr sz="2500" spc="-95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variación</a:t>
            </a:r>
            <a:r>
              <a:rPr sz="2500" spc="-100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regional)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  <a:tabLst>
                <a:tab pos="469265" algn="l"/>
              </a:tabLst>
            </a:pPr>
            <a:r>
              <a:rPr sz="2600" spc="-50" dirty="0">
                <a:latin typeface="Arial"/>
                <a:cs typeface="Arial"/>
              </a:rPr>
              <a:t>▪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1900" spc="60" dirty="0">
                <a:latin typeface="Tahoma"/>
                <a:cs typeface="Tahoma"/>
              </a:rPr>
              <a:t>Estabilizador</a:t>
            </a:r>
            <a:r>
              <a:rPr sz="1900" spc="-7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del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sistema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potencia</a:t>
            </a:r>
            <a:r>
              <a:rPr sz="1900" spc="-65" dirty="0">
                <a:latin typeface="Tahoma"/>
                <a:cs typeface="Tahoma"/>
              </a:rPr>
              <a:t> (PSS) </a:t>
            </a:r>
            <a:r>
              <a:rPr sz="1900" dirty="0">
                <a:latin typeface="Tahoma"/>
                <a:cs typeface="Tahoma"/>
              </a:rPr>
              <a:t>VAR-501-WECC-</a:t>
            </a:r>
            <a:r>
              <a:rPr sz="1900" spc="-25" dirty="0">
                <a:latin typeface="Tahoma"/>
                <a:cs typeface="Tahoma"/>
              </a:rPr>
              <a:t>3.1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176" y="2075688"/>
            <a:ext cx="1478280" cy="1480185"/>
            <a:chOff x="646176" y="2075688"/>
            <a:chExt cx="1478280" cy="1480185"/>
          </a:xfrm>
        </p:grpSpPr>
        <p:sp>
          <p:nvSpPr>
            <p:cNvPr id="3" name="object 3"/>
            <p:cNvSpPr/>
            <p:nvPr/>
          </p:nvSpPr>
          <p:spPr>
            <a:xfrm>
              <a:off x="646176" y="2075688"/>
              <a:ext cx="1478280" cy="1480185"/>
            </a:xfrm>
            <a:custGeom>
              <a:avLst/>
              <a:gdLst/>
              <a:ahLst/>
              <a:cxnLst/>
              <a:rect l="l" t="t" r="r" b="b"/>
              <a:pathLst>
                <a:path w="1478280" h="1480185">
                  <a:moveTo>
                    <a:pt x="739140" y="0"/>
                  </a:moveTo>
                  <a:lnTo>
                    <a:pt x="690541" y="1573"/>
                  </a:lnTo>
                  <a:lnTo>
                    <a:pt x="642782" y="6229"/>
                  </a:lnTo>
                  <a:lnTo>
                    <a:pt x="595959" y="13870"/>
                  </a:lnTo>
                  <a:lnTo>
                    <a:pt x="550171" y="24398"/>
                  </a:lnTo>
                  <a:lnTo>
                    <a:pt x="505514" y="37715"/>
                  </a:lnTo>
                  <a:lnTo>
                    <a:pt x="462086" y="53726"/>
                  </a:lnTo>
                  <a:lnTo>
                    <a:pt x="419985" y="72331"/>
                  </a:lnTo>
                  <a:lnTo>
                    <a:pt x="379307" y="93434"/>
                  </a:lnTo>
                  <a:lnTo>
                    <a:pt x="340151" y="116938"/>
                  </a:lnTo>
                  <a:lnTo>
                    <a:pt x="302613" y="142743"/>
                  </a:lnTo>
                  <a:lnTo>
                    <a:pt x="266791" y="170755"/>
                  </a:lnTo>
                  <a:lnTo>
                    <a:pt x="232782" y="200874"/>
                  </a:lnTo>
                  <a:lnTo>
                    <a:pt x="200684" y="233003"/>
                  </a:lnTo>
                  <a:lnTo>
                    <a:pt x="170595" y="267046"/>
                  </a:lnTo>
                  <a:lnTo>
                    <a:pt x="142611" y="302904"/>
                  </a:lnTo>
                  <a:lnTo>
                    <a:pt x="116829" y="340480"/>
                  </a:lnTo>
                  <a:lnTo>
                    <a:pt x="93348" y="379676"/>
                  </a:lnTo>
                  <a:lnTo>
                    <a:pt x="72265" y="420396"/>
                  </a:lnTo>
                  <a:lnTo>
                    <a:pt x="53677" y="462542"/>
                  </a:lnTo>
                  <a:lnTo>
                    <a:pt x="37681" y="506016"/>
                  </a:lnTo>
                  <a:lnTo>
                    <a:pt x="24376" y="550721"/>
                  </a:lnTo>
                  <a:lnTo>
                    <a:pt x="13857" y="596560"/>
                  </a:lnTo>
                  <a:lnTo>
                    <a:pt x="6223" y="643434"/>
                  </a:lnTo>
                  <a:lnTo>
                    <a:pt x="1572" y="691247"/>
                  </a:lnTo>
                  <a:lnTo>
                    <a:pt x="0" y="739901"/>
                  </a:lnTo>
                  <a:lnTo>
                    <a:pt x="1572" y="788556"/>
                  </a:lnTo>
                  <a:lnTo>
                    <a:pt x="6223" y="836369"/>
                  </a:lnTo>
                  <a:lnTo>
                    <a:pt x="13857" y="883243"/>
                  </a:lnTo>
                  <a:lnTo>
                    <a:pt x="24376" y="929082"/>
                  </a:lnTo>
                  <a:lnTo>
                    <a:pt x="37681" y="973787"/>
                  </a:lnTo>
                  <a:lnTo>
                    <a:pt x="53677" y="1017261"/>
                  </a:lnTo>
                  <a:lnTo>
                    <a:pt x="72265" y="1059407"/>
                  </a:lnTo>
                  <a:lnTo>
                    <a:pt x="93348" y="1100127"/>
                  </a:lnTo>
                  <a:lnTo>
                    <a:pt x="116829" y="1139323"/>
                  </a:lnTo>
                  <a:lnTo>
                    <a:pt x="142611" y="1176899"/>
                  </a:lnTo>
                  <a:lnTo>
                    <a:pt x="170595" y="1212757"/>
                  </a:lnTo>
                  <a:lnTo>
                    <a:pt x="200684" y="1246800"/>
                  </a:lnTo>
                  <a:lnTo>
                    <a:pt x="232782" y="1278929"/>
                  </a:lnTo>
                  <a:lnTo>
                    <a:pt x="266791" y="1309048"/>
                  </a:lnTo>
                  <a:lnTo>
                    <a:pt x="302613" y="1337060"/>
                  </a:lnTo>
                  <a:lnTo>
                    <a:pt x="340151" y="1362865"/>
                  </a:lnTo>
                  <a:lnTo>
                    <a:pt x="379307" y="1386369"/>
                  </a:lnTo>
                  <a:lnTo>
                    <a:pt x="419985" y="1407472"/>
                  </a:lnTo>
                  <a:lnTo>
                    <a:pt x="462086" y="1426077"/>
                  </a:lnTo>
                  <a:lnTo>
                    <a:pt x="505514" y="1442088"/>
                  </a:lnTo>
                  <a:lnTo>
                    <a:pt x="550171" y="1455405"/>
                  </a:lnTo>
                  <a:lnTo>
                    <a:pt x="595959" y="1465933"/>
                  </a:lnTo>
                  <a:lnTo>
                    <a:pt x="642782" y="1473574"/>
                  </a:lnTo>
                  <a:lnTo>
                    <a:pt x="690541" y="1478230"/>
                  </a:lnTo>
                  <a:lnTo>
                    <a:pt x="739140" y="1479803"/>
                  </a:lnTo>
                  <a:lnTo>
                    <a:pt x="787734" y="1478230"/>
                  </a:lnTo>
                  <a:lnTo>
                    <a:pt x="835490" y="1473574"/>
                  </a:lnTo>
                  <a:lnTo>
                    <a:pt x="882309" y="1465933"/>
                  </a:lnTo>
                  <a:lnTo>
                    <a:pt x="928095" y="1455405"/>
                  </a:lnTo>
                  <a:lnTo>
                    <a:pt x="972750" y="1442088"/>
                  </a:lnTo>
                  <a:lnTo>
                    <a:pt x="1016177" y="1426077"/>
                  </a:lnTo>
                  <a:lnTo>
                    <a:pt x="1058278" y="1407472"/>
                  </a:lnTo>
                  <a:lnTo>
                    <a:pt x="1098955" y="1386369"/>
                  </a:lnTo>
                  <a:lnTo>
                    <a:pt x="1138111" y="1362865"/>
                  </a:lnTo>
                  <a:lnTo>
                    <a:pt x="1175650" y="1337060"/>
                  </a:lnTo>
                  <a:lnTo>
                    <a:pt x="1211472" y="1309048"/>
                  </a:lnTo>
                  <a:lnTo>
                    <a:pt x="1245482" y="1278929"/>
                  </a:lnTo>
                  <a:lnTo>
                    <a:pt x="1277581" y="1246800"/>
                  </a:lnTo>
                  <a:lnTo>
                    <a:pt x="1307672" y="1212757"/>
                  </a:lnTo>
                  <a:lnTo>
                    <a:pt x="1335657" y="1176899"/>
                  </a:lnTo>
                  <a:lnTo>
                    <a:pt x="1361440" y="1139323"/>
                  </a:lnTo>
                  <a:lnTo>
                    <a:pt x="1384923" y="1100127"/>
                  </a:lnTo>
                  <a:lnTo>
                    <a:pt x="1406007" y="1059407"/>
                  </a:lnTo>
                  <a:lnTo>
                    <a:pt x="1424597" y="1017261"/>
                  </a:lnTo>
                  <a:lnTo>
                    <a:pt x="1440594" y="973787"/>
                  </a:lnTo>
                  <a:lnTo>
                    <a:pt x="1453901" y="929082"/>
                  </a:lnTo>
                  <a:lnTo>
                    <a:pt x="1464420" y="883243"/>
                  </a:lnTo>
                  <a:lnTo>
                    <a:pt x="1472055" y="836369"/>
                  </a:lnTo>
                  <a:lnTo>
                    <a:pt x="1476707" y="788556"/>
                  </a:lnTo>
                  <a:lnTo>
                    <a:pt x="1478280" y="739901"/>
                  </a:lnTo>
                  <a:lnTo>
                    <a:pt x="1476707" y="691247"/>
                  </a:lnTo>
                  <a:lnTo>
                    <a:pt x="1472055" y="643434"/>
                  </a:lnTo>
                  <a:lnTo>
                    <a:pt x="1464420" y="596560"/>
                  </a:lnTo>
                  <a:lnTo>
                    <a:pt x="1453901" y="550721"/>
                  </a:lnTo>
                  <a:lnTo>
                    <a:pt x="1440594" y="506016"/>
                  </a:lnTo>
                  <a:lnTo>
                    <a:pt x="1424597" y="462542"/>
                  </a:lnTo>
                  <a:lnTo>
                    <a:pt x="1406007" y="420396"/>
                  </a:lnTo>
                  <a:lnTo>
                    <a:pt x="1384923" y="379676"/>
                  </a:lnTo>
                  <a:lnTo>
                    <a:pt x="1361440" y="340480"/>
                  </a:lnTo>
                  <a:lnTo>
                    <a:pt x="1335657" y="302904"/>
                  </a:lnTo>
                  <a:lnTo>
                    <a:pt x="1307672" y="267046"/>
                  </a:lnTo>
                  <a:lnTo>
                    <a:pt x="1277581" y="233003"/>
                  </a:lnTo>
                  <a:lnTo>
                    <a:pt x="1245482" y="200874"/>
                  </a:lnTo>
                  <a:lnTo>
                    <a:pt x="1211472" y="170755"/>
                  </a:lnTo>
                  <a:lnTo>
                    <a:pt x="1175650" y="142743"/>
                  </a:lnTo>
                  <a:lnTo>
                    <a:pt x="1138111" y="116938"/>
                  </a:lnTo>
                  <a:lnTo>
                    <a:pt x="1098955" y="93434"/>
                  </a:lnTo>
                  <a:lnTo>
                    <a:pt x="1058278" y="72331"/>
                  </a:lnTo>
                  <a:lnTo>
                    <a:pt x="1016177" y="53726"/>
                  </a:lnTo>
                  <a:lnTo>
                    <a:pt x="972750" y="37715"/>
                  </a:lnTo>
                  <a:lnTo>
                    <a:pt x="928095" y="24398"/>
                  </a:lnTo>
                  <a:lnTo>
                    <a:pt x="882309" y="13870"/>
                  </a:lnTo>
                  <a:lnTo>
                    <a:pt x="835490" y="6229"/>
                  </a:lnTo>
                  <a:lnTo>
                    <a:pt x="787734" y="1573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CA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13548" y="2463596"/>
              <a:ext cx="548005" cy="706120"/>
            </a:xfrm>
            <a:custGeom>
              <a:avLst/>
              <a:gdLst/>
              <a:ahLst/>
              <a:cxnLst/>
              <a:rect l="l" t="t" r="r" b="b"/>
              <a:pathLst>
                <a:path w="548005" h="706119">
                  <a:moveTo>
                    <a:pt x="441782" y="556526"/>
                  </a:moveTo>
                  <a:lnTo>
                    <a:pt x="291579" y="556526"/>
                  </a:lnTo>
                  <a:lnTo>
                    <a:pt x="291579" y="591858"/>
                  </a:lnTo>
                  <a:lnTo>
                    <a:pt x="441782" y="591858"/>
                  </a:lnTo>
                  <a:lnTo>
                    <a:pt x="441782" y="556526"/>
                  </a:lnTo>
                  <a:close/>
                </a:path>
                <a:path w="548005" h="706119">
                  <a:moveTo>
                    <a:pt x="441782" y="415175"/>
                  </a:moveTo>
                  <a:lnTo>
                    <a:pt x="291579" y="415175"/>
                  </a:lnTo>
                  <a:lnTo>
                    <a:pt x="291579" y="450507"/>
                  </a:lnTo>
                  <a:lnTo>
                    <a:pt x="441782" y="450507"/>
                  </a:lnTo>
                  <a:lnTo>
                    <a:pt x="441782" y="415175"/>
                  </a:lnTo>
                  <a:close/>
                </a:path>
                <a:path w="548005" h="706119">
                  <a:moveTo>
                    <a:pt x="441782" y="273812"/>
                  </a:moveTo>
                  <a:lnTo>
                    <a:pt x="291579" y="273812"/>
                  </a:lnTo>
                  <a:lnTo>
                    <a:pt x="291579" y="309156"/>
                  </a:lnTo>
                  <a:lnTo>
                    <a:pt x="441782" y="309156"/>
                  </a:lnTo>
                  <a:lnTo>
                    <a:pt x="441782" y="273812"/>
                  </a:lnTo>
                  <a:close/>
                </a:path>
                <a:path w="548005" h="706119">
                  <a:moveTo>
                    <a:pt x="441782" y="132461"/>
                  </a:moveTo>
                  <a:lnTo>
                    <a:pt x="291579" y="132461"/>
                  </a:lnTo>
                  <a:lnTo>
                    <a:pt x="291579" y="167805"/>
                  </a:lnTo>
                  <a:lnTo>
                    <a:pt x="441782" y="167805"/>
                  </a:lnTo>
                  <a:lnTo>
                    <a:pt x="441782" y="132461"/>
                  </a:lnTo>
                  <a:close/>
                </a:path>
                <a:path w="548005" h="706119">
                  <a:moveTo>
                    <a:pt x="547814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654011"/>
                  </a:lnTo>
                  <a:lnTo>
                    <a:pt x="0" y="706081"/>
                  </a:lnTo>
                  <a:lnTo>
                    <a:pt x="547814" y="706081"/>
                  </a:lnTo>
                  <a:lnTo>
                    <a:pt x="547814" y="654011"/>
                  </a:lnTo>
                  <a:lnTo>
                    <a:pt x="53009" y="654011"/>
                  </a:lnTo>
                  <a:lnTo>
                    <a:pt x="53009" y="53340"/>
                  </a:lnTo>
                  <a:lnTo>
                    <a:pt x="494804" y="53340"/>
                  </a:lnTo>
                  <a:lnTo>
                    <a:pt x="494804" y="653707"/>
                  </a:lnTo>
                  <a:lnTo>
                    <a:pt x="547814" y="653707"/>
                  </a:lnTo>
                  <a:lnTo>
                    <a:pt x="547814" y="53340"/>
                  </a:lnTo>
                  <a:lnTo>
                    <a:pt x="547814" y="52946"/>
                  </a:lnTo>
                  <a:lnTo>
                    <a:pt x="547814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582" y="2551879"/>
              <a:ext cx="130769" cy="1077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582" y="2693234"/>
              <a:ext cx="130769" cy="1077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582" y="2834588"/>
              <a:ext cx="130769" cy="1077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582" y="2974175"/>
              <a:ext cx="130769" cy="10778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536435" y="2075688"/>
            <a:ext cx="1480185" cy="1480185"/>
            <a:chOff x="6536435" y="2075688"/>
            <a:chExt cx="1480185" cy="1480185"/>
          </a:xfrm>
        </p:grpSpPr>
        <p:sp>
          <p:nvSpPr>
            <p:cNvPr id="10" name="object 10"/>
            <p:cNvSpPr/>
            <p:nvPr/>
          </p:nvSpPr>
          <p:spPr>
            <a:xfrm>
              <a:off x="6536435" y="2075688"/>
              <a:ext cx="1480185" cy="1480185"/>
            </a:xfrm>
            <a:custGeom>
              <a:avLst/>
              <a:gdLst/>
              <a:ahLst/>
              <a:cxnLst/>
              <a:rect l="l" t="t" r="r" b="b"/>
              <a:pathLst>
                <a:path w="1480184" h="1480185">
                  <a:moveTo>
                    <a:pt x="739902" y="0"/>
                  </a:moveTo>
                  <a:lnTo>
                    <a:pt x="691247" y="1573"/>
                  </a:lnTo>
                  <a:lnTo>
                    <a:pt x="643434" y="6229"/>
                  </a:lnTo>
                  <a:lnTo>
                    <a:pt x="596560" y="13870"/>
                  </a:lnTo>
                  <a:lnTo>
                    <a:pt x="550721" y="24398"/>
                  </a:lnTo>
                  <a:lnTo>
                    <a:pt x="506016" y="37715"/>
                  </a:lnTo>
                  <a:lnTo>
                    <a:pt x="462542" y="53726"/>
                  </a:lnTo>
                  <a:lnTo>
                    <a:pt x="420396" y="72331"/>
                  </a:lnTo>
                  <a:lnTo>
                    <a:pt x="379676" y="93434"/>
                  </a:lnTo>
                  <a:lnTo>
                    <a:pt x="340480" y="116938"/>
                  </a:lnTo>
                  <a:lnTo>
                    <a:pt x="302904" y="142743"/>
                  </a:lnTo>
                  <a:lnTo>
                    <a:pt x="267046" y="170755"/>
                  </a:lnTo>
                  <a:lnTo>
                    <a:pt x="233003" y="200874"/>
                  </a:lnTo>
                  <a:lnTo>
                    <a:pt x="200874" y="233003"/>
                  </a:lnTo>
                  <a:lnTo>
                    <a:pt x="170755" y="267046"/>
                  </a:lnTo>
                  <a:lnTo>
                    <a:pt x="142743" y="302904"/>
                  </a:lnTo>
                  <a:lnTo>
                    <a:pt x="116938" y="340480"/>
                  </a:lnTo>
                  <a:lnTo>
                    <a:pt x="93434" y="379676"/>
                  </a:lnTo>
                  <a:lnTo>
                    <a:pt x="72331" y="420396"/>
                  </a:lnTo>
                  <a:lnTo>
                    <a:pt x="53726" y="462542"/>
                  </a:lnTo>
                  <a:lnTo>
                    <a:pt x="37715" y="506016"/>
                  </a:lnTo>
                  <a:lnTo>
                    <a:pt x="24398" y="550721"/>
                  </a:lnTo>
                  <a:lnTo>
                    <a:pt x="13870" y="596560"/>
                  </a:lnTo>
                  <a:lnTo>
                    <a:pt x="6229" y="643434"/>
                  </a:lnTo>
                  <a:lnTo>
                    <a:pt x="1573" y="691247"/>
                  </a:lnTo>
                  <a:lnTo>
                    <a:pt x="0" y="739901"/>
                  </a:lnTo>
                  <a:lnTo>
                    <a:pt x="1573" y="788556"/>
                  </a:lnTo>
                  <a:lnTo>
                    <a:pt x="6229" y="836369"/>
                  </a:lnTo>
                  <a:lnTo>
                    <a:pt x="13870" y="883243"/>
                  </a:lnTo>
                  <a:lnTo>
                    <a:pt x="24398" y="929082"/>
                  </a:lnTo>
                  <a:lnTo>
                    <a:pt x="37715" y="973787"/>
                  </a:lnTo>
                  <a:lnTo>
                    <a:pt x="53726" y="1017261"/>
                  </a:lnTo>
                  <a:lnTo>
                    <a:pt x="72331" y="1059407"/>
                  </a:lnTo>
                  <a:lnTo>
                    <a:pt x="93434" y="1100127"/>
                  </a:lnTo>
                  <a:lnTo>
                    <a:pt x="116938" y="1139323"/>
                  </a:lnTo>
                  <a:lnTo>
                    <a:pt x="142743" y="1176899"/>
                  </a:lnTo>
                  <a:lnTo>
                    <a:pt x="170755" y="1212757"/>
                  </a:lnTo>
                  <a:lnTo>
                    <a:pt x="200874" y="1246800"/>
                  </a:lnTo>
                  <a:lnTo>
                    <a:pt x="233003" y="1278929"/>
                  </a:lnTo>
                  <a:lnTo>
                    <a:pt x="267046" y="1309048"/>
                  </a:lnTo>
                  <a:lnTo>
                    <a:pt x="302904" y="1337060"/>
                  </a:lnTo>
                  <a:lnTo>
                    <a:pt x="340480" y="1362865"/>
                  </a:lnTo>
                  <a:lnTo>
                    <a:pt x="379676" y="1386369"/>
                  </a:lnTo>
                  <a:lnTo>
                    <a:pt x="420396" y="1407472"/>
                  </a:lnTo>
                  <a:lnTo>
                    <a:pt x="462542" y="1426077"/>
                  </a:lnTo>
                  <a:lnTo>
                    <a:pt x="506016" y="1442088"/>
                  </a:lnTo>
                  <a:lnTo>
                    <a:pt x="550721" y="1455405"/>
                  </a:lnTo>
                  <a:lnTo>
                    <a:pt x="596560" y="1465933"/>
                  </a:lnTo>
                  <a:lnTo>
                    <a:pt x="643434" y="1473574"/>
                  </a:lnTo>
                  <a:lnTo>
                    <a:pt x="691247" y="1478230"/>
                  </a:lnTo>
                  <a:lnTo>
                    <a:pt x="739902" y="1479803"/>
                  </a:lnTo>
                  <a:lnTo>
                    <a:pt x="788556" y="1478230"/>
                  </a:lnTo>
                  <a:lnTo>
                    <a:pt x="836369" y="1473574"/>
                  </a:lnTo>
                  <a:lnTo>
                    <a:pt x="883243" y="1465933"/>
                  </a:lnTo>
                  <a:lnTo>
                    <a:pt x="929082" y="1455405"/>
                  </a:lnTo>
                  <a:lnTo>
                    <a:pt x="973787" y="1442088"/>
                  </a:lnTo>
                  <a:lnTo>
                    <a:pt x="1017261" y="1426077"/>
                  </a:lnTo>
                  <a:lnTo>
                    <a:pt x="1059407" y="1407472"/>
                  </a:lnTo>
                  <a:lnTo>
                    <a:pt x="1100127" y="1386369"/>
                  </a:lnTo>
                  <a:lnTo>
                    <a:pt x="1139323" y="1362865"/>
                  </a:lnTo>
                  <a:lnTo>
                    <a:pt x="1176899" y="1337060"/>
                  </a:lnTo>
                  <a:lnTo>
                    <a:pt x="1212757" y="1309048"/>
                  </a:lnTo>
                  <a:lnTo>
                    <a:pt x="1246800" y="1278929"/>
                  </a:lnTo>
                  <a:lnTo>
                    <a:pt x="1278929" y="1246800"/>
                  </a:lnTo>
                  <a:lnTo>
                    <a:pt x="1309048" y="1212757"/>
                  </a:lnTo>
                  <a:lnTo>
                    <a:pt x="1337060" y="1176899"/>
                  </a:lnTo>
                  <a:lnTo>
                    <a:pt x="1362865" y="1139323"/>
                  </a:lnTo>
                  <a:lnTo>
                    <a:pt x="1386369" y="1100127"/>
                  </a:lnTo>
                  <a:lnTo>
                    <a:pt x="1407472" y="1059407"/>
                  </a:lnTo>
                  <a:lnTo>
                    <a:pt x="1426077" y="1017261"/>
                  </a:lnTo>
                  <a:lnTo>
                    <a:pt x="1442088" y="973787"/>
                  </a:lnTo>
                  <a:lnTo>
                    <a:pt x="1455405" y="929082"/>
                  </a:lnTo>
                  <a:lnTo>
                    <a:pt x="1465933" y="883243"/>
                  </a:lnTo>
                  <a:lnTo>
                    <a:pt x="1473574" y="836369"/>
                  </a:lnTo>
                  <a:lnTo>
                    <a:pt x="1478230" y="788556"/>
                  </a:lnTo>
                  <a:lnTo>
                    <a:pt x="1479804" y="739901"/>
                  </a:lnTo>
                  <a:lnTo>
                    <a:pt x="1478230" y="691247"/>
                  </a:lnTo>
                  <a:lnTo>
                    <a:pt x="1473574" y="643434"/>
                  </a:lnTo>
                  <a:lnTo>
                    <a:pt x="1465933" y="596560"/>
                  </a:lnTo>
                  <a:lnTo>
                    <a:pt x="1455405" y="550721"/>
                  </a:lnTo>
                  <a:lnTo>
                    <a:pt x="1442088" y="506016"/>
                  </a:lnTo>
                  <a:lnTo>
                    <a:pt x="1426077" y="462542"/>
                  </a:lnTo>
                  <a:lnTo>
                    <a:pt x="1407472" y="420396"/>
                  </a:lnTo>
                  <a:lnTo>
                    <a:pt x="1386369" y="379676"/>
                  </a:lnTo>
                  <a:lnTo>
                    <a:pt x="1362865" y="340480"/>
                  </a:lnTo>
                  <a:lnTo>
                    <a:pt x="1337060" y="302904"/>
                  </a:lnTo>
                  <a:lnTo>
                    <a:pt x="1309048" y="267046"/>
                  </a:lnTo>
                  <a:lnTo>
                    <a:pt x="1278929" y="233003"/>
                  </a:lnTo>
                  <a:lnTo>
                    <a:pt x="1246800" y="200874"/>
                  </a:lnTo>
                  <a:lnTo>
                    <a:pt x="1212757" y="170755"/>
                  </a:lnTo>
                  <a:lnTo>
                    <a:pt x="1176899" y="142743"/>
                  </a:lnTo>
                  <a:lnTo>
                    <a:pt x="1139323" y="116938"/>
                  </a:lnTo>
                  <a:lnTo>
                    <a:pt x="1100127" y="93434"/>
                  </a:lnTo>
                  <a:lnTo>
                    <a:pt x="1059407" y="72331"/>
                  </a:lnTo>
                  <a:lnTo>
                    <a:pt x="1017261" y="53726"/>
                  </a:lnTo>
                  <a:lnTo>
                    <a:pt x="973787" y="37715"/>
                  </a:lnTo>
                  <a:lnTo>
                    <a:pt x="929082" y="24398"/>
                  </a:lnTo>
                  <a:lnTo>
                    <a:pt x="883243" y="13870"/>
                  </a:lnTo>
                  <a:lnTo>
                    <a:pt x="836369" y="6229"/>
                  </a:lnTo>
                  <a:lnTo>
                    <a:pt x="788556" y="1573"/>
                  </a:lnTo>
                  <a:lnTo>
                    <a:pt x="739902" y="0"/>
                  </a:lnTo>
                  <a:close/>
                </a:path>
              </a:pathLst>
            </a:custGeom>
            <a:solidFill>
              <a:srgbClr val="CA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51103" y="2511691"/>
              <a:ext cx="572135" cy="571500"/>
            </a:xfrm>
            <a:custGeom>
              <a:avLst/>
              <a:gdLst/>
              <a:ahLst/>
              <a:cxnLst/>
              <a:rect l="l" t="t" r="r" b="b"/>
              <a:pathLst>
                <a:path w="572134" h="571500">
                  <a:moveTo>
                    <a:pt x="322033" y="346735"/>
                  </a:moveTo>
                  <a:lnTo>
                    <a:pt x="318084" y="342785"/>
                  </a:lnTo>
                  <a:lnTo>
                    <a:pt x="318084" y="0"/>
                  </a:lnTo>
                  <a:lnTo>
                    <a:pt x="270840" y="5791"/>
                  </a:lnTo>
                  <a:lnTo>
                    <a:pt x="225831" y="18008"/>
                  </a:lnTo>
                  <a:lnTo>
                    <a:pt x="183540" y="36156"/>
                  </a:lnTo>
                  <a:lnTo>
                    <a:pt x="144424" y="59740"/>
                  </a:lnTo>
                  <a:lnTo>
                    <a:pt x="108978" y="88277"/>
                  </a:lnTo>
                  <a:lnTo>
                    <a:pt x="77660" y="121272"/>
                  </a:lnTo>
                  <a:lnTo>
                    <a:pt x="50977" y="158216"/>
                  </a:lnTo>
                  <a:lnTo>
                    <a:pt x="29387" y="198628"/>
                  </a:lnTo>
                  <a:lnTo>
                    <a:pt x="13385" y="242011"/>
                  </a:lnTo>
                  <a:lnTo>
                    <a:pt x="3416" y="287870"/>
                  </a:lnTo>
                  <a:lnTo>
                    <a:pt x="0" y="335711"/>
                  </a:lnTo>
                  <a:lnTo>
                    <a:pt x="3632" y="385343"/>
                  </a:lnTo>
                  <a:lnTo>
                    <a:pt x="14198" y="432714"/>
                  </a:lnTo>
                  <a:lnTo>
                    <a:pt x="31178" y="477291"/>
                  </a:lnTo>
                  <a:lnTo>
                    <a:pt x="54063" y="518566"/>
                  </a:lnTo>
                  <a:lnTo>
                    <a:pt x="82308" y="556018"/>
                  </a:lnTo>
                  <a:lnTo>
                    <a:pt x="97536" y="571233"/>
                  </a:lnTo>
                  <a:lnTo>
                    <a:pt x="322033" y="346735"/>
                  </a:lnTo>
                  <a:close/>
                </a:path>
                <a:path w="572134" h="571500">
                  <a:moveTo>
                    <a:pt x="571512" y="97269"/>
                  </a:moveTo>
                  <a:lnTo>
                    <a:pt x="522249" y="55994"/>
                  </a:lnTo>
                  <a:lnTo>
                    <a:pt x="484085" y="33934"/>
                  </a:lnTo>
                  <a:lnTo>
                    <a:pt x="442950" y="16967"/>
                  </a:lnTo>
                  <a:lnTo>
                    <a:pt x="399249" y="5524"/>
                  </a:lnTo>
                  <a:lnTo>
                    <a:pt x="353428" y="0"/>
                  </a:lnTo>
                  <a:lnTo>
                    <a:pt x="353428" y="315341"/>
                  </a:lnTo>
                  <a:lnTo>
                    <a:pt x="571512" y="97269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56475" y="2417064"/>
              <a:ext cx="858519" cy="858519"/>
            </a:xfrm>
            <a:custGeom>
              <a:avLst/>
              <a:gdLst/>
              <a:ahLst/>
              <a:cxnLst/>
              <a:rect l="l" t="t" r="r" b="b"/>
              <a:pathLst>
                <a:path w="858520" h="858520">
                  <a:moveTo>
                    <a:pt x="0" y="858012"/>
                  </a:moveTo>
                  <a:lnTo>
                    <a:pt x="858012" y="858012"/>
                  </a:lnTo>
                  <a:lnTo>
                    <a:pt x="858012" y="0"/>
                  </a:lnTo>
                  <a:lnTo>
                    <a:pt x="0" y="0"/>
                  </a:lnTo>
                  <a:lnTo>
                    <a:pt x="0" y="85801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46176" y="4366259"/>
            <a:ext cx="1478280" cy="1478280"/>
            <a:chOff x="646176" y="4366259"/>
            <a:chExt cx="1478280" cy="1478280"/>
          </a:xfrm>
        </p:grpSpPr>
        <p:sp>
          <p:nvSpPr>
            <p:cNvPr id="14" name="object 14"/>
            <p:cNvSpPr/>
            <p:nvPr/>
          </p:nvSpPr>
          <p:spPr>
            <a:xfrm>
              <a:off x="646176" y="4366259"/>
              <a:ext cx="1478280" cy="1478280"/>
            </a:xfrm>
            <a:custGeom>
              <a:avLst/>
              <a:gdLst/>
              <a:ahLst/>
              <a:cxnLst/>
              <a:rect l="l" t="t" r="r" b="b"/>
              <a:pathLst>
                <a:path w="1478280" h="1478279">
                  <a:moveTo>
                    <a:pt x="739140" y="0"/>
                  </a:moveTo>
                  <a:lnTo>
                    <a:pt x="690541" y="1572"/>
                  </a:lnTo>
                  <a:lnTo>
                    <a:pt x="642782" y="6224"/>
                  </a:lnTo>
                  <a:lnTo>
                    <a:pt x="595959" y="13859"/>
                  </a:lnTo>
                  <a:lnTo>
                    <a:pt x="550171" y="24378"/>
                  </a:lnTo>
                  <a:lnTo>
                    <a:pt x="505514" y="37685"/>
                  </a:lnTo>
                  <a:lnTo>
                    <a:pt x="462086" y="53682"/>
                  </a:lnTo>
                  <a:lnTo>
                    <a:pt x="419985" y="72272"/>
                  </a:lnTo>
                  <a:lnTo>
                    <a:pt x="379307" y="93356"/>
                  </a:lnTo>
                  <a:lnTo>
                    <a:pt x="340151" y="116839"/>
                  </a:lnTo>
                  <a:lnTo>
                    <a:pt x="302613" y="142622"/>
                  </a:lnTo>
                  <a:lnTo>
                    <a:pt x="266791" y="170607"/>
                  </a:lnTo>
                  <a:lnTo>
                    <a:pt x="232782" y="200698"/>
                  </a:lnTo>
                  <a:lnTo>
                    <a:pt x="200684" y="232797"/>
                  </a:lnTo>
                  <a:lnTo>
                    <a:pt x="170595" y="266807"/>
                  </a:lnTo>
                  <a:lnTo>
                    <a:pt x="142611" y="302629"/>
                  </a:lnTo>
                  <a:lnTo>
                    <a:pt x="116829" y="340168"/>
                  </a:lnTo>
                  <a:lnTo>
                    <a:pt x="93348" y="379324"/>
                  </a:lnTo>
                  <a:lnTo>
                    <a:pt x="72265" y="420001"/>
                  </a:lnTo>
                  <a:lnTo>
                    <a:pt x="53677" y="462102"/>
                  </a:lnTo>
                  <a:lnTo>
                    <a:pt x="37681" y="505529"/>
                  </a:lnTo>
                  <a:lnTo>
                    <a:pt x="24376" y="550184"/>
                  </a:lnTo>
                  <a:lnTo>
                    <a:pt x="13857" y="595970"/>
                  </a:lnTo>
                  <a:lnTo>
                    <a:pt x="6223" y="642789"/>
                  </a:lnTo>
                  <a:lnTo>
                    <a:pt x="1572" y="690545"/>
                  </a:lnTo>
                  <a:lnTo>
                    <a:pt x="0" y="739139"/>
                  </a:lnTo>
                  <a:lnTo>
                    <a:pt x="1572" y="787734"/>
                  </a:lnTo>
                  <a:lnTo>
                    <a:pt x="6223" y="835490"/>
                  </a:lnTo>
                  <a:lnTo>
                    <a:pt x="13857" y="882309"/>
                  </a:lnTo>
                  <a:lnTo>
                    <a:pt x="24376" y="928095"/>
                  </a:lnTo>
                  <a:lnTo>
                    <a:pt x="37681" y="972750"/>
                  </a:lnTo>
                  <a:lnTo>
                    <a:pt x="53677" y="1016177"/>
                  </a:lnTo>
                  <a:lnTo>
                    <a:pt x="72265" y="1058278"/>
                  </a:lnTo>
                  <a:lnTo>
                    <a:pt x="93348" y="1098955"/>
                  </a:lnTo>
                  <a:lnTo>
                    <a:pt x="116829" y="1138111"/>
                  </a:lnTo>
                  <a:lnTo>
                    <a:pt x="142611" y="1175650"/>
                  </a:lnTo>
                  <a:lnTo>
                    <a:pt x="170595" y="1211472"/>
                  </a:lnTo>
                  <a:lnTo>
                    <a:pt x="200684" y="1245482"/>
                  </a:lnTo>
                  <a:lnTo>
                    <a:pt x="232782" y="1277581"/>
                  </a:lnTo>
                  <a:lnTo>
                    <a:pt x="266791" y="1307672"/>
                  </a:lnTo>
                  <a:lnTo>
                    <a:pt x="302613" y="1335657"/>
                  </a:lnTo>
                  <a:lnTo>
                    <a:pt x="340151" y="1361440"/>
                  </a:lnTo>
                  <a:lnTo>
                    <a:pt x="379307" y="1384923"/>
                  </a:lnTo>
                  <a:lnTo>
                    <a:pt x="419985" y="1406007"/>
                  </a:lnTo>
                  <a:lnTo>
                    <a:pt x="462086" y="1424597"/>
                  </a:lnTo>
                  <a:lnTo>
                    <a:pt x="505514" y="1440594"/>
                  </a:lnTo>
                  <a:lnTo>
                    <a:pt x="550171" y="1453901"/>
                  </a:lnTo>
                  <a:lnTo>
                    <a:pt x="595959" y="1464420"/>
                  </a:lnTo>
                  <a:lnTo>
                    <a:pt x="642782" y="1472055"/>
                  </a:lnTo>
                  <a:lnTo>
                    <a:pt x="690541" y="1476707"/>
                  </a:lnTo>
                  <a:lnTo>
                    <a:pt x="739140" y="1478280"/>
                  </a:lnTo>
                  <a:lnTo>
                    <a:pt x="787734" y="1476707"/>
                  </a:lnTo>
                  <a:lnTo>
                    <a:pt x="835490" y="1472055"/>
                  </a:lnTo>
                  <a:lnTo>
                    <a:pt x="882309" y="1464420"/>
                  </a:lnTo>
                  <a:lnTo>
                    <a:pt x="928095" y="1453901"/>
                  </a:lnTo>
                  <a:lnTo>
                    <a:pt x="972750" y="1440594"/>
                  </a:lnTo>
                  <a:lnTo>
                    <a:pt x="1016177" y="1424597"/>
                  </a:lnTo>
                  <a:lnTo>
                    <a:pt x="1058278" y="1406007"/>
                  </a:lnTo>
                  <a:lnTo>
                    <a:pt x="1098955" y="1384923"/>
                  </a:lnTo>
                  <a:lnTo>
                    <a:pt x="1138111" y="1361440"/>
                  </a:lnTo>
                  <a:lnTo>
                    <a:pt x="1175650" y="1335657"/>
                  </a:lnTo>
                  <a:lnTo>
                    <a:pt x="1211472" y="1307672"/>
                  </a:lnTo>
                  <a:lnTo>
                    <a:pt x="1245482" y="1277581"/>
                  </a:lnTo>
                  <a:lnTo>
                    <a:pt x="1277581" y="1245482"/>
                  </a:lnTo>
                  <a:lnTo>
                    <a:pt x="1307672" y="1211472"/>
                  </a:lnTo>
                  <a:lnTo>
                    <a:pt x="1335657" y="1175650"/>
                  </a:lnTo>
                  <a:lnTo>
                    <a:pt x="1361440" y="1138111"/>
                  </a:lnTo>
                  <a:lnTo>
                    <a:pt x="1384923" y="1098955"/>
                  </a:lnTo>
                  <a:lnTo>
                    <a:pt x="1406007" y="1058278"/>
                  </a:lnTo>
                  <a:lnTo>
                    <a:pt x="1424597" y="1016177"/>
                  </a:lnTo>
                  <a:lnTo>
                    <a:pt x="1440594" y="972750"/>
                  </a:lnTo>
                  <a:lnTo>
                    <a:pt x="1453901" y="928095"/>
                  </a:lnTo>
                  <a:lnTo>
                    <a:pt x="1464420" y="882309"/>
                  </a:lnTo>
                  <a:lnTo>
                    <a:pt x="1472055" y="835490"/>
                  </a:lnTo>
                  <a:lnTo>
                    <a:pt x="1476707" y="787734"/>
                  </a:lnTo>
                  <a:lnTo>
                    <a:pt x="1478280" y="739139"/>
                  </a:lnTo>
                  <a:lnTo>
                    <a:pt x="1476707" y="690545"/>
                  </a:lnTo>
                  <a:lnTo>
                    <a:pt x="1472055" y="642789"/>
                  </a:lnTo>
                  <a:lnTo>
                    <a:pt x="1464420" y="595970"/>
                  </a:lnTo>
                  <a:lnTo>
                    <a:pt x="1453901" y="550184"/>
                  </a:lnTo>
                  <a:lnTo>
                    <a:pt x="1440594" y="505529"/>
                  </a:lnTo>
                  <a:lnTo>
                    <a:pt x="1424597" y="462102"/>
                  </a:lnTo>
                  <a:lnTo>
                    <a:pt x="1406007" y="420001"/>
                  </a:lnTo>
                  <a:lnTo>
                    <a:pt x="1384923" y="379324"/>
                  </a:lnTo>
                  <a:lnTo>
                    <a:pt x="1361440" y="340168"/>
                  </a:lnTo>
                  <a:lnTo>
                    <a:pt x="1335657" y="302629"/>
                  </a:lnTo>
                  <a:lnTo>
                    <a:pt x="1307672" y="266807"/>
                  </a:lnTo>
                  <a:lnTo>
                    <a:pt x="1277581" y="232797"/>
                  </a:lnTo>
                  <a:lnTo>
                    <a:pt x="1245482" y="200698"/>
                  </a:lnTo>
                  <a:lnTo>
                    <a:pt x="1211472" y="170607"/>
                  </a:lnTo>
                  <a:lnTo>
                    <a:pt x="1175650" y="142622"/>
                  </a:lnTo>
                  <a:lnTo>
                    <a:pt x="1138111" y="116839"/>
                  </a:lnTo>
                  <a:lnTo>
                    <a:pt x="1098955" y="93356"/>
                  </a:lnTo>
                  <a:lnTo>
                    <a:pt x="1058278" y="72272"/>
                  </a:lnTo>
                  <a:lnTo>
                    <a:pt x="1016177" y="53682"/>
                  </a:lnTo>
                  <a:lnTo>
                    <a:pt x="972750" y="37685"/>
                  </a:lnTo>
                  <a:lnTo>
                    <a:pt x="928095" y="24378"/>
                  </a:lnTo>
                  <a:lnTo>
                    <a:pt x="882309" y="13859"/>
                  </a:lnTo>
                  <a:lnTo>
                    <a:pt x="835490" y="6224"/>
                  </a:lnTo>
                  <a:lnTo>
                    <a:pt x="787734" y="1572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CA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7043" y="4805984"/>
              <a:ext cx="601345" cy="600710"/>
            </a:xfrm>
            <a:custGeom>
              <a:avLst/>
              <a:gdLst/>
              <a:ahLst/>
              <a:cxnLst/>
              <a:rect l="l" t="t" r="r" b="b"/>
              <a:pathLst>
                <a:path w="601344" h="600710">
                  <a:moveTo>
                    <a:pt x="600824" y="547331"/>
                  </a:moveTo>
                  <a:lnTo>
                    <a:pt x="53009" y="547331"/>
                  </a:lnTo>
                  <a:lnTo>
                    <a:pt x="53009" y="0"/>
                  </a:lnTo>
                  <a:lnTo>
                    <a:pt x="0" y="0"/>
                  </a:lnTo>
                  <a:lnTo>
                    <a:pt x="0" y="547331"/>
                  </a:lnTo>
                  <a:lnTo>
                    <a:pt x="0" y="600671"/>
                  </a:lnTo>
                  <a:lnTo>
                    <a:pt x="600824" y="600671"/>
                  </a:lnTo>
                  <a:lnTo>
                    <a:pt x="600824" y="547331"/>
                  </a:lnTo>
                  <a:close/>
                </a:path>
                <a:path w="601344" h="600710">
                  <a:moveTo>
                    <a:pt x="600824" y="149796"/>
                  </a:moveTo>
                  <a:lnTo>
                    <a:pt x="459460" y="149796"/>
                  </a:lnTo>
                  <a:lnTo>
                    <a:pt x="511581" y="201930"/>
                  </a:lnTo>
                  <a:lnTo>
                    <a:pt x="441782" y="271716"/>
                  </a:lnTo>
                  <a:lnTo>
                    <a:pt x="388772" y="218706"/>
                  </a:lnTo>
                  <a:lnTo>
                    <a:pt x="300418" y="307060"/>
                  </a:lnTo>
                  <a:lnTo>
                    <a:pt x="247396" y="254050"/>
                  </a:lnTo>
                  <a:lnTo>
                    <a:pt x="87464" y="413956"/>
                  </a:lnTo>
                  <a:lnTo>
                    <a:pt x="124574" y="451065"/>
                  </a:lnTo>
                  <a:lnTo>
                    <a:pt x="247396" y="328256"/>
                  </a:lnTo>
                  <a:lnTo>
                    <a:pt x="300418" y="381266"/>
                  </a:lnTo>
                  <a:lnTo>
                    <a:pt x="388772" y="292925"/>
                  </a:lnTo>
                  <a:lnTo>
                    <a:pt x="441782" y="345922"/>
                  </a:lnTo>
                  <a:lnTo>
                    <a:pt x="548703" y="239026"/>
                  </a:lnTo>
                  <a:lnTo>
                    <a:pt x="600824" y="291147"/>
                  </a:lnTo>
                  <a:lnTo>
                    <a:pt x="600824" y="149796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536435" y="4366259"/>
            <a:ext cx="1480185" cy="1478280"/>
            <a:chOff x="6536435" y="4366259"/>
            <a:chExt cx="1480185" cy="1478280"/>
          </a:xfrm>
        </p:grpSpPr>
        <p:sp>
          <p:nvSpPr>
            <p:cNvPr id="17" name="object 17"/>
            <p:cNvSpPr/>
            <p:nvPr/>
          </p:nvSpPr>
          <p:spPr>
            <a:xfrm>
              <a:off x="6536435" y="4366259"/>
              <a:ext cx="1480185" cy="1478280"/>
            </a:xfrm>
            <a:custGeom>
              <a:avLst/>
              <a:gdLst/>
              <a:ahLst/>
              <a:cxnLst/>
              <a:rect l="l" t="t" r="r" b="b"/>
              <a:pathLst>
                <a:path w="1480184" h="1478279">
                  <a:moveTo>
                    <a:pt x="739902" y="0"/>
                  </a:moveTo>
                  <a:lnTo>
                    <a:pt x="691247" y="1572"/>
                  </a:lnTo>
                  <a:lnTo>
                    <a:pt x="643434" y="6224"/>
                  </a:lnTo>
                  <a:lnTo>
                    <a:pt x="596560" y="13859"/>
                  </a:lnTo>
                  <a:lnTo>
                    <a:pt x="550721" y="24378"/>
                  </a:lnTo>
                  <a:lnTo>
                    <a:pt x="506016" y="37685"/>
                  </a:lnTo>
                  <a:lnTo>
                    <a:pt x="462542" y="53682"/>
                  </a:lnTo>
                  <a:lnTo>
                    <a:pt x="420396" y="72272"/>
                  </a:lnTo>
                  <a:lnTo>
                    <a:pt x="379676" y="93356"/>
                  </a:lnTo>
                  <a:lnTo>
                    <a:pt x="340480" y="116839"/>
                  </a:lnTo>
                  <a:lnTo>
                    <a:pt x="302904" y="142622"/>
                  </a:lnTo>
                  <a:lnTo>
                    <a:pt x="267046" y="170607"/>
                  </a:lnTo>
                  <a:lnTo>
                    <a:pt x="233003" y="200698"/>
                  </a:lnTo>
                  <a:lnTo>
                    <a:pt x="200874" y="232797"/>
                  </a:lnTo>
                  <a:lnTo>
                    <a:pt x="170755" y="266807"/>
                  </a:lnTo>
                  <a:lnTo>
                    <a:pt x="142743" y="302629"/>
                  </a:lnTo>
                  <a:lnTo>
                    <a:pt x="116938" y="340168"/>
                  </a:lnTo>
                  <a:lnTo>
                    <a:pt x="93434" y="379324"/>
                  </a:lnTo>
                  <a:lnTo>
                    <a:pt x="72331" y="420001"/>
                  </a:lnTo>
                  <a:lnTo>
                    <a:pt x="53726" y="462102"/>
                  </a:lnTo>
                  <a:lnTo>
                    <a:pt x="37715" y="505529"/>
                  </a:lnTo>
                  <a:lnTo>
                    <a:pt x="24398" y="550184"/>
                  </a:lnTo>
                  <a:lnTo>
                    <a:pt x="13870" y="595970"/>
                  </a:lnTo>
                  <a:lnTo>
                    <a:pt x="6229" y="642789"/>
                  </a:lnTo>
                  <a:lnTo>
                    <a:pt x="1573" y="690545"/>
                  </a:lnTo>
                  <a:lnTo>
                    <a:pt x="0" y="739139"/>
                  </a:lnTo>
                  <a:lnTo>
                    <a:pt x="1573" y="787734"/>
                  </a:lnTo>
                  <a:lnTo>
                    <a:pt x="6229" y="835490"/>
                  </a:lnTo>
                  <a:lnTo>
                    <a:pt x="13870" y="882309"/>
                  </a:lnTo>
                  <a:lnTo>
                    <a:pt x="24398" y="928095"/>
                  </a:lnTo>
                  <a:lnTo>
                    <a:pt x="37715" y="972750"/>
                  </a:lnTo>
                  <a:lnTo>
                    <a:pt x="53726" y="1016177"/>
                  </a:lnTo>
                  <a:lnTo>
                    <a:pt x="72331" y="1058278"/>
                  </a:lnTo>
                  <a:lnTo>
                    <a:pt x="93434" y="1098955"/>
                  </a:lnTo>
                  <a:lnTo>
                    <a:pt x="116938" y="1138111"/>
                  </a:lnTo>
                  <a:lnTo>
                    <a:pt x="142743" y="1175650"/>
                  </a:lnTo>
                  <a:lnTo>
                    <a:pt x="170755" y="1211472"/>
                  </a:lnTo>
                  <a:lnTo>
                    <a:pt x="200874" y="1245482"/>
                  </a:lnTo>
                  <a:lnTo>
                    <a:pt x="233003" y="1277581"/>
                  </a:lnTo>
                  <a:lnTo>
                    <a:pt x="267046" y="1307672"/>
                  </a:lnTo>
                  <a:lnTo>
                    <a:pt x="302904" y="1335657"/>
                  </a:lnTo>
                  <a:lnTo>
                    <a:pt x="340480" y="1361440"/>
                  </a:lnTo>
                  <a:lnTo>
                    <a:pt x="379676" y="1384923"/>
                  </a:lnTo>
                  <a:lnTo>
                    <a:pt x="420396" y="1406007"/>
                  </a:lnTo>
                  <a:lnTo>
                    <a:pt x="462542" y="1424597"/>
                  </a:lnTo>
                  <a:lnTo>
                    <a:pt x="506016" y="1440594"/>
                  </a:lnTo>
                  <a:lnTo>
                    <a:pt x="550721" y="1453901"/>
                  </a:lnTo>
                  <a:lnTo>
                    <a:pt x="596560" y="1464420"/>
                  </a:lnTo>
                  <a:lnTo>
                    <a:pt x="643434" y="1472055"/>
                  </a:lnTo>
                  <a:lnTo>
                    <a:pt x="691247" y="1476707"/>
                  </a:lnTo>
                  <a:lnTo>
                    <a:pt x="739902" y="1478280"/>
                  </a:lnTo>
                  <a:lnTo>
                    <a:pt x="788556" y="1476707"/>
                  </a:lnTo>
                  <a:lnTo>
                    <a:pt x="836369" y="1472055"/>
                  </a:lnTo>
                  <a:lnTo>
                    <a:pt x="883243" y="1464420"/>
                  </a:lnTo>
                  <a:lnTo>
                    <a:pt x="929082" y="1453901"/>
                  </a:lnTo>
                  <a:lnTo>
                    <a:pt x="973787" y="1440594"/>
                  </a:lnTo>
                  <a:lnTo>
                    <a:pt x="1017261" y="1424597"/>
                  </a:lnTo>
                  <a:lnTo>
                    <a:pt x="1059407" y="1406007"/>
                  </a:lnTo>
                  <a:lnTo>
                    <a:pt x="1100127" y="1384923"/>
                  </a:lnTo>
                  <a:lnTo>
                    <a:pt x="1139323" y="1361440"/>
                  </a:lnTo>
                  <a:lnTo>
                    <a:pt x="1176899" y="1335657"/>
                  </a:lnTo>
                  <a:lnTo>
                    <a:pt x="1212757" y="1307672"/>
                  </a:lnTo>
                  <a:lnTo>
                    <a:pt x="1246800" y="1277581"/>
                  </a:lnTo>
                  <a:lnTo>
                    <a:pt x="1278929" y="1245482"/>
                  </a:lnTo>
                  <a:lnTo>
                    <a:pt x="1309048" y="1211472"/>
                  </a:lnTo>
                  <a:lnTo>
                    <a:pt x="1337060" y="1175650"/>
                  </a:lnTo>
                  <a:lnTo>
                    <a:pt x="1362865" y="1138111"/>
                  </a:lnTo>
                  <a:lnTo>
                    <a:pt x="1386369" y="1098955"/>
                  </a:lnTo>
                  <a:lnTo>
                    <a:pt x="1407472" y="1058278"/>
                  </a:lnTo>
                  <a:lnTo>
                    <a:pt x="1426077" y="1016177"/>
                  </a:lnTo>
                  <a:lnTo>
                    <a:pt x="1442088" y="972750"/>
                  </a:lnTo>
                  <a:lnTo>
                    <a:pt x="1455405" y="928095"/>
                  </a:lnTo>
                  <a:lnTo>
                    <a:pt x="1465933" y="882309"/>
                  </a:lnTo>
                  <a:lnTo>
                    <a:pt x="1473574" y="835490"/>
                  </a:lnTo>
                  <a:lnTo>
                    <a:pt x="1478230" y="787734"/>
                  </a:lnTo>
                  <a:lnTo>
                    <a:pt x="1479804" y="739139"/>
                  </a:lnTo>
                  <a:lnTo>
                    <a:pt x="1478230" y="690545"/>
                  </a:lnTo>
                  <a:lnTo>
                    <a:pt x="1473574" y="642789"/>
                  </a:lnTo>
                  <a:lnTo>
                    <a:pt x="1465933" y="595970"/>
                  </a:lnTo>
                  <a:lnTo>
                    <a:pt x="1455405" y="550184"/>
                  </a:lnTo>
                  <a:lnTo>
                    <a:pt x="1442088" y="505529"/>
                  </a:lnTo>
                  <a:lnTo>
                    <a:pt x="1426077" y="462102"/>
                  </a:lnTo>
                  <a:lnTo>
                    <a:pt x="1407472" y="420001"/>
                  </a:lnTo>
                  <a:lnTo>
                    <a:pt x="1386369" y="379324"/>
                  </a:lnTo>
                  <a:lnTo>
                    <a:pt x="1362865" y="340168"/>
                  </a:lnTo>
                  <a:lnTo>
                    <a:pt x="1337060" y="302629"/>
                  </a:lnTo>
                  <a:lnTo>
                    <a:pt x="1309048" y="266807"/>
                  </a:lnTo>
                  <a:lnTo>
                    <a:pt x="1278929" y="232797"/>
                  </a:lnTo>
                  <a:lnTo>
                    <a:pt x="1246800" y="200698"/>
                  </a:lnTo>
                  <a:lnTo>
                    <a:pt x="1212757" y="170607"/>
                  </a:lnTo>
                  <a:lnTo>
                    <a:pt x="1176899" y="142622"/>
                  </a:lnTo>
                  <a:lnTo>
                    <a:pt x="1139323" y="116839"/>
                  </a:lnTo>
                  <a:lnTo>
                    <a:pt x="1100127" y="93356"/>
                  </a:lnTo>
                  <a:lnTo>
                    <a:pt x="1059407" y="72272"/>
                  </a:lnTo>
                  <a:lnTo>
                    <a:pt x="1017261" y="53682"/>
                  </a:lnTo>
                  <a:lnTo>
                    <a:pt x="973787" y="37685"/>
                  </a:lnTo>
                  <a:lnTo>
                    <a:pt x="929082" y="24378"/>
                  </a:lnTo>
                  <a:lnTo>
                    <a:pt x="883243" y="13859"/>
                  </a:lnTo>
                  <a:lnTo>
                    <a:pt x="836369" y="6224"/>
                  </a:lnTo>
                  <a:lnTo>
                    <a:pt x="788556" y="1572"/>
                  </a:lnTo>
                  <a:lnTo>
                    <a:pt x="739902" y="0"/>
                  </a:lnTo>
                  <a:close/>
                </a:path>
              </a:pathLst>
            </a:custGeom>
            <a:solidFill>
              <a:srgbClr val="CA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69510" y="4821491"/>
              <a:ext cx="816610" cy="573405"/>
            </a:xfrm>
            <a:custGeom>
              <a:avLst/>
              <a:gdLst/>
              <a:ahLst/>
              <a:cxnLst/>
              <a:rect l="l" t="t" r="r" b="b"/>
              <a:pathLst>
                <a:path w="816609" h="573404">
                  <a:moveTo>
                    <a:pt x="744839" y="0"/>
                  </a:moveTo>
                  <a:lnTo>
                    <a:pt x="292462" y="427596"/>
                  </a:lnTo>
                  <a:lnTo>
                    <a:pt x="75102" y="204963"/>
                  </a:lnTo>
                  <a:lnTo>
                    <a:pt x="0" y="276523"/>
                  </a:lnTo>
                  <a:lnTo>
                    <a:pt x="288928" y="573367"/>
                  </a:lnTo>
                  <a:lnTo>
                    <a:pt x="364916" y="502690"/>
                  </a:lnTo>
                  <a:lnTo>
                    <a:pt x="816409" y="74210"/>
                  </a:lnTo>
                  <a:lnTo>
                    <a:pt x="744839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2248535">
              <a:lnSpc>
                <a:spcPct val="100000"/>
              </a:lnSpc>
              <a:spcBef>
                <a:spcPts val="100"/>
              </a:spcBef>
            </a:pPr>
            <a:r>
              <a:rPr sz="3800" spc="105" dirty="0"/>
              <a:t>¿Qué</a:t>
            </a:r>
            <a:r>
              <a:rPr sz="3800" spc="-155" dirty="0"/>
              <a:t> </a:t>
            </a:r>
            <a:r>
              <a:rPr sz="3800" spc="135" dirty="0"/>
              <a:t>hace</a:t>
            </a:r>
            <a:r>
              <a:rPr sz="3800" spc="-155" dirty="0"/>
              <a:t> </a:t>
            </a:r>
            <a:r>
              <a:rPr sz="3800" dirty="0"/>
              <a:t>WECC?</a:t>
            </a:r>
            <a:r>
              <a:rPr sz="3800" spc="-150" dirty="0"/>
              <a:t> </a:t>
            </a:r>
            <a:r>
              <a:rPr sz="3800" spc="-10" dirty="0"/>
              <a:t>(Hoy)</a:t>
            </a:r>
            <a:endParaRPr sz="380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70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2429636" y="2344546"/>
            <a:ext cx="3137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800"/>
              </a:lnSpc>
              <a:spcBef>
                <a:spcPts val="100"/>
              </a:spcBef>
            </a:pPr>
            <a:r>
              <a:rPr sz="1700" spc="55" dirty="0">
                <a:latin typeface="Tahoma"/>
                <a:cs typeface="Tahoma"/>
              </a:rPr>
              <a:t>Análisis</a:t>
            </a:r>
            <a:r>
              <a:rPr sz="1700" spc="-9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eventos</a:t>
            </a:r>
            <a:r>
              <a:rPr sz="1700" spc="-9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/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Lecciones </a:t>
            </a:r>
            <a:r>
              <a:rPr sz="1700" spc="60" dirty="0">
                <a:latin typeface="Tahoma"/>
                <a:cs typeface="Tahoma"/>
              </a:rPr>
              <a:t>aprendidas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21802" y="2359786"/>
            <a:ext cx="19215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100"/>
              </a:spcBef>
            </a:pPr>
            <a:r>
              <a:rPr sz="2300" spc="75" dirty="0">
                <a:latin typeface="Tahoma"/>
                <a:cs typeface="Tahoma"/>
              </a:rPr>
              <a:t>Estado</a:t>
            </a:r>
            <a:r>
              <a:rPr sz="2300" spc="-100" dirty="0">
                <a:latin typeface="Tahoma"/>
                <a:cs typeface="Tahoma"/>
              </a:rPr>
              <a:t> </a:t>
            </a:r>
            <a:r>
              <a:rPr sz="2300" spc="85" dirty="0">
                <a:latin typeface="Tahoma"/>
                <a:cs typeface="Tahoma"/>
              </a:rPr>
              <a:t>de </a:t>
            </a:r>
            <a:r>
              <a:rPr sz="2300" spc="80" dirty="0">
                <a:latin typeface="Tahoma"/>
                <a:cs typeface="Tahoma"/>
              </a:rPr>
              <a:t>interconexión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29636" y="4748783"/>
            <a:ext cx="2762885" cy="73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0" dirty="0">
                <a:latin typeface="Tahoma"/>
                <a:cs typeface="Tahoma"/>
              </a:rPr>
              <a:t>Recurso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100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generación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600" spc="70" dirty="0">
                <a:latin typeface="Tahoma"/>
                <a:cs typeface="Tahoma"/>
              </a:rPr>
              <a:t>Pronóstico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adecuación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21802" y="4967223"/>
            <a:ext cx="261683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55" dirty="0">
                <a:latin typeface="Tahoma"/>
                <a:cs typeface="Tahoma"/>
              </a:rPr>
              <a:t>Suficiencia</a:t>
            </a:r>
            <a:r>
              <a:rPr sz="1900" spc="-9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recursos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3514344" cy="21092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3588" y="1524000"/>
            <a:ext cx="3514344" cy="21092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9976" y="1524000"/>
            <a:ext cx="3514344" cy="21092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89632" y="3983735"/>
            <a:ext cx="3515868" cy="21092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6020" y="3983735"/>
            <a:ext cx="3515868" cy="210921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676400">
              <a:lnSpc>
                <a:spcPct val="100000"/>
              </a:lnSpc>
              <a:spcBef>
                <a:spcPts val="100"/>
              </a:spcBef>
            </a:pPr>
            <a:r>
              <a:rPr sz="3800" spc="105" dirty="0"/>
              <a:t>¿Qué</a:t>
            </a:r>
            <a:r>
              <a:rPr sz="3800" spc="-165" dirty="0"/>
              <a:t> </a:t>
            </a:r>
            <a:r>
              <a:rPr sz="3800" spc="135" dirty="0"/>
              <a:t>hace</a:t>
            </a:r>
            <a:r>
              <a:rPr sz="3800" spc="-165" dirty="0"/>
              <a:t> </a:t>
            </a:r>
            <a:r>
              <a:rPr sz="3800" dirty="0"/>
              <a:t>WECC?</a:t>
            </a:r>
            <a:r>
              <a:rPr sz="3800" spc="-165" dirty="0"/>
              <a:t> </a:t>
            </a:r>
            <a:r>
              <a:rPr sz="3800" spc="95" dirty="0"/>
              <a:t>(Término</a:t>
            </a:r>
            <a:r>
              <a:rPr sz="3800" spc="-165" dirty="0"/>
              <a:t> </a:t>
            </a:r>
            <a:r>
              <a:rPr sz="3800" spc="80" dirty="0"/>
              <a:t>cercano)</a:t>
            </a:r>
            <a:endParaRPr sz="38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949248" y="2063648"/>
            <a:ext cx="2375535" cy="90487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125"/>
              </a:spcBef>
            </a:pP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Cumplimiento</a:t>
            </a:r>
            <a:endParaRPr sz="2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2000" spc="75" dirty="0">
                <a:solidFill>
                  <a:srgbClr val="FFFFFF"/>
                </a:solidFill>
                <a:latin typeface="Tahoma"/>
                <a:cs typeface="Tahoma"/>
              </a:rPr>
              <a:t>Planes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Vigilancia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9153" y="2358771"/>
            <a:ext cx="17672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80" dirty="0">
                <a:solidFill>
                  <a:srgbClr val="FFFFFF"/>
                </a:solidFill>
                <a:latin typeface="Tahoma"/>
                <a:cs typeface="Tahoma"/>
              </a:rPr>
              <a:t>Supervisión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35110" y="2422271"/>
            <a:ext cx="2490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solidFill>
                  <a:srgbClr val="FFFFFF"/>
                </a:solidFill>
                <a:latin typeface="Tahoma"/>
                <a:cs typeface="Tahoma"/>
              </a:rPr>
              <a:t>Planes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Mitigación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0825" y="4531556"/>
            <a:ext cx="2570480" cy="902969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70"/>
              </a:spcBef>
            </a:pPr>
            <a:r>
              <a:rPr sz="2300" spc="95" dirty="0">
                <a:solidFill>
                  <a:srgbClr val="FFFFFF"/>
                </a:solidFill>
                <a:latin typeface="Tahoma"/>
                <a:cs typeface="Tahoma"/>
              </a:rPr>
              <a:t>Controles</a:t>
            </a:r>
            <a:r>
              <a:rPr sz="23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Tahoma"/>
                <a:cs typeface="Tahoma"/>
              </a:rPr>
              <a:t>internos</a:t>
            </a:r>
            <a:endParaRPr sz="2300">
              <a:latin typeface="Tahoma"/>
              <a:cs typeface="Tahoma"/>
            </a:endParaRPr>
          </a:p>
          <a:p>
            <a:pPr marL="78740" algn="ctr">
              <a:lnSpc>
                <a:spcPct val="100000"/>
              </a:lnSpc>
              <a:spcBef>
                <a:spcPts val="735"/>
              </a:spcBef>
            </a:pP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Programa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81393" y="4437440"/>
            <a:ext cx="2708275" cy="989330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66040" algn="ctr">
              <a:lnSpc>
                <a:spcPct val="100000"/>
              </a:lnSpc>
              <a:spcBef>
                <a:spcPts val="1410"/>
              </a:spcBef>
            </a:pP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Confiabilidad</a:t>
            </a:r>
            <a:r>
              <a:rPr sz="25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94"/>
              </a:spcBef>
            </a:pPr>
            <a:r>
              <a:rPr sz="1900" spc="60" dirty="0">
                <a:solidFill>
                  <a:srgbClr val="FFFFFF"/>
                </a:solidFill>
                <a:latin typeface="Tahoma"/>
                <a:cs typeface="Tahoma"/>
              </a:rPr>
              <a:t>Alcance</a:t>
            </a:r>
            <a:r>
              <a:rPr sz="19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9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9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ahoma"/>
                <a:cs typeface="Tahoma"/>
              </a:rPr>
              <a:t>seguridad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8427" y="2491739"/>
            <a:ext cx="1458595" cy="1458595"/>
            <a:chOff x="1138427" y="2491739"/>
            <a:chExt cx="1458595" cy="1458595"/>
          </a:xfrm>
        </p:grpSpPr>
        <p:sp>
          <p:nvSpPr>
            <p:cNvPr id="3" name="object 3"/>
            <p:cNvSpPr/>
            <p:nvPr/>
          </p:nvSpPr>
          <p:spPr>
            <a:xfrm>
              <a:off x="1138427" y="2491739"/>
              <a:ext cx="1458595" cy="1458595"/>
            </a:xfrm>
            <a:custGeom>
              <a:avLst/>
              <a:gdLst/>
              <a:ahLst/>
              <a:cxnLst/>
              <a:rect l="l" t="t" r="r" b="b"/>
              <a:pathLst>
                <a:path w="1458595" h="1458595">
                  <a:moveTo>
                    <a:pt x="729234" y="0"/>
                  </a:moveTo>
                  <a:lnTo>
                    <a:pt x="681289" y="1551"/>
                  </a:lnTo>
                  <a:lnTo>
                    <a:pt x="634173" y="6140"/>
                  </a:lnTo>
                  <a:lnTo>
                    <a:pt x="587980" y="13672"/>
                  </a:lnTo>
                  <a:lnTo>
                    <a:pt x="542807" y="24051"/>
                  </a:lnTo>
                  <a:lnTo>
                    <a:pt x="498750" y="37179"/>
                  </a:lnTo>
                  <a:lnTo>
                    <a:pt x="455905" y="52961"/>
                  </a:lnTo>
                  <a:lnTo>
                    <a:pt x="414368" y="71301"/>
                  </a:lnTo>
                  <a:lnTo>
                    <a:pt x="374236" y="92103"/>
                  </a:lnTo>
                  <a:lnTo>
                    <a:pt x="335604" y="115271"/>
                  </a:lnTo>
                  <a:lnTo>
                    <a:pt x="298569" y="140707"/>
                  </a:lnTo>
                  <a:lnTo>
                    <a:pt x="263227" y="168318"/>
                  </a:lnTo>
                  <a:lnTo>
                    <a:pt x="229674" y="198005"/>
                  </a:lnTo>
                  <a:lnTo>
                    <a:pt x="198005" y="229674"/>
                  </a:lnTo>
                  <a:lnTo>
                    <a:pt x="168318" y="263227"/>
                  </a:lnTo>
                  <a:lnTo>
                    <a:pt x="140707" y="298569"/>
                  </a:lnTo>
                  <a:lnTo>
                    <a:pt x="115271" y="335604"/>
                  </a:lnTo>
                  <a:lnTo>
                    <a:pt x="92103" y="374236"/>
                  </a:lnTo>
                  <a:lnTo>
                    <a:pt x="71301" y="414368"/>
                  </a:lnTo>
                  <a:lnTo>
                    <a:pt x="52961" y="455905"/>
                  </a:lnTo>
                  <a:lnTo>
                    <a:pt x="37179" y="498750"/>
                  </a:lnTo>
                  <a:lnTo>
                    <a:pt x="24051" y="542807"/>
                  </a:lnTo>
                  <a:lnTo>
                    <a:pt x="13672" y="587980"/>
                  </a:lnTo>
                  <a:lnTo>
                    <a:pt x="6140" y="634173"/>
                  </a:lnTo>
                  <a:lnTo>
                    <a:pt x="1551" y="681289"/>
                  </a:lnTo>
                  <a:lnTo>
                    <a:pt x="0" y="729234"/>
                  </a:lnTo>
                  <a:lnTo>
                    <a:pt x="1551" y="777178"/>
                  </a:lnTo>
                  <a:lnTo>
                    <a:pt x="6140" y="824294"/>
                  </a:lnTo>
                  <a:lnTo>
                    <a:pt x="13672" y="870487"/>
                  </a:lnTo>
                  <a:lnTo>
                    <a:pt x="24051" y="915660"/>
                  </a:lnTo>
                  <a:lnTo>
                    <a:pt x="37179" y="959717"/>
                  </a:lnTo>
                  <a:lnTo>
                    <a:pt x="52961" y="1002562"/>
                  </a:lnTo>
                  <a:lnTo>
                    <a:pt x="71301" y="1044099"/>
                  </a:lnTo>
                  <a:lnTo>
                    <a:pt x="92103" y="1084231"/>
                  </a:lnTo>
                  <a:lnTo>
                    <a:pt x="115271" y="1122863"/>
                  </a:lnTo>
                  <a:lnTo>
                    <a:pt x="140707" y="1159898"/>
                  </a:lnTo>
                  <a:lnTo>
                    <a:pt x="168318" y="1195240"/>
                  </a:lnTo>
                  <a:lnTo>
                    <a:pt x="198005" y="1228793"/>
                  </a:lnTo>
                  <a:lnTo>
                    <a:pt x="229674" y="1260462"/>
                  </a:lnTo>
                  <a:lnTo>
                    <a:pt x="263227" y="1290149"/>
                  </a:lnTo>
                  <a:lnTo>
                    <a:pt x="298569" y="1317760"/>
                  </a:lnTo>
                  <a:lnTo>
                    <a:pt x="335604" y="1343196"/>
                  </a:lnTo>
                  <a:lnTo>
                    <a:pt x="374236" y="1366364"/>
                  </a:lnTo>
                  <a:lnTo>
                    <a:pt x="414368" y="1387166"/>
                  </a:lnTo>
                  <a:lnTo>
                    <a:pt x="455905" y="1405506"/>
                  </a:lnTo>
                  <a:lnTo>
                    <a:pt x="498750" y="1421288"/>
                  </a:lnTo>
                  <a:lnTo>
                    <a:pt x="542807" y="1434416"/>
                  </a:lnTo>
                  <a:lnTo>
                    <a:pt x="587980" y="1444795"/>
                  </a:lnTo>
                  <a:lnTo>
                    <a:pt x="634173" y="1452327"/>
                  </a:lnTo>
                  <a:lnTo>
                    <a:pt x="681289" y="1456916"/>
                  </a:lnTo>
                  <a:lnTo>
                    <a:pt x="729234" y="1458468"/>
                  </a:lnTo>
                  <a:lnTo>
                    <a:pt x="777178" y="1456916"/>
                  </a:lnTo>
                  <a:lnTo>
                    <a:pt x="824294" y="1452327"/>
                  </a:lnTo>
                  <a:lnTo>
                    <a:pt x="870487" y="1444795"/>
                  </a:lnTo>
                  <a:lnTo>
                    <a:pt x="915660" y="1434416"/>
                  </a:lnTo>
                  <a:lnTo>
                    <a:pt x="959717" y="1421288"/>
                  </a:lnTo>
                  <a:lnTo>
                    <a:pt x="1002562" y="1405506"/>
                  </a:lnTo>
                  <a:lnTo>
                    <a:pt x="1044099" y="1387166"/>
                  </a:lnTo>
                  <a:lnTo>
                    <a:pt x="1084231" y="1366364"/>
                  </a:lnTo>
                  <a:lnTo>
                    <a:pt x="1122863" y="1343196"/>
                  </a:lnTo>
                  <a:lnTo>
                    <a:pt x="1159898" y="1317760"/>
                  </a:lnTo>
                  <a:lnTo>
                    <a:pt x="1195240" y="1290149"/>
                  </a:lnTo>
                  <a:lnTo>
                    <a:pt x="1228793" y="1260462"/>
                  </a:lnTo>
                  <a:lnTo>
                    <a:pt x="1260462" y="1228793"/>
                  </a:lnTo>
                  <a:lnTo>
                    <a:pt x="1290149" y="1195240"/>
                  </a:lnTo>
                  <a:lnTo>
                    <a:pt x="1317760" y="1159898"/>
                  </a:lnTo>
                  <a:lnTo>
                    <a:pt x="1343196" y="1122863"/>
                  </a:lnTo>
                  <a:lnTo>
                    <a:pt x="1366364" y="1084231"/>
                  </a:lnTo>
                  <a:lnTo>
                    <a:pt x="1387166" y="1044099"/>
                  </a:lnTo>
                  <a:lnTo>
                    <a:pt x="1405506" y="1002562"/>
                  </a:lnTo>
                  <a:lnTo>
                    <a:pt x="1421288" y="959717"/>
                  </a:lnTo>
                  <a:lnTo>
                    <a:pt x="1434416" y="915660"/>
                  </a:lnTo>
                  <a:lnTo>
                    <a:pt x="1444795" y="870487"/>
                  </a:lnTo>
                  <a:lnTo>
                    <a:pt x="1452327" y="824294"/>
                  </a:lnTo>
                  <a:lnTo>
                    <a:pt x="1456916" y="777178"/>
                  </a:lnTo>
                  <a:lnTo>
                    <a:pt x="1458467" y="729234"/>
                  </a:lnTo>
                  <a:lnTo>
                    <a:pt x="1456916" y="681289"/>
                  </a:lnTo>
                  <a:lnTo>
                    <a:pt x="1452327" y="634173"/>
                  </a:lnTo>
                  <a:lnTo>
                    <a:pt x="1444795" y="587980"/>
                  </a:lnTo>
                  <a:lnTo>
                    <a:pt x="1434416" y="542807"/>
                  </a:lnTo>
                  <a:lnTo>
                    <a:pt x="1421288" y="498750"/>
                  </a:lnTo>
                  <a:lnTo>
                    <a:pt x="1405506" y="455905"/>
                  </a:lnTo>
                  <a:lnTo>
                    <a:pt x="1387166" y="414368"/>
                  </a:lnTo>
                  <a:lnTo>
                    <a:pt x="1366364" y="374236"/>
                  </a:lnTo>
                  <a:lnTo>
                    <a:pt x="1343196" y="335604"/>
                  </a:lnTo>
                  <a:lnTo>
                    <a:pt x="1317760" y="298569"/>
                  </a:lnTo>
                  <a:lnTo>
                    <a:pt x="1290149" y="263227"/>
                  </a:lnTo>
                  <a:lnTo>
                    <a:pt x="1260462" y="229674"/>
                  </a:lnTo>
                  <a:lnTo>
                    <a:pt x="1228793" y="198005"/>
                  </a:lnTo>
                  <a:lnTo>
                    <a:pt x="1195240" y="168318"/>
                  </a:lnTo>
                  <a:lnTo>
                    <a:pt x="1159898" y="140707"/>
                  </a:lnTo>
                  <a:lnTo>
                    <a:pt x="1122863" y="115271"/>
                  </a:lnTo>
                  <a:lnTo>
                    <a:pt x="1084231" y="92103"/>
                  </a:lnTo>
                  <a:lnTo>
                    <a:pt x="1044099" y="71301"/>
                  </a:lnTo>
                  <a:lnTo>
                    <a:pt x="1002562" y="52961"/>
                  </a:lnTo>
                  <a:lnTo>
                    <a:pt x="959717" y="37179"/>
                  </a:lnTo>
                  <a:lnTo>
                    <a:pt x="915660" y="24051"/>
                  </a:lnTo>
                  <a:lnTo>
                    <a:pt x="870487" y="13672"/>
                  </a:lnTo>
                  <a:lnTo>
                    <a:pt x="824294" y="6140"/>
                  </a:lnTo>
                  <a:lnTo>
                    <a:pt x="777178" y="1551"/>
                  </a:lnTo>
                  <a:lnTo>
                    <a:pt x="729234" y="0"/>
                  </a:lnTo>
                  <a:close/>
                </a:path>
              </a:pathLst>
            </a:custGeom>
            <a:solidFill>
              <a:srgbClr val="CA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370" y="3093043"/>
              <a:ext cx="471805" cy="258445"/>
            </a:xfrm>
            <a:custGeom>
              <a:avLst/>
              <a:gdLst/>
              <a:ahLst/>
              <a:cxnLst/>
              <a:rect l="l" t="t" r="r" b="b"/>
              <a:pathLst>
                <a:path w="471805" h="258445">
                  <a:moveTo>
                    <a:pt x="471234" y="0"/>
                  </a:moveTo>
                  <a:lnTo>
                    <a:pt x="64620" y="0"/>
                  </a:lnTo>
                  <a:lnTo>
                    <a:pt x="24685" y="13008"/>
                  </a:lnTo>
                  <a:lnTo>
                    <a:pt x="2841" y="45365"/>
                  </a:lnTo>
                  <a:lnTo>
                    <a:pt x="0" y="64612"/>
                  </a:lnTo>
                  <a:lnTo>
                    <a:pt x="0" y="258449"/>
                  </a:lnTo>
                  <a:lnTo>
                    <a:pt x="212779" y="258449"/>
                  </a:lnTo>
                  <a:lnTo>
                    <a:pt x="255855" y="215374"/>
                  </a:lnTo>
                  <a:lnTo>
                    <a:pt x="43080" y="215374"/>
                  </a:lnTo>
                  <a:lnTo>
                    <a:pt x="43080" y="58775"/>
                  </a:lnTo>
                  <a:lnTo>
                    <a:pt x="45212" y="53728"/>
                  </a:lnTo>
                  <a:lnTo>
                    <a:pt x="53742" y="45199"/>
                  </a:lnTo>
                  <a:lnTo>
                    <a:pt x="58790" y="43074"/>
                  </a:lnTo>
                  <a:lnTo>
                    <a:pt x="428158" y="43075"/>
                  </a:lnTo>
                  <a:lnTo>
                    <a:pt x="471234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947159" y="2491739"/>
            <a:ext cx="1458595" cy="1458595"/>
            <a:chOff x="3947159" y="2491739"/>
            <a:chExt cx="1458595" cy="1458595"/>
          </a:xfrm>
        </p:grpSpPr>
        <p:sp>
          <p:nvSpPr>
            <p:cNvPr id="6" name="object 6"/>
            <p:cNvSpPr/>
            <p:nvPr/>
          </p:nvSpPr>
          <p:spPr>
            <a:xfrm>
              <a:off x="3947159" y="2491739"/>
              <a:ext cx="1458595" cy="1458595"/>
            </a:xfrm>
            <a:custGeom>
              <a:avLst/>
              <a:gdLst/>
              <a:ahLst/>
              <a:cxnLst/>
              <a:rect l="l" t="t" r="r" b="b"/>
              <a:pathLst>
                <a:path w="1458595" h="1458595">
                  <a:moveTo>
                    <a:pt x="729234" y="0"/>
                  </a:moveTo>
                  <a:lnTo>
                    <a:pt x="681289" y="1551"/>
                  </a:lnTo>
                  <a:lnTo>
                    <a:pt x="634173" y="6140"/>
                  </a:lnTo>
                  <a:lnTo>
                    <a:pt x="587980" y="13672"/>
                  </a:lnTo>
                  <a:lnTo>
                    <a:pt x="542807" y="24051"/>
                  </a:lnTo>
                  <a:lnTo>
                    <a:pt x="498750" y="37179"/>
                  </a:lnTo>
                  <a:lnTo>
                    <a:pt x="455905" y="52961"/>
                  </a:lnTo>
                  <a:lnTo>
                    <a:pt x="414368" y="71301"/>
                  </a:lnTo>
                  <a:lnTo>
                    <a:pt x="374236" y="92103"/>
                  </a:lnTo>
                  <a:lnTo>
                    <a:pt x="335604" y="115271"/>
                  </a:lnTo>
                  <a:lnTo>
                    <a:pt x="298569" y="140707"/>
                  </a:lnTo>
                  <a:lnTo>
                    <a:pt x="263227" y="168318"/>
                  </a:lnTo>
                  <a:lnTo>
                    <a:pt x="229674" y="198005"/>
                  </a:lnTo>
                  <a:lnTo>
                    <a:pt x="198005" y="229674"/>
                  </a:lnTo>
                  <a:lnTo>
                    <a:pt x="168318" y="263227"/>
                  </a:lnTo>
                  <a:lnTo>
                    <a:pt x="140707" y="298569"/>
                  </a:lnTo>
                  <a:lnTo>
                    <a:pt x="115271" y="335604"/>
                  </a:lnTo>
                  <a:lnTo>
                    <a:pt x="92103" y="374236"/>
                  </a:lnTo>
                  <a:lnTo>
                    <a:pt x="71301" y="414368"/>
                  </a:lnTo>
                  <a:lnTo>
                    <a:pt x="52961" y="455905"/>
                  </a:lnTo>
                  <a:lnTo>
                    <a:pt x="37179" y="498750"/>
                  </a:lnTo>
                  <a:lnTo>
                    <a:pt x="24051" y="542807"/>
                  </a:lnTo>
                  <a:lnTo>
                    <a:pt x="13672" y="587980"/>
                  </a:lnTo>
                  <a:lnTo>
                    <a:pt x="6140" y="634173"/>
                  </a:lnTo>
                  <a:lnTo>
                    <a:pt x="1551" y="681289"/>
                  </a:lnTo>
                  <a:lnTo>
                    <a:pt x="0" y="729234"/>
                  </a:lnTo>
                  <a:lnTo>
                    <a:pt x="1551" y="777178"/>
                  </a:lnTo>
                  <a:lnTo>
                    <a:pt x="6140" y="824294"/>
                  </a:lnTo>
                  <a:lnTo>
                    <a:pt x="13672" y="870487"/>
                  </a:lnTo>
                  <a:lnTo>
                    <a:pt x="24051" y="915660"/>
                  </a:lnTo>
                  <a:lnTo>
                    <a:pt x="37179" y="959717"/>
                  </a:lnTo>
                  <a:lnTo>
                    <a:pt x="52961" y="1002562"/>
                  </a:lnTo>
                  <a:lnTo>
                    <a:pt x="71301" y="1044099"/>
                  </a:lnTo>
                  <a:lnTo>
                    <a:pt x="92103" y="1084231"/>
                  </a:lnTo>
                  <a:lnTo>
                    <a:pt x="115271" y="1122863"/>
                  </a:lnTo>
                  <a:lnTo>
                    <a:pt x="140707" y="1159898"/>
                  </a:lnTo>
                  <a:lnTo>
                    <a:pt x="168318" y="1195240"/>
                  </a:lnTo>
                  <a:lnTo>
                    <a:pt x="198005" y="1228793"/>
                  </a:lnTo>
                  <a:lnTo>
                    <a:pt x="229674" y="1260462"/>
                  </a:lnTo>
                  <a:lnTo>
                    <a:pt x="263227" y="1290149"/>
                  </a:lnTo>
                  <a:lnTo>
                    <a:pt x="298569" y="1317760"/>
                  </a:lnTo>
                  <a:lnTo>
                    <a:pt x="335604" y="1343196"/>
                  </a:lnTo>
                  <a:lnTo>
                    <a:pt x="374236" y="1366364"/>
                  </a:lnTo>
                  <a:lnTo>
                    <a:pt x="414368" y="1387166"/>
                  </a:lnTo>
                  <a:lnTo>
                    <a:pt x="455905" y="1405506"/>
                  </a:lnTo>
                  <a:lnTo>
                    <a:pt x="498750" y="1421288"/>
                  </a:lnTo>
                  <a:lnTo>
                    <a:pt x="542807" y="1434416"/>
                  </a:lnTo>
                  <a:lnTo>
                    <a:pt x="587980" y="1444795"/>
                  </a:lnTo>
                  <a:lnTo>
                    <a:pt x="634173" y="1452327"/>
                  </a:lnTo>
                  <a:lnTo>
                    <a:pt x="681289" y="1456916"/>
                  </a:lnTo>
                  <a:lnTo>
                    <a:pt x="729234" y="1458468"/>
                  </a:lnTo>
                  <a:lnTo>
                    <a:pt x="777178" y="1456916"/>
                  </a:lnTo>
                  <a:lnTo>
                    <a:pt x="824294" y="1452327"/>
                  </a:lnTo>
                  <a:lnTo>
                    <a:pt x="870487" y="1444795"/>
                  </a:lnTo>
                  <a:lnTo>
                    <a:pt x="915660" y="1434416"/>
                  </a:lnTo>
                  <a:lnTo>
                    <a:pt x="959717" y="1421288"/>
                  </a:lnTo>
                  <a:lnTo>
                    <a:pt x="1002562" y="1405506"/>
                  </a:lnTo>
                  <a:lnTo>
                    <a:pt x="1044099" y="1387166"/>
                  </a:lnTo>
                  <a:lnTo>
                    <a:pt x="1084231" y="1366364"/>
                  </a:lnTo>
                  <a:lnTo>
                    <a:pt x="1122863" y="1343196"/>
                  </a:lnTo>
                  <a:lnTo>
                    <a:pt x="1159898" y="1317760"/>
                  </a:lnTo>
                  <a:lnTo>
                    <a:pt x="1195240" y="1290149"/>
                  </a:lnTo>
                  <a:lnTo>
                    <a:pt x="1228793" y="1260462"/>
                  </a:lnTo>
                  <a:lnTo>
                    <a:pt x="1260462" y="1228793"/>
                  </a:lnTo>
                  <a:lnTo>
                    <a:pt x="1290149" y="1195240"/>
                  </a:lnTo>
                  <a:lnTo>
                    <a:pt x="1317760" y="1159898"/>
                  </a:lnTo>
                  <a:lnTo>
                    <a:pt x="1343196" y="1122863"/>
                  </a:lnTo>
                  <a:lnTo>
                    <a:pt x="1366364" y="1084231"/>
                  </a:lnTo>
                  <a:lnTo>
                    <a:pt x="1387166" y="1044099"/>
                  </a:lnTo>
                  <a:lnTo>
                    <a:pt x="1405506" y="1002562"/>
                  </a:lnTo>
                  <a:lnTo>
                    <a:pt x="1421288" y="959717"/>
                  </a:lnTo>
                  <a:lnTo>
                    <a:pt x="1434416" y="915660"/>
                  </a:lnTo>
                  <a:lnTo>
                    <a:pt x="1444795" y="870487"/>
                  </a:lnTo>
                  <a:lnTo>
                    <a:pt x="1452327" y="824294"/>
                  </a:lnTo>
                  <a:lnTo>
                    <a:pt x="1456916" y="777178"/>
                  </a:lnTo>
                  <a:lnTo>
                    <a:pt x="1458467" y="729234"/>
                  </a:lnTo>
                  <a:lnTo>
                    <a:pt x="1456916" y="681289"/>
                  </a:lnTo>
                  <a:lnTo>
                    <a:pt x="1452327" y="634173"/>
                  </a:lnTo>
                  <a:lnTo>
                    <a:pt x="1444795" y="587980"/>
                  </a:lnTo>
                  <a:lnTo>
                    <a:pt x="1434416" y="542807"/>
                  </a:lnTo>
                  <a:lnTo>
                    <a:pt x="1421288" y="498750"/>
                  </a:lnTo>
                  <a:lnTo>
                    <a:pt x="1405506" y="455905"/>
                  </a:lnTo>
                  <a:lnTo>
                    <a:pt x="1387166" y="414368"/>
                  </a:lnTo>
                  <a:lnTo>
                    <a:pt x="1366364" y="374236"/>
                  </a:lnTo>
                  <a:lnTo>
                    <a:pt x="1343196" y="335604"/>
                  </a:lnTo>
                  <a:lnTo>
                    <a:pt x="1317760" y="298569"/>
                  </a:lnTo>
                  <a:lnTo>
                    <a:pt x="1290149" y="263227"/>
                  </a:lnTo>
                  <a:lnTo>
                    <a:pt x="1260462" y="229674"/>
                  </a:lnTo>
                  <a:lnTo>
                    <a:pt x="1228793" y="198005"/>
                  </a:lnTo>
                  <a:lnTo>
                    <a:pt x="1195240" y="168318"/>
                  </a:lnTo>
                  <a:lnTo>
                    <a:pt x="1159898" y="140707"/>
                  </a:lnTo>
                  <a:lnTo>
                    <a:pt x="1122863" y="115271"/>
                  </a:lnTo>
                  <a:lnTo>
                    <a:pt x="1084231" y="92103"/>
                  </a:lnTo>
                  <a:lnTo>
                    <a:pt x="1044099" y="71301"/>
                  </a:lnTo>
                  <a:lnTo>
                    <a:pt x="1002562" y="52961"/>
                  </a:lnTo>
                  <a:lnTo>
                    <a:pt x="959717" y="37179"/>
                  </a:lnTo>
                  <a:lnTo>
                    <a:pt x="915660" y="24051"/>
                  </a:lnTo>
                  <a:lnTo>
                    <a:pt x="870487" y="13672"/>
                  </a:lnTo>
                  <a:lnTo>
                    <a:pt x="824294" y="6140"/>
                  </a:lnTo>
                  <a:lnTo>
                    <a:pt x="777178" y="1551"/>
                  </a:lnTo>
                  <a:lnTo>
                    <a:pt x="729234" y="0"/>
                  </a:lnTo>
                  <a:close/>
                </a:path>
              </a:pathLst>
            </a:custGeom>
            <a:solidFill>
              <a:srgbClr val="CA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8632" y="2885795"/>
              <a:ext cx="612140" cy="682625"/>
            </a:xfrm>
            <a:custGeom>
              <a:avLst/>
              <a:gdLst/>
              <a:ahLst/>
              <a:cxnLst/>
              <a:rect l="l" t="t" r="r" b="b"/>
              <a:pathLst>
                <a:path w="612139" h="682625">
                  <a:moveTo>
                    <a:pt x="57645" y="237680"/>
                  </a:moveTo>
                  <a:lnTo>
                    <a:pt x="54533" y="234569"/>
                  </a:lnTo>
                  <a:lnTo>
                    <a:pt x="24612" y="234569"/>
                  </a:lnTo>
                  <a:lnTo>
                    <a:pt x="24612" y="307581"/>
                  </a:lnTo>
                  <a:lnTo>
                    <a:pt x="54533" y="307555"/>
                  </a:lnTo>
                  <a:lnTo>
                    <a:pt x="57645" y="304444"/>
                  </a:lnTo>
                  <a:lnTo>
                    <a:pt x="57645" y="300609"/>
                  </a:lnTo>
                  <a:lnTo>
                    <a:pt x="57645" y="237680"/>
                  </a:lnTo>
                  <a:close/>
                </a:path>
                <a:path w="612139" h="682625">
                  <a:moveTo>
                    <a:pt x="99085" y="492620"/>
                  </a:moveTo>
                  <a:lnTo>
                    <a:pt x="73240" y="492620"/>
                  </a:lnTo>
                  <a:lnTo>
                    <a:pt x="73240" y="518464"/>
                  </a:lnTo>
                  <a:lnTo>
                    <a:pt x="99085" y="518464"/>
                  </a:lnTo>
                  <a:lnTo>
                    <a:pt x="99085" y="492620"/>
                  </a:lnTo>
                  <a:close/>
                </a:path>
                <a:path w="612139" h="682625">
                  <a:moveTo>
                    <a:pt x="99085" y="440931"/>
                  </a:moveTo>
                  <a:lnTo>
                    <a:pt x="73240" y="440931"/>
                  </a:lnTo>
                  <a:lnTo>
                    <a:pt x="73240" y="466775"/>
                  </a:lnTo>
                  <a:lnTo>
                    <a:pt x="99085" y="466775"/>
                  </a:lnTo>
                  <a:lnTo>
                    <a:pt x="99085" y="440931"/>
                  </a:lnTo>
                  <a:close/>
                </a:path>
                <a:path w="612139" h="682625">
                  <a:moveTo>
                    <a:pt x="99085" y="389242"/>
                  </a:moveTo>
                  <a:lnTo>
                    <a:pt x="73240" y="389242"/>
                  </a:lnTo>
                  <a:lnTo>
                    <a:pt x="73240" y="415086"/>
                  </a:lnTo>
                  <a:lnTo>
                    <a:pt x="99085" y="415086"/>
                  </a:lnTo>
                  <a:lnTo>
                    <a:pt x="99085" y="389242"/>
                  </a:lnTo>
                  <a:close/>
                </a:path>
                <a:path w="612139" h="682625">
                  <a:moveTo>
                    <a:pt x="99085" y="337553"/>
                  </a:moveTo>
                  <a:lnTo>
                    <a:pt x="73240" y="337553"/>
                  </a:lnTo>
                  <a:lnTo>
                    <a:pt x="73240" y="363397"/>
                  </a:lnTo>
                  <a:lnTo>
                    <a:pt x="99085" y="363397"/>
                  </a:lnTo>
                  <a:lnTo>
                    <a:pt x="99085" y="337553"/>
                  </a:lnTo>
                  <a:close/>
                </a:path>
                <a:path w="612139" h="682625">
                  <a:moveTo>
                    <a:pt x="137858" y="544309"/>
                  </a:moveTo>
                  <a:lnTo>
                    <a:pt x="34467" y="544309"/>
                  </a:lnTo>
                  <a:lnTo>
                    <a:pt x="34467" y="630466"/>
                  </a:lnTo>
                  <a:lnTo>
                    <a:pt x="0" y="630466"/>
                  </a:lnTo>
                  <a:lnTo>
                    <a:pt x="0" y="682155"/>
                  </a:lnTo>
                  <a:lnTo>
                    <a:pt x="30784" y="682155"/>
                  </a:lnTo>
                  <a:lnTo>
                    <a:pt x="137858" y="575081"/>
                  </a:lnTo>
                  <a:lnTo>
                    <a:pt x="137858" y="544309"/>
                  </a:lnTo>
                  <a:close/>
                </a:path>
                <a:path w="612139" h="682625">
                  <a:moveTo>
                    <a:pt x="163753" y="254558"/>
                  </a:moveTo>
                  <a:lnTo>
                    <a:pt x="163690" y="244449"/>
                  </a:lnTo>
                  <a:lnTo>
                    <a:pt x="159016" y="239788"/>
                  </a:lnTo>
                  <a:lnTo>
                    <a:pt x="117462" y="239699"/>
                  </a:lnTo>
                  <a:lnTo>
                    <a:pt x="115214" y="237502"/>
                  </a:lnTo>
                  <a:lnTo>
                    <a:pt x="115062" y="234734"/>
                  </a:lnTo>
                  <a:lnTo>
                    <a:pt x="117538" y="226644"/>
                  </a:lnTo>
                  <a:lnTo>
                    <a:pt x="119227" y="218376"/>
                  </a:lnTo>
                  <a:lnTo>
                    <a:pt x="120129" y="209981"/>
                  </a:lnTo>
                  <a:lnTo>
                    <a:pt x="120396" y="195770"/>
                  </a:lnTo>
                  <a:lnTo>
                    <a:pt x="115874" y="190969"/>
                  </a:lnTo>
                  <a:lnTo>
                    <a:pt x="104343" y="190639"/>
                  </a:lnTo>
                  <a:lnTo>
                    <a:pt x="99542" y="195173"/>
                  </a:lnTo>
                  <a:lnTo>
                    <a:pt x="99377" y="201536"/>
                  </a:lnTo>
                  <a:lnTo>
                    <a:pt x="94564" y="219151"/>
                  </a:lnTo>
                  <a:lnTo>
                    <a:pt x="83921" y="232156"/>
                  </a:lnTo>
                  <a:lnTo>
                    <a:pt x="73190" y="240296"/>
                  </a:lnTo>
                  <a:lnTo>
                    <a:pt x="68084" y="243255"/>
                  </a:lnTo>
                  <a:lnTo>
                    <a:pt x="68084" y="298881"/>
                  </a:lnTo>
                  <a:lnTo>
                    <a:pt x="75717" y="301053"/>
                  </a:lnTo>
                  <a:lnTo>
                    <a:pt x="82232" y="305828"/>
                  </a:lnTo>
                  <a:lnTo>
                    <a:pt x="90792" y="310616"/>
                  </a:lnTo>
                  <a:lnTo>
                    <a:pt x="104597" y="312788"/>
                  </a:lnTo>
                  <a:lnTo>
                    <a:pt x="135877" y="312788"/>
                  </a:lnTo>
                  <a:lnTo>
                    <a:pt x="141643" y="312762"/>
                  </a:lnTo>
                  <a:lnTo>
                    <a:pt x="146304" y="308102"/>
                  </a:lnTo>
                  <a:lnTo>
                    <a:pt x="146354" y="299758"/>
                  </a:lnTo>
                  <a:lnTo>
                    <a:pt x="145364" y="297256"/>
                  </a:lnTo>
                  <a:lnTo>
                    <a:pt x="143535" y="295402"/>
                  </a:lnTo>
                  <a:lnTo>
                    <a:pt x="150329" y="295376"/>
                  </a:lnTo>
                  <a:lnTo>
                    <a:pt x="154990" y="290715"/>
                  </a:lnTo>
                  <a:lnTo>
                    <a:pt x="155041" y="282244"/>
                  </a:lnTo>
                  <a:lnTo>
                    <a:pt x="153974" y="279615"/>
                  </a:lnTo>
                  <a:lnTo>
                    <a:pt x="152057" y="277672"/>
                  </a:lnTo>
                  <a:lnTo>
                    <a:pt x="157645" y="276491"/>
                  </a:lnTo>
                  <a:lnTo>
                    <a:pt x="161213" y="271018"/>
                  </a:lnTo>
                  <a:lnTo>
                    <a:pt x="159600" y="263321"/>
                  </a:lnTo>
                  <a:lnTo>
                    <a:pt x="158508" y="261404"/>
                  </a:lnTo>
                  <a:lnTo>
                    <a:pt x="156921" y="259943"/>
                  </a:lnTo>
                  <a:lnTo>
                    <a:pt x="161036" y="258470"/>
                  </a:lnTo>
                  <a:lnTo>
                    <a:pt x="163753" y="254558"/>
                  </a:lnTo>
                  <a:close/>
                </a:path>
                <a:path w="612139" h="682625">
                  <a:moveTo>
                    <a:pt x="245554" y="328942"/>
                  </a:moveTo>
                  <a:lnTo>
                    <a:pt x="219710" y="328942"/>
                  </a:lnTo>
                  <a:lnTo>
                    <a:pt x="219710" y="354787"/>
                  </a:lnTo>
                  <a:lnTo>
                    <a:pt x="245554" y="354787"/>
                  </a:lnTo>
                  <a:lnTo>
                    <a:pt x="245554" y="328942"/>
                  </a:lnTo>
                  <a:close/>
                </a:path>
                <a:path w="612139" h="682625">
                  <a:moveTo>
                    <a:pt x="245554" y="277253"/>
                  </a:moveTo>
                  <a:lnTo>
                    <a:pt x="219710" y="277253"/>
                  </a:lnTo>
                  <a:lnTo>
                    <a:pt x="219710" y="303098"/>
                  </a:lnTo>
                  <a:lnTo>
                    <a:pt x="245554" y="303098"/>
                  </a:lnTo>
                  <a:lnTo>
                    <a:pt x="245554" y="277253"/>
                  </a:lnTo>
                  <a:close/>
                </a:path>
                <a:path w="612139" h="682625">
                  <a:moveTo>
                    <a:pt x="245554" y="225564"/>
                  </a:moveTo>
                  <a:lnTo>
                    <a:pt x="219710" y="225564"/>
                  </a:lnTo>
                  <a:lnTo>
                    <a:pt x="219710" y="251409"/>
                  </a:lnTo>
                  <a:lnTo>
                    <a:pt x="245554" y="251409"/>
                  </a:lnTo>
                  <a:lnTo>
                    <a:pt x="245554" y="225564"/>
                  </a:lnTo>
                  <a:close/>
                </a:path>
                <a:path w="612139" h="682625">
                  <a:moveTo>
                    <a:pt x="245554" y="173875"/>
                  </a:moveTo>
                  <a:lnTo>
                    <a:pt x="219710" y="173875"/>
                  </a:lnTo>
                  <a:lnTo>
                    <a:pt x="219710" y="199720"/>
                  </a:lnTo>
                  <a:lnTo>
                    <a:pt x="245554" y="199720"/>
                  </a:lnTo>
                  <a:lnTo>
                    <a:pt x="245554" y="173875"/>
                  </a:lnTo>
                  <a:close/>
                </a:path>
                <a:path w="612139" h="682625">
                  <a:moveTo>
                    <a:pt x="284327" y="380631"/>
                  </a:moveTo>
                  <a:lnTo>
                    <a:pt x="180936" y="380631"/>
                  </a:lnTo>
                  <a:lnTo>
                    <a:pt x="180936" y="532003"/>
                  </a:lnTo>
                  <a:lnTo>
                    <a:pt x="284327" y="428612"/>
                  </a:lnTo>
                  <a:lnTo>
                    <a:pt x="284327" y="380631"/>
                  </a:lnTo>
                  <a:close/>
                </a:path>
                <a:path w="612139" h="682625">
                  <a:moveTo>
                    <a:pt x="505688" y="110007"/>
                  </a:moveTo>
                  <a:lnTo>
                    <a:pt x="505675" y="47078"/>
                  </a:lnTo>
                  <a:lnTo>
                    <a:pt x="502564" y="43967"/>
                  </a:lnTo>
                  <a:lnTo>
                    <a:pt x="472655" y="43954"/>
                  </a:lnTo>
                  <a:lnTo>
                    <a:pt x="472655" y="116967"/>
                  </a:lnTo>
                  <a:lnTo>
                    <a:pt x="502564" y="116954"/>
                  </a:lnTo>
                  <a:lnTo>
                    <a:pt x="505675" y="113842"/>
                  </a:lnTo>
                  <a:lnTo>
                    <a:pt x="505688" y="110007"/>
                  </a:lnTo>
                  <a:close/>
                </a:path>
                <a:path w="612139" h="682625">
                  <a:moveTo>
                    <a:pt x="547116" y="148031"/>
                  </a:moveTo>
                  <a:lnTo>
                    <a:pt x="521271" y="148031"/>
                  </a:lnTo>
                  <a:lnTo>
                    <a:pt x="521271" y="173875"/>
                  </a:lnTo>
                  <a:lnTo>
                    <a:pt x="539076" y="173875"/>
                  </a:lnTo>
                  <a:lnTo>
                    <a:pt x="547116" y="165836"/>
                  </a:lnTo>
                  <a:lnTo>
                    <a:pt x="547116" y="148031"/>
                  </a:lnTo>
                  <a:close/>
                </a:path>
                <a:path w="612139" h="682625">
                  <a:moveTo>
                    <a:pt x="611809" y="63969"/>
                  </a:moveTo>
                  <a:lnTo>
                    <a:pt x="611720" y="53848"/>
                  </a:lnTo>
                  <a:lnTo>
                    <a:pt x="607060" y="49187"/>
                  </a:lnTo>
                  <a:lnTo>
                    <a:pt x="565480" y="49110"/>
                  </a:lnTo>
                  <a:lnTo>
                    <a:pt x="563206" y="46913"/>
                  </a:lnTo>
                  <a:lnTo>
                    <a:pt x="563054" y="44132"/>
                  </a:lnTo>
                  <a:lnTo>
                    <a:pt x="565543" y="36029"/>
                  </a:lnTo>
                  <a:lnTo>
                    <a:pt x="567245" y="27774"/>
                  </a:lnTo>
                  <a:lnTo>
                    <a:pt x="568159" y="19392"/>
                  </a:lnTo>
                  <a:lnTo>
                    <a:pt x="568439" y="5168"/>
                  </a:lnTo>
                  <a:lnTo>
                    <a:pt x="563905" y="355"/>
                  </a:lnTo>
                  <a:lnTo>
                    <a:pt x="552386" y="0"/>
                  </a:lnTo>
                  <a:lnTo>
                    <a:pt x="547585" y="4597"/>
                  </a:lnTo>
                  <a:lnTo>
                    <a:pt x="547420" y="10909"/>
                  </a:lnTo>
                  <a:lnTo>
                    <a:pt x="542594" y="28536"/>
                  </a:lnTo>
                  <a:lnTo>
                    <a:pt x="531964" y="41554"/>
                  </a:lnTo>
                  <a:lnTo>
                    <a:pt x="521233" y="49682"/>
                  </a:lnTo>
                  <a:lnTo>
                    <a:pt x="516128" y="52641"/>
                  </a:lnTo>
                  <a:lnTo>
                    <a:pt x="516128" y="108280"/>
                  </a:lnTo>
                  <a:lnTo>
                    <a:pt x="523760" y="110451"/>
                  </a:lnTo>
                  <a:lnTo>
                    <a:pt x="530263" y="115227"/>
                  </a:lnTo>
                  <a:lnTo>
                    <a:pt x="538822" y="120015"/>
                  </a:lnTo>
                  <a:lnTo>
                    <a:pt x="552627" y="122186"/>
                  </a:lnTo>
                  <a:lnTo>
                    <a:pt x="583920" y="122186"/>
                  </a:lnTo>
                  <a:lnTo>
                    <a:pt x="589673" y="122161"/>
                  </a:lnTo>
                  <a:lnTo>
                    <a:pt x="594334" y="117500"/>
                  </a:lnTo>
                  <a:lnTo>
                    <a:pt x="594398" y="109156"/>
                  </a:lnTo>
                  <a:lnTo>
                    <a:pt x="593394" y="106641"/>
                  </a:lnTo>
                  <a:lnTo>
                    <a:pt x="591566" y="104787"/>
                  </a:lnTo>
                  <a:lnTo>
                    <a:pt x="598360" y="104775"/>
                  </a:lnTo>
                  <a:lnTo>
                    <a:pt x="603008" y="100139"/>
                  </a:lnTo>
                  <a:lnTo>
                    <a:pt x="603072" y="91668"/>
                  </a:lnTo>
                  <a:lnTo>
                    <a:pt x="602018" y="89039"/>
                  </a:lnTo>
                  <a:lnTo>
                    <a:pt x="600100" y="87096"/>
                  </a:lnTo>
                  <a:lnTo>
                    <a:pt x="605675" y="85928"/>
                  </a:lnTo>
                  <a:lnTo>
                    <a:pt x="609257" y="80441"/>
                  </a:lnTo>
                  <a:lnTo>
                    <a:pt x="607644" y="72745"/>
                  </a:lnTo>
                  <a:lnTo>
                    <a:pt x="606552" y="70827"/>
                  </a:lnTo>
                  <a:lnTo>
                    <a:pt x="604964" y="69367"/>
                  </a:lnTo>
                  <a:lnTo>
                    <a:pt x="609079" y="67894"/>
                  </a:lnTo>
                  <a:lnTo>
                    <a:pt x="611809" y="63969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9129" y="3109383"/>
              <a:ext cx="100838" cy="827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9575" y="2937073"/>
              <a:ext cx="103393" cy="9674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755892" y="2491739"/>
            <a:ext cx="1458595" cy="1458595"/>
            <a:chOff x="6755892" y="2491739"/>
            <a:chExt cx="1458595" cy="1458595"/>
          </a:xfrm>
        </p:grpSpPr>
        <p:sp>
          <p:nvSpPr>
            <p:cNvPr id="11" name="object 11"/>
            <p:cNvSpPr/>
            <p:nvPr/>
          </p:nvSpPr>
          <p:spPr>
            <a:xfrm>
              <a:off x="6755892" y="2491739"/>
              <a:ext cx="1458595" cy="1458595"/>
            </a:xfrm>
            <a:custGeom>
              <a:avLst/>
              <a:gdLst/>
              <a:ahLst/>
              <a:cxnLst/>
              <a:rect l="l" t="t" r="r" b="b"/>
              <a:pathLst>
                <a:path w="1458595" h="1458595">
                  <a:moveTo>
                    <a:pt x="729233" y="0"/>
                  </a:moveTo>
                  <a:lnTo>
                    <a:pt x="681289" y="1551"/>
                  </a:lnTo>
                  <a:lnTo>
                    <a:pt x="634173" y="6140"/>
                  </a:lnTo>
                  <a:lnTo>
                    <a:pt x="587980" y="13672"/>
                  </a:lnTo>
                  <a:lnTo>
                    <a:pt x="542807" y="24051"/>
                  </a:lnTo>
                  <a:lnTo>
                    <a:pt x="498750" y="37179"/>
                  </a:lnTo>
                  <a:lnTo>
                    <a:pt x="455905" y="52961"/>
                  </a:lnTo>
                  <a:lnTo>
                    <a:pt x="414368" y="71301"/>
                  </a:lnTo>
                  <a:lnTo>
                    <a:pt x="374236" y="92103"/>
                  </a:lnTo>
                  <a:lnTo>
                    <a:pt x="335604" y="115271"/>
                  </a:lnTo>
                  <a:lnTo>
                    <a:pt x="298569" y="140707"/>
                  </a:lnTo>
                  <a:lnTo>
                    <a:pt x="263227" y="168318"/>
                  </a:lnTo>
                  <a:lnTo>
                    <a:pt x="229674" y="198005"/>
                  </a:lnTo>
                  <a:lnTo>
                    <a:pt x="198005" y="229674"/>
                  </a:lnTo>
                  <a:lnTo>
                    <a:pt x="168318" y="263227"/>
                  </a:lnTo>
                  <a:lnTo>
                    <a:pt x="140707" y="298569"/>
                  </a:lnTo>
                  <a:lnTo>
                    <a:pt x="115271" y="335604"/>
                  </a:lnTo>
                  <a:lnTo>
                    <a:pt x="92103" y="374236"/>
                  </a:lnTo>
                  <a:lnTo>
                    <a:pt x="71301" y="414368"/>
                  </a:lnTo>
                  <a:lnTo>
                    <a:pt x="52961" y="455905"/>
                  </a:lnTo>
                  <a:lnTo>
                    <a:pt x="37179" y="498750"/>
                  </a:lnTo>
                  <a:lnTo>
                    <a:pt x="24051" y="542807"/>
                  </a:lnTo>
                  <a:lnTo>
                    <a:pt x="13672" y="587980"/>
                  </a:lnTo>
                  <a:lnTo>
                    <a:pt x="6140" y="634173"/>
                  </a:lnTo>
                  <a:lnTo>
                    <a:pt x="1551" y="681289"/>
                  </a:lnTo>
                  <a:lnTo>
                    <a:pt x="0" y="729234"/>
                  </a:lnTo>
                  <a:lnTo>
                    <a:pt x="1551" y="777178"/>
                  </a:lnTo>
                  <a:lnTo>
                    <a:pt x="6140" y="824294"/>
                  </a:lnTo>
                  <a:lnTo>
                    <a:pt x="13672" y="870487"/>
                  </a:lnTo>
                  <a:lnTo>
                    <a:pt x="24051" y="915660"/>
                  </a:lnTo>
                  <a:lnTo>
                    <a:pt x="37179" y="959717"/>
                  </a:lnTo>
                  <a:lnTo>
                    <a:pt x="52961" y="1002562"/>
                  </a:lnTo>
                  <a:lnTo>
                    <a:pt x="71301" y="1044099"/>
                  </a:lnTo>
                  <a:lnTo>
                    <a:pt x="92103" y="1084231"/>
                  </a:lnTo>
                  <a:lnTo>
                    <a:pt x="115271" y="1122863"/>
                  </a:lnTo>
                  <a:lnTo>
                    <a:pt x="140707" y="1159898"/>
                  </a:lnTo>
                  <a:lnTo>
                    <a:pt x="168318" y="1195240"/>
                  </a:lnTo>
                  <a:lnTo>
                    <a:pt x="198005" y="1228793"/>
                  </a:lnTo>
                  <a:lnTo>
                    <a:pt x="229674" y="1260462"/>
                  </a:lnTo>
                  <a:lnTo>
                    <a:pt x="263227" y="1290149"/>
                  </a:lnTo>
                  <a:lnTo>
                    <a:pt x="298569" y="1317760"/>
                  </a:lnTo>
                  <a:lnTo>
                    <a:pt x="335604" y="1343196"/>
                  </a:lnTo>
                  <a:lnTo>
                    <a:pt x="374236" y="1366364"/>
                  </a:lnTo>
                  <a:lnTo>
                    <a:pt x="414368" y="1387166"/>
                  </a:lnTo>
                  <a:lnTo>
                    <a:pt x="455905" y="1405506"/>
                  </a:lnTo>
                  <a:lnTo>
                    <a:pt x="498750" y="1421288"/>
                  </a:lnTo>
                  <a:lnTo>
                    <a:pt x="542807" y="1434416"/>
                  </a:lnTo>
                  <a:lnTo>
                    <a:pt x="587980" y="1444795"/>
                  </a:lnTo>
                  <a:lnTo>
                    <a:pt x="634173" y="1452327"/>
                  </a:lnTo>
                  <a:lnTo>
                    <a:pt x="681289" y="1456916"/>
                  </a:lnTo>
                  <a:lnTo>
                    <a:pt x="729233" y="1458468"/>
                  </a:lnTo>
                  <a:lnTo>
                    <a:pt x="777178" y="1456916"/>
                  </a:lnTo>
                  <a:lnTo>
                    <a:pt x="824294" y="1452327"/>
                  </a:lnTo>
                  <a:lnTo>
                    <a:pt x="870487" y="1444795"/>
                  </a:lnTo>
                  <a:lnTo>
                    <a:pt x="915660" y="1434416"/>
                  </a:lnTo>
                  <a:lnTo>
                    <a:pt x="959717" y="1421288"/>
                  </a:lnTo>
                  <a:lnTo>
                    <a:pt x="1002562" y="1405506"/>
                  </a:lnTo>
                  <a:lnTo>
                    <a:pt x="1044099" y="1387166"/>
                  </a:lnTo>
                  <a:lnTo>
                    <a:pt x="1084231" y="1366364"/>
                  </a:lnTo>
                  <a:lnTo>
                    <a:pt x="1122863" y="1343196"/>
                  </a:lnTo>
                  <a:lnTo>
                    <a:pt x="1159898" y="1317760"/>
                  </a:lnTo>
                  <a:lnTo>
                    <a:pt x="1195240" y="1290149"/>
                  </a:lnTo>
                  <a:lnTo>
                    <a:pt x="1228793" y="1260462"/>
                  </a:lnTo>
                  <a:lnTo>
                    <a:pt x="1260462" y="1228793"/>
                  </a:lnTo>
                  <a:lnTo>
                    <a:pt x="1290149" y="1195240"/>
                  </a:lnTo>
                  <a:lnTo>
                    <a:pt x="1317760" y="1159898"/>
                  </a:lnTo>
                  <a:lnTo>
                    <a:pt x="1343196" y="1122863"/>
                  </a:lnTo>
                  <a:lnTo>
                    <a:pt x="1366364" y="1084231"/>
                  </a:lnTo>
                  <a:lnTo>
                    <a:pt x="1387166" y="1044099"/>
                  </a:lnTo>
                  <a:lnTo>
                    <a:pt x="1405506" y="1002562"/>
                  </a:lnTo>
                  <a:lnTo>
                    <a:pt x="1421288" y="959717"/>
                  </a:lnTo>
                  <a:lnTo>
                    <a:pt x="1434416" y="915660"/>
                  </a:lnTo>
                  <a:lnTo>
                    <a:pt x="1444795" y="870487"/>
                  </a:lnTo>
                  <a:lnTo>
                    <a:pt x="1452327" y="824294"/>
                  </a:lnTo>
                  <a:lnTo>
                    <a:pt x="1456916" y="777178"/>
                  </a:lnTo>
                  <a:lnTo>
                    <a:pt x="1458467" y="729234"/>
                  </a:lnTo>
                  <a:lnTo>
                    <a:pt x="1456916" y="681289"/>
                  </a:lnTo>
                  <a:lnTo>
                    <a:pt x="1452327" y="634173"/>
                  </a:lnTo>
                  <a:lnTo>
                    <a:pt x="1444795" y="587980"/>
                  </a:lnTo>
                  <a:lnTo>
                    <a:pt x="1434416" y="542807"/>
                  </a:lnTo>
                  <a:lnTo>
                    <a:pt x="1421288" y="498750"/>
                  </a:lnTo>
                  <a:lnTo>
                    <a:pt x="1405506" y="455905"/>
                  </a:lnTo>
                  <a:lnTo>
                    <a:pt x="1387166" y="414368"/>
                  </a:lnTo>
                  <a:lnTo>
                    <a:pt x="1366364" y="374236"/>
                  </a:lnTo>
                  <a:lnTo>
                    <a:pt x="1343196" y="335604"/>
                  </a:lnTo>
                  <a:lnTo>
                    <a:pt x="1317760" y="298569"/>
                  </a:lnTo>
                  <a:lnTo>
                    <a:pt x="1290149" y="263227"/>
                  </a:lnTo>
                  <a:lnTo>
                    <a:pt x="1260462" y="229674"/>
                  </a:lnTo>
                  <a:lnTo>
                    <a:pt x="1228793" y="198005"/>
                  </a:lnTo>
                  <a:lnTo>
                    <a:pt x="1195240" y="168318"/>
                  </a:lnTo>
                  <a:lnTo>
                    <a:pt x="1159898" y="140707"/>
                  </a:lnTo>
                  <a:lnTo>
                    <a:pt x="1122863" y="115271"/>
                  </a:lnTo>
                  <a:lnTo>
                    <a:pt x="1084231" y="92103"/>
                  </a:lnTo>
                  <a:lnTo>
                    <a:pt x="1044099" y="71301"/>
                  </a:lnTo>
                  <a:lnTo>
                    <a:pt x="1002562" y="52961"/>
                  </a:lnTo>
                  <a:lnTo>
                    <a:pt x="959717" y="37179"/>
                  </a:lnTo>
                  <a:lnTo>
                    <a:pt x="915660" y="24051"/>
                  </a:lnTo>
                  <a:lnTo>
                    <a:pt x="870487" y="13672"/>
                  </a:lnTo>
                  <a:lnTo>
                    <a:pt x="824294" y="6140"/>
                  </a:lnTo>
                  <a:lnTo>
                    <a:pt x="777178" y="1551"/>
                  </a:lnTo>
                  <a:lnTo>
                    <a:pt x="729233" y="0"/>
                  </a:lnTo>
                  <a:close/>
                </a:path>
              </a:pathLst>
            </a:custGeom>
            <a:solidFill>
              <a:srgbClr val="CA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41833" y="2877676"/>
              <a:ext cx="514350" cy="687070"/>
            </a:xfrm>
            <a:custGeom>
              <a:avLst/>
              <a:gdLst/>
              <a:ahLst/>
              <a:cxnLst/>
              <a:rect l="l" t="t" r="r" b="b"/>
              <a:pathLst>
                <a:path w="514350" h="687070">
                  <a:moveTo>
                    <a:pt x="323103" y="0"/>
                  </a:moveTo>
                  <a:lnTo>
                    <a:pt x="278109" y="6753"/>
                  </a:lnTo>
                  <a:lnTo>
                    <a:pt x="238626" y="25556"/>
                  </a:lnTo>
                  <a:lnTo>
                    <a:pt x="206697" y="54906"/>
                  </a:lnTo>
                  <a:lnTo>
                    <a:pt x="184104" y="92194"/>
                  </a:lnTo>
                  <a:lnTo>
                    <a:pt x="173058" y="135356"/>
                  </a:lnTo>
                  <a:lnTo>
                    <a:pt x="172321" y="150754"/>
                  </a:lnTo>
                  <a:lnTo>
                    <a:pt x="173219" y="165113"/>
                  </a:lnTo>
                  <a:lnTo>
                    <a:pt x="173556" y="168702"/>
                  </a:lnTo>
                  <a:lnTo>
                    <a:pt x="174009" y="172292"/>
                  </a:lnTo>
                  <a:lnTo>
                    <a:pt x="0" y="172292"/>
                  </a:lnTo>
                  <a:lnTo>
                    <a:pt x="0" y="686590"/>
                  </a:lnTo>
                  <a:lnTo>
                    <a:pt x="43080" y="643511"/>
                  </a:lnTo>
                  <a:lnTo>
                    <a:pt x="43080" y="215367"/>
                  </a:lnTo>
                  <a:lnTo>
                    <a:pt x="237094" y="215367"/>
                  </a:lnTo>
                  <a:lnTo>
                    <a:pt x="217506" y="172290"/>
                  </a:lnTo>
                  <a:lnTo>
                    <a:pt x="215402" y="150754"/>
                  </a:lnTo>
                  <a:lnTo>
                    <a:pt x="215928" y="139816"/>
                  </a:lnTo>
                  <a:lnTo>
                    <a:pt x="228422" y="99559"/>
                  </a:lnTo>
                  <a:lnTo>
                    <a:pt x="254736" y="67695"/>
                  </a:lnTo>
                  <a:lnTo>
                    <a:pt x="291299" y="47796"/>
                  </a:lnTo>
                  <a:lnTo>
                    <a:pt x="323103" y="43074"/>
                  </a:lnTo>
                  <a:lnTo>
                    <a:pt x="428687" y="43074"/>
                  </a:lnTo>
                  <a:lnTo>
                    <a:pt x="418964" y="34344"/>
                  </a:lnTo>
                  <a:lnTo>
                    <a:pt x="381663" y="11773"/>
                  </a:lnTo>
                  <a:lnTo>
                    <a:pt x="338500" y="739"/>
                  </a:lnTo>
                  <a:lnTo>
                    <a:pt x="323103" y="0"/>
                  </a:lnTo>
                  <a:close/>
                </a:path>
                <a:path w="514350" h="687070">
                  <a:moveTo>
                    <a:pt x="237094" y="215367"/>
                  </a:moveTo>
                  <a:lnTo>
                    <a:pt x="186796" y="215367"/>
                  </a:lnTo>
                  <a:lnTo>
                    <a:pt x="196219" y="232422"/>
                  </a:lnTo>
                  <a:lnTo>
                    <a:pt x="207662" y="247921"/>
                  </a:lnTo>
                  <a:lnTo>
                    <a:pt x="221124" y="261866"/>
                  </a:lnTo>
                  <a:lnTo>
                    <a:pt x="236605" y="274257"/>
                  </a:lnTo>
                  <a:lnTo>
                    <a:pt x="219716" y="281681"/>
                  </a:lnTo>
                  <a:lnTo>
                    <a:pt x="174339" y="310261"/>
                  </a:lnTo>
                  <a:lnTo>
                    <a:pt x="137299" y="347364"/>
                  </a:lnTo>
                  <a:lnTo>
                    <a:pt x="109384" y="391618"/>
                  </a:lnTo>
                  <a:lnTo>
                    <a:pt x="92031" y="441527"/>
                  </a:lnTo>
                  <a:lnTo>
                    <a:pt x="86161" y="495353"/>
                  </a:lnTo>
                  <a:lnTo>
                    <a:pt x="86161" y="516891"/>
                  </a:lnTo>
                  <a:lnTo>
                    <a:pt x="169703" y="516891"/>
                  </a:lnTo>
                  <a:lnTo>
                    <a:pt x="212779" y="473816"/>
                  </a:lnTo>
                  <a:lnTo>
                    <a:pt x="130253" y="473816"/>
                  </a:lnTo>
                  <a:lnTo>
                    <a:pt x="133051" y="455366"/>
                  </a:lnTo>
                  <a:lnTo>
                    <a:pt x="150781" y="404824"/>
                  </a:lnTo>
                  <a:lnTo>
                    <a:pt x="180819" y="362423"/>
                  </a:lnTo>
                  <a:lnTo>
                    <a:pt x="220957" y="329695"/>
                  </a:lnTo>
                  <a:lnTo>
                    <a:pt x="269336" y="308707"/>
                  </a:lnTo>
                  <a:lnTo>
                    <a:pt x="323103" y="301516"/>
                  </a:lnTo>
                  <a:lnTo>
                    <a:pt x="385082" y="301516"/>
                  </a:lnTo>
                  <a:lnTo>
                    <a:pt x="411855" y="274744"/>
                  </a:lnTo>
                  <a:lnTo>
                    <a:pt x="409939" y="273920"/>
                  </a:lnTo>
                  <a:lnTo>
                    <a:pt x="417785" y="268262"/>
                  </a:lnTo>
                  <a:lnTo>
                    <a:pt x="421249" y="265351"/>
                  </a:lnTo>
                  <a:lnTo>
                    <a:pt x="428158" y="258442"/>
                  </a:lnTo>
                  <a:lnTo>
                    <a:pt x="323103" y="258442"/>
                  </a:lnTo>
                  <a:lnTo>
                    <a:pt x="312146" y="257915"/>
                  </a:lnTo>
                  <a:lnTo>
                    <a:pt x="271441" y="245418"/>
                  </a:lnTo>
                  <a:lnTo>
                    <a:pt x="239848" y="219106"/>
                  </a:lnTo>
                  <a:lnTo>
                    <a:pt x="237094" y="215367"/>
                  </a:lnTo>
                  <a:close/>
                </a:path>
                <a:path w="514350" h="687070">
                  <a:moveTo>
                    <a:pt x="301563" y="366129"/>
                  </a:moveTo>
                  <a:lnTo>
                    <a:pt x="270940" y="396410"/>
                  </a:lnTo>
                  <a:lnTo>
                    <a:pt x="280563" y="406033"/>
                  </a:lnTo>
                  <a:lnTo>
                    <a:pt x="311016" y="375581"/>
                  </a:lnTo>
                  <a:lnTo>
                    <a:pt x="301563" y="366129"/>
                  </a:lnTo>
                  <a:close/>
                </a:path>
                <a:path w="514350" h="687070">
                  <a:moveTo>
                    <a:pt x="385082" y="301516"/>
                  </a:moveTo>
                  <a:lnTo>
                    <a:pt x="323103" y="301516"/>
                  </a:lnTo>
                  <a:lnTo>
                    <a:pt x="343570" y="302566"/>
                  </a:lnTo>
                  <a:lnTo>
                    <a:pt x="363239" y="305383"/>
                  </a:lnTo>
                  <a:lnTo>
                    <a:pt x="377702" y="308897"/>
                  </a:lnTo>
                  <a:lnTo>
                    <a:pt x="385082" y="301516"/>
                  </a:lnTo>
                  <a:close/>
                </a:path>
                <a:path w="514350" h="687070">
                  <a:moveTo>
                    <a:pt x="428687" y="43074"/>
                  </a:moveTo>
                  <a:lnTo>
                    <a:pt x="323103" y="43074"/>
                  </a:lnTo>
                  <a:lnTo>
                    <a:pt x="334043" y="43620"/>
                  </a:lnTo>
                  <a:lnTo>
                    <a:pt x="344645" y="45257"/>
                  </a:lnTo>
                  <a:lnTo>
                    <a:pt x="383181" y="61994"/>
                  </a:lnTo>
                  <a:lnTo>
                    <a:pt x="412378" y="90766"/>
                  </a:lnTo>
                  <a:lnTo>
                    <a:pt x="428702" y="129215"/>
                  </a:lnTo>
                  <a:lnTo>
                    <a:pt x="430804" y="150754"/>
                  </a:lnTo>
                  <a:lnTo>
                    <a:pt x="430257" y="161710"/>
                  </a:lnTo>
                  <a:lnTo>
                    <a:pt x="417321" y="202408"/>
                  </a:lnTo>
                  <a:lnTo>
                    <a:pt x="391279" y="233998"/>
                  </a:lnTo>
                  <a:lnTo>
                    <a:pt x="354910" y="253708"/>
                  </a:lnTo>
                  <a:lnTo>
                    <a:pt x="323103" y="258442"/>
                  </a:lnTo>
                  <a:lnTo>
                    <a:pt x="428158" y="258442"/>
                  </a:lnTo>
                  <a:lnTo>
                    <a:pt x="454955" y="223968"/>
                  </a:lnTo>
                  <a:lnTo>
                    <a:pt x="459417" y="215367"/>
                  </a:lnTo>
                  <a:lnTo>
                    <a:pt x="471234" y="215367"/>
                  </a:lnTo>
                  <a:lnTo>
                    <a:pt x="514310" y="172292"/>
                  </a:lnTo>
                  <a:lnTo>
                    <a:pt x="472204" y="172292"/>
                  </a:lnTo>
                  <a:lnTo>
                    <a:pt x="472879" y="168702"/>
                  </a:lnTo>
                  <a:lnTo>
                    <a:pt x="473324" y="165113"/>
                  </a:lnTo>
                  <a:lnTo>
                    <a:pt x="473777" y="157934"/>
                  </a:lnTo>
                  <a:lnTo>
                    <a:pt x="473884" y="150754"/>
                  </a:lnTo>
                  <a:lnTo>
                    <a:pt x="473023" y="135210"/>
                  </a:lnTo>
                  <a:lnTo>
                    <a:pt x="462109" y="91857"/>
                  </a:lnTo>
                  <a:lnTo>
                    <a:pt x="439641" y="54756"/>
                  </a:lnTo>
                  <a:lnTo>
                    <a:pt x="429799" y="44072"/>
                  </a:lnTo>
                  <a:lnTo>
                    <a:pt x="428687" y="43074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564623" y="2491739"/>
            <a:ext cx="1458595" cy="1458595"/>
            <a:chOff x="9564623" y="2491739"/>
            <a:chExt cx="1458595" cy="1458595"/>
          </a:xfrm>
        </p:grpSpPr>
        <p:sp>
          <p:nvSpPr>
            <p:cNvPr id="14" name="object 14"/>
            <p:cNvSpPr/>
            <p:nvPr/>
          </p:nvSpPr>
          <p:spPr>
            <a:xfrm>
              <a:off x="9564623" y="2491739"/>
              <a:ext cx="1458595" cy="1458595"/>
            </a:xfrm>
            <a:custGeom>
              <a:avLst/>
              <a:gdLst/>
              <a:ahLst/>
              <a:cxnLst/>
              <a:rect l="l" t="t" r="r" b="b"/>
              <a:pathLst>
                <a:path w="1458595" h="1458595">
                  <a:moveTo>
                    <a:pt x="729233" y="0"/>
                  </a:moveTo>
                  <a:lnTo>
                    <a:pt x="681289" y="1551"/>
                  </a:lnTo>
                  <a:lnTo>
                    <a:pt x="634173" y="6140"/>
                  </a:lnTo>
                  <a:lnTo>
                    <a:pt x="587980" y="13672"/>
                  </a:lnTo>
                  <a:lnTo>
                    <a:pt x="542807" y="24051"/>
                  </a:lnTo>
                  <a:lnTo>
                    <a:pt x="498750" y="37179"/>
                  </a:lnTo>
                  <a:lnTo>
                    <a:pt x="455905" y="52961"/>
                  </a:lnTo>
                  <a:lnTo>
                    <a:pt x="414368" y="71301"/>
                  </a:lnTo>
                  <a:lnTo>
                    <a:pt x="374236" y="92103"/>
                  </a:lnTo>
                  <a:lnTo>
                    <a:pt x="335604" y="115271"/>
                  </a:lnTo>
                  <a:lnTo>
                    <a:pt x="298569" y="140707"/>
                  </a:lnTo>
                  <a:lnTo>
                    <a:pt x="263227" y="168318"/>
                  </a:lnTo>
                  <a:lnTo>
                    <a:pt x="229674" y="198005"/>
                  </a:lnTo>
                  <a:lnTo>
                    <a:pt x="198005" y="229674"/>
                  </a:lnTo>
                  <a:lnTo>
                    <a:pt x="168318" y="263227"/>
                  </a:lnTo>
                  <a:lnTo>
                    <a:pt x="140707" y="298569"/>
                  </a:lnTo>
                  <a:lnTo>
                    <a:pt x="115271" y="335604"/>
                  </a:lnTo>
                  <a:lnTo>
                    <a:pt x="92103" y="374236"/>
                  </a:lnTo>
                  <a:lnTo>
                    <a:pt x="71301" y="414368"/>
                  </a:lnTo>
                  <a:lnTo>
                    <a:pt x="52961" y="455905"/>
                  </a:lnTo>
                  <a:lnTo>
                    <a:pt x="37179" y="498750"/>
                  </a:lnTo>
                  <a:lnTo>
                    <a:pt x="24051" y="542807"/>
                  </a:lnTo>
                  <a:lnTo>
                    <a:pt x="13672" y="587980"/>
                  </a:lnTo>
                  <a:lnTo>
                    <a:pt x="6140" y="634173"/>
                  </a:lnTo>
                  <a:lnTo>
                    <a:pt x="1551" y="681289"/>
                  </a:lnTo>
                  <a:lnTo>
                    <a:pt x="0" y="729234"/>
                  </a:lnTo>
                  <a:lnTo>
                    <a:pt x="1551" y="777178"/>
                  </a:lnTo>
                  <a:lnTo>
                    <a:pt x="6140" y="824294"/>
                  </a:lnTo>
                  <a:lnTo>
                    <a:pt x="13672" y="870487"/>
                  </a:lnTo>
                  <a:lnTo>
                    <a:pt x="24051" y="915660"/>
                  </a:lnTo>
                  <a:lnTo>
                    <a:pt x="37179" y="959717"/>
                  </a:lnTo>
                  <a:lnTo>
                    <a:pt x="52961" y="1002562"/>
                  </a:lnTo>
                  <a:lnTo>
                    <a:pt x="71301" y="1044099"/>
                  </a:lnTo>
                  <a:lnTo>
                    <a:pt x="92103" y="1084231"/>
                  </a:lnTo>
                  <a:lnTo>
                    <a:pt x="115271" y="1122863"/>
                  </a:lnTo>
                  <a:lnTo>
                    <a:pt x="140707" y="1159898"/>
                  </a:lnTo>
                  <a:lnTo>
                    <a:pt x="168318" y="1195240"/>
                  </a:lnTo>
                  <a:lnTo>
                    <a:pt x="198005" y="1228793"/>
                  </a:lnTo>
                  <a:lnTo>
                    <a:pt x="229674" y="1260462"/>
                  </a:lnTo>
                  <a:lnTo>
                    <a:pt x="263227" y="1290149"/>
                  </a:lnTo>
                  <a:lnTo>
                    <a:pt x="298569" y="1317760"/>
                  </a:lnTo>
                  <a:lnTo>
                    <a:pt x="335604" y="1343196"/>
                  </a:lnTo>
                  <a:lnTo>
                    <a:pt x="374236" y="1366364"/>
                  </a:lnTo>
                  <a:lnTo>
                    <a:pt x="414368" y="1387166"/>
                  </a:lnTo>
                  <a:lnTo>
                    <a:pt x="455905" y="1405506"/>
                  </a:lnTo>
                  <a:lnTo>
                    <a:pt x="498750" y="1421288"/>
                  </a:lnTo>
                  <a:lnTo>
                    <a:pt x="542807" y="1434416"/>
                  </a:lnTo>
                  <a:lnTo>
                    <a:pt x="587980" y="1444795"/>
                  </a:lnTo>
                  <a:lnTo>
                    <a:pt x="634173" y="1452327"/>
                  </a:lnTo>
                  <a:lnTo>
                    <a:pt x="681289" y="1456916"/>
                  </a:lnTo>
                  <a:lnTo>
                    <a:pt x="729233" y="1458468"/>
                  </a:lnTo>
                  <a:lnTo>
                    <a:pt x="777178" y="1456916"/>
                  </a:lnTo>
                  <a:lnTo>
                    <a:pt x="824294" y="1452327"/>
                  </a:lnTo>
                  <a:lnTo>
                    <a:pt x="870487" y="1444795"/>
                  </a:lnTo>
                  <a:lnTo>
                    <a:pt x="915660" y="1434416"/>
                  </a:lnTo>
                  <a:lnTo>
                    <a:pt x="959717" y="1421288"/>
                  </a:lnTo>
                  <a:lnTo>
                    <a:pt x="1002562" y="1405506"/>
                  </a:lnTo>
                  <a:lnTo>
                    <a:pt x="1044099" y="1387166"/>
                  </a:lnTo>
                  <a:lnTo>
                    <a:pt x="1084231" y="1366364"/>
                  </a:lnTo>
                  <a:lnTo>
                    <a:pt x="1122863" y="1343196"/>
                  </a:lnTo>
                  <a:lnTo>
                    <a:pt x="1159898" y="1317760"/>
                  </a:lnTo>
                  <a:lnTo>
                    <a:pt x="1195240" y="1290149"/>
                  </a:lnTo>
                  <a:lnTo>
                    <a:pt x="1228793" y="1260462"/>
                  </a:lnTo>
                  <a:lnTo>
                    <a:pt x="1260462" y="1228793"/>
                  </a:lnTo>
                  <a:lnTo>
                    <a:pt x="1290149" y="1195240"/>
                  </a:lnTo>
                  <a:lnTo>
                    <a:pt x="1317760" y="1159898"/>
                  </a:lnTo>
                  <a:lnTo>
                    <a:pt x="1343196" y="1122863"/>
                  </a:lnTo>
                  <a:lnTo>
                    <a:pt x="1366364" y="1084231"/>
                  </a:lnTo>
                  <a:lnTo>
                    <a:pt x="1387166" y="1044099"/>
                  </a:lnTo>
                  <a:lnTo>
                    <a:pt x="1405506" y="1002562"/>
                  </a:lnTo>
                  <a:lnTo>
                    <a:pt x="1421288" y="959717"/>
                  </a:lnTo>
                  <a:lnTo>
                    <a:pt x="1434416" y="915660"/>
                  </a:lnTo>
                  <a:lnTo>
                    <a:pt x="1444795" y="870487"/>
                  </a:lnTo>
                  <a:lnTo>
                    <a:pt x="1452327" y="824294"/>
                  </a:lnTo>
                  <a:lnTo>
                    <a:pt x="1456916" y="777178"/>
                  </a:lnTo>
                  <a:lnTo>
                    <a:pt x="1458468" y="729234"/>
                  </a:lnTo>
                  <a:lnTo>
                    <a:pt x="1456916" y="681289"/>
                  </a:lnTo>
                  <a:lnTo>
                    <a:pt x="1452327" y="634173"/>
                  </a:lnTo>
                  <a:lnTo>
                    <a:pt x="1444795" y="587980"/>
                  </a:lnTo>
                  <a:lnTo>
                    <a:pt x="1434416" y="542807"/>
                  </a:lnTo>
                  <a:lnTo>
                    <a:pt x="1421288" y="498750"/>
                  </a:lnTo>
                  <a:lnTo>
                    <a:pt x="1405506" y="455905"/>
                  </a:lnTo>
                  <a:lnTo>
                    <a:pt x="1387166" y="414368"/>
                  </a:lnTo>
                  <a:lnTo>
                    <a:pt x="1366364" y="374236"/>
                  </a:lnTo>
                  <a:lnTo>
                    <a:pt x="1343196" y="335604"/>
                  </a:lnTo>
                  <a:lnTo>
                    <a:pt x="1317760" y="298569"/>
                  </a:lnTo>
                  <a:lnTo>
                    <a:pt x="1290149" y="263227"/>
                  </a:lnTo>
                  <a:lnTo>
                    <a:pt x="1260462" y="229674"/>
                  </a:lnTo>
                  <a:lnTo>
                    <a:pt x="1228793" y="198005"/>
                  </a:lnTo>
                  <a:lnTo>
                    <a:pt x="1195240" y="168318"/>
                  </a:lnTo>
                  <a:lnTo>
                    <a:pt x="1159898" y="140707"/>
                  </a:lnTo>
                  <a:lnTo>
                    <a:pt x="1122863" y="115271"/>
                  </a:lnTo>
                  <a:lnTo>
                    <a:pt x="1084231" y="92103"/>
                  </a:lnTo>
                  <a:lnTo>
                    <a:pt x="1044099" y="71301"/>
                  </a:lnTo>
                  <a:lnTo>
                    <a:pt x="1002562" y="52961"/>
                  </a:lnTo>
                  <a:lnTo>
                    <a:pt x="959717" y="37179"/>
                  </a:lnTo>
                  <a:lnTo>
                    <a:pt x="915660" y="24051"/>
                  </a:lnTo>
                  <a:lnTo>
                    <a:pt x="870487" y="13672"/>
                  </a:lnTo>
                  <a:lnTo>
                    <a:pt x="824294" y="6140"/>
                  </a:lnTo>
                  <a:lnTo>
                    <a:pt x="777178" y="1551"/>
                  </a:lnTo>
                  <a:lnTo>
                    <a:pt x="729233" y="0"/>
                  </a:lnTo>
                  <a:close/>
                </a:path>
              </a:pathLst>
            </a:custGeom>
            <a:solidFill>
              <a:srgbClr val="CAD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32479" y="2955213"/>
              <a:ext cx="627380" cy="534670"/>
            </a:xfrm>
            <a:custGeom>
              <a:avLst/>
              <a:gdLst/>
              <a:ahLst/>
              <a:cxnLst/>
              <a:rect l="l" t="t" r="r" b="b"/>
              <a:pathLst>
                <a:path w="627379" h="534670">
                  <a:moveTo>
                    <a:pt x="110032" y="517105"/>
                  </a:moveTo>
                  <a:lnTo>
                    <a:pt x="68694" y="517105"/>
                  </a:lnTo>
                  <a:lnTo>
                    <a:pt x="68694" y="327952"/>
                  </a:lnTo>
                  <a:lnTo>
                    <a:pt x="51460" y="310642"/>
                  </a:lnTo>
                  <a:lnTo>
                    <a:pt x="51460" y="534339"/>
                  </a:lnTo>
                  <a:lnTo>
                    <a:pt x="92798" y="534339"/>
                  </a:lnTo>
                  <a:lnTo>
                    <a:pt x="110032" y="517105"/>
                  </a:lnTo>
                  <a:close/>
                </a:path>
                <a:path w="627379" h="534670">
                  <a:moveTo>
                    <a:pt x="163614" y="59397"/>
                  </a:moveTo>
                  <a:lnTo>
                    <a:pt x="155892" y="51689"/>
                  </a:lnTo>
                  <a:lnTo>
                    <a:pt x="136855" y="51689"/>
                  </a:lnTo>
                  <a:lnTo>
                    <a:pt x="129146" y="59397"/>
                  </a:lnTo>
                  <a:lnTo>
                    <a:pt x="129146" y="78435"/>
                  </a:lnTo>
                  <a:lnTo>
                    <a:pt x="136855" y="86144"/>
                  </a:lnTo>
                  <a:lnTo>
                    <a:pt x="155892" y="86144"/>
                  </a:lnTo>
                  <a:lnTo>
                    <a:pt x="163614" y="78435"/>
                  </a:lnTo>
                  <a:lnTo>
                    <a:pt x="163614" y="68910"/>
                  </a:lnTo>
                  <a:lnTo>
                    <a:pt x="163614" y="59397"/>
                  </a:lnTo>
                  <a:close/>
                </a:path>
                <a:path w="627379" h="534670">
                  <a:moveTo>
                    <a:pt x="223926" y="59397"/>
                  </a:moveTo>
                  <a:lnTo>
                    <a:pt x="216204" y="51689"/>
                  </a:lnTo>
                  <a:lnTo>
                    <a:pt x="197167" y="51689"/>
                  </a:lnTo>
                  <a:lnTo>
                    <a:pt x="189458" y="59397"/>
                  </a:lnTo>
                  <a:lnTo>
                    <a:pt x="189458" y="78435"/>
                  </a:lnTo>
                  <a:lnTo>
                    <a:pt x="197167" y="86144"/>
                  </a:lnTo>
                  <a:lnTo>
                    <a:pt x="216204" y="86144"/>
                  </a:lnTo>
                  <a:lnTo>
                    <a:pt x="223926" y="78435"/>
                  </a:lnTo>
                  <a:lnTo>
                    <a:pt x="223926" y="68910"/>
                  </a:lnTo>
                  <a:lnTo>
                    <a:pt x="223926" y="59397"/>
                  </a:lnTo>
                  <a:close/>
                </a:path>
                <a:path w="627379" h="534670">
                  <a:moveTo>
                    <a:pt x="243268" y="383882"/>
                  </a:moveTo>
                  <a:lnTo>
                    <a:pt x="238848" y="370560"/>
                  </a:lnTo>
                  <a:lnTo>
                    <a:pt x="236512" y="363524"/>
                  </a:lnTo>
                  <a:lnTo>
                    <a:pt x="202577" y="329526"/>
                  </a:lnTo>
                  <a:lnTo>
                    <a:pt x="202577" y="353923"/>
                  </a:lnTo>
                  <a:lnTo>
                    <a:pt x="195033" y="355244"/>
                  </a:lnTo>
                  <a:lnTo>
                    <a:pt x="188099" y="358863"/>
                  </a:lnTo>
                  <a:lnTo>
                    <a:pt x="182702" y="364274"/>
                  </a:lnTo>
                  <a:lnTo>
                    <a:pt x="177393" y="369443"/>
                  </a:lnTo>
                  <a:lnTo>
                    <a:pt x="173837" y="376135"/>
                  </a:lnTo>
                  <a:lnTo>
                    <a:pt x="172504" y="383425"/>
                  </a:lnTo>
                  <a:lnTo>
                    <a:pt x="47294" y="257708"/>
                  </a:lnTo>
                  <a:lnTo>
                    <a:pt x="59499" y="245503"/>
                  </a:lnTo>
                  <a:lnTo>
                    <a:pt x="76949" y="228053"/>
                  </a:lnTo>
                  <a:lnTo>
                    <a:pt x="202577" y="353923"/>
                  </a:lnTo>
                  <a:lnTo>
                    <a:pt x="202577" y="329526"/>
                  </a:lnTo>
                  <a:lnTo>
                    <a:pt x="101295" y="228053"/>
                  </a:lnTo>
                  <a:lnTo>
                    <a:pt x="71424" y="198132"/>
                  </a:lnTo>
                  <a:lnTo>
                    <a:pt x="64770" y="191465"/>
                  </a:lnTo>
                  <a:lnTo>
                    <a:pt x="64770" y="215861"/>
                  </a:lnTo>
                  <a:lnTo>
                    <a:pt x="35128" y="245503"/>
                  </a:lnTo>
                  <a:lnTo>
                    <a:pt x="18897" y="229196"/>
                  </a:lnTo>
                  <a:lnTo>
                    <a:pt x="17081" y="227888"/>
                  </a:lnTo>
                  <a:lnTo>
                    <a:pt x="16675" y="225361"/>
                  </a:lnTo>
                  <a:lnTo>
                    <a:pt x="18110" y="223380"/>
                  </a:lnTo>
                  <a:lnTo>
                    <a:pt x="41922" y="199567"/>
                  </a:lnTo>
                  <a:lnTo>
                    <a:pt x="42748" y="198615"/>
                  </a:lnTo>
                  <a:lnTo>
                    <a:pt x="43954" y="198094"/>
                  </a:lnTo>
                  <a:lnTo>
                    <a:pt x="45212" y="198145"/>
                  </a:lnTo>
                  <a:lnTo>
                    <a:pt x="46418" y="198145"/>
                  </a:lnTo>
                  <a:lnTo>
                    <a:pt x="47548" y="198615"/>
                  </a:lnTo>
                  <a:lnTo>
                    <a:pt x="64770" y="215861"/>
                  </a:lnTo>
                  <a:lnTo>
                    <a:pt x="64770" y="191465"/>
                  </a:lnTo>
                  <a:lnTo>
                    <a:pt x="60693" y="187375"/>
                  </a:lnTo>
                  <a:lnTo>
                    <a:pt x="56476" y="183299"/>
                  </a:lnTo>
                  <a:lnTo>
                    <a:pt x="50850" y="180975"/>
                  </a:lnTo>
                  <a:lnTo>
                    <a:pt x="44970" y="180911"/>
                  </a:lnTo>
                  <a:lnTo>
                    <a:pt x="39204" y="180949"/>
                  </a:lnTo>
                  <a:lnTo>
                    <a:pt x="33693" y="183311"/>
                  </a:lnTo>
                  <a:lnTo>
                    <a:pt x="29667" y="187439"/>
                  </a:lnTo>
                  <a:lnTo>
                    <a:pt x="5588" y="211531"/>
                  </a:lnTo>
                  <a:lnTo>
                    <a:pt x="5168" y="212001"/>
                  </a:lnTo>
                  <a:lnTo>
                    <a:pt x="1016" y="219265"/>
                  </a:lnTo>
                  <a:lnTo>
                    <a:pt x="0" y="227291"/>
                  </a:lnTo>
                  <a:lnTo>
                    <a:pt x="2057" y="235115"/>
                  </a:lnTo>
                  <a:lnTo>
                    <a:pt x="7137" y="241769"/>
                  </a:lnTo>
                  <a:lnTo>
                    <a:pt x="182156" y="417525"/>
                  </a:lnTo>
                  <a:lnTo>
                    <a:pt x="202806" y="424332"/>
                  </a:lnTo>
                  <a:lnTo>
                    <a:pt x="216446" y="410692"/>
                  </a:lnTo>
                  <a:lnTo>
                    <a:pt x="194678" y="403517"/>
                  </a:lnTo>
                  <a:lnTo>
                    <a:pt x="190525" y="397179"/>
                  </a:lnTo>
                  <a:lnTo>
                    <a:pt x="189166" y="390004"/>
                  </a:lnTo>
                  <a:lnTo>
                    <a:pt x="190474" y="383425"/>
                  </a:lnTo>
                  <a:lnTo>
                    <a:pt x="190588" y="382828"/>
                  </a:lnTo>
                  <a:lnTo>
                    <a:pt x="194792" y="376529"/>
                  </a:lnTo>
                  <a:lnTo>
                    <a:pt x="201142" y="372186"/>
                  </a:lnTo>
                  <a:lnTo>
                    <a:pt x="208394" y="370560"/>
                  </a:lnTo>
                  <a:lnTo>
                    <a:pt x="215747" y="371690"/>
                  </a:lnTo>
                  <a:lnTo>
                    <a:pt x="222364" y="375615"/>
                  </a:lnTo>
                  <a:lnTo>
                    <a:pt x="229628" y="397510"/>
                  </a:lnTo>
                  <a:lnTo>
                    <a:pt x="243268" y="383882"/>
                  </a:lnTo>
                  <a:close/>
                </a:path>
                <a:path w="627379" h="534670">
                  <a:moveTo>
                    <a:pt x="273939" y="353212"/>
                  </a:moveTo>
                  <a:lnTo>
                    <a:pt x="251244" y="353212"/>
                  </a:lnTo>
                  <a:lnTo>
                    <a:pt x="256895" y="370243"/>
                  </a:lnTo>
                  <a:lnTo>
                    <a:pt x="273939" y="353212"/>
                  </a:lnTo>
                  <a:close/>
                </a:path>
                <a:path w="627379" h="534670">
                  <a:moveTo>
                    <a:pt x="284238" y="59397"/>
                  </a:moveTo>
                  <a:lnTo>
                    <a:pt x="276517" y="51689"/>
                  </a:lnTo>
                  <a:lnTo>
                    <a:pt x="257479" y="51689"/>
                  </a:lnTo>
                  <a:lnTo>
                    <a:pt x="249770" y="59397"/>
                  </a:lnTo>
                  <a:lnTo>
                    <a:pt x="249770" y="78435"/>
                  </a:lnTo>
                  <a:lnTo>
                    <a:pt x="257479" y="86144"/>
                  </a:lnTo>
                  <a:lnTo>
                    <a:pt x="276517" y="86144"/>
                  </a:lnTo>
                  <a:lnTo>
                    <a:pt x="284238" y="78435"/>
                  </a:lnTo>
                  <a:lnTo>
                    <a:pt x="284238" y="68922"/>
                  </a:lnTo>
                  <a:lnTo>
                    <a:pt x="284238" y="59397"/>
                  </a:lnTo>
                  <a:close/>
                </a:path>
                <a:path w="627379" h="534670">
                  <a:moveTo>
                    <a:pt x="342861" y="284289"/>
                  </a:moveTo>
                  <a:lnTo>
                    <a:pt x="181775" y="284289"/>
                  </a:lnTo>
                  <a:lnTo>
                    <a:pt x="198970" y="301523"/>
                  </a:lnTo>
                  <a:lnTo>
                    <a:pt x="325628" y="301523"/>
                  </a:lnTo>
                  <a:lnTo>
                    <a:pt x="342861" y="284289"/>
                  </a:lnTo>
                  <a:close/>
                </a:path>
                <a:path w="627379" h="534670">
                  <a:moveTo>
                    <a:pt x="411772" y="215366"/>
                  </a:moveTo>
                  <a:lnTo>
                    <a:pt x="137769" y="215366"/>
                  </a:lnTo>
                  <a:lnTo>
                    <a:pt x="137769" y="232600"/>
                  </a:lnTo>
                  <a:lnTo>
                    <a:pt x="394550" y="232600"/>
                  </a:lnTo>
                  <a:lnTo>
                    <a:pt x="411772" y="215366"/>
                  </a:lnTo>
                  <a:close/>
                </a:path>
                <a:path w="627379" h="534670">
                  <a:moveTo>
                    <a:pt x="627151" y="0"/>
                  </a:moveTo>
                  <a:lnTo>
                    <a:pt x="51460" y="0"/>
                  </a:lnTo>
                  <a:lnTo>
                    <a:pt x="51460" y="164299"/>
                  </a:lnTo>
                  <a:lnTo>
                    <a:pt x="57734" y="165366"/>
                  </a:lnTo>
                  <a:lnTo>
                    <a:pt x="63639" y="167932"/>
                  </a:lnTo>
                  <a:lnTo>
                    <a:pt x="68694" y="171805"/>
                  </a:lnTo>
                  <a:lnTo>
                    <a:pt x="68694" y="137833"/>
                  </a:lnTo>
                  <a:lnTo>
                    <a:pt x="489318" y="137833"/>
                  </a:lnTo>
                  <a:lnTo>
                    <a:pt x="506539" y="120611"/>
                  </a:lnTo>
                  <a:lnTo>
                    <a:pt x="68694" y="120611"/>
                  </a:lnTo>
                  <a:lnTo>
                    <a:pt x="68694" y="17221"/>
                  </a:lnTo>
                  <a:lnTo>
                    <a:pt x="609930" y="17221"/>
                  </a:lnTo>
                  <a:lnTo>
                    <a:pt x="627151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641475">
              <a:lnSpc>
                <a:spcPct val="100000"/>
              </a:lnSpc>
              <a:spcBef>
                <a:spcPts val="100"/>
              </a:spcBef>
            </a:pPr>
            <a:r>
              <a:rPr sz="3800" spc="105" dirty="0"/>
              <a:t>¿Qué</a:t>
            </a:r>
            <a:r>
              <a:rPr sz="3800" spc="-175" dirty="0"/>
              <a:t> </a:t>
            </a:r>
            <a:r>
              <a:rPr sz="3800" spc="135" dirty="0"/>
              <a:t>hace</a:t>
            </a:r>
            <a:r>
              <a:rPr sz="3800" spc="-170" dirty="0"/>
              <a:t> </a:t>
            </a:r>
            <a:r>
              <a:rPr sz="3800" dirty="0"/>
              <a:t>WECC?</a:t>
            </a:r>
            <a:r>
              <a:rPr sz="3800" spc="-170" dirty="0"/>
              <a:t> </a:t>
            </a:r>
            <a:r>
              <a:rPr sz="3800" spc="-90" dirty="0"/>
              <a:t>(A</a:t>
            </a:r>
            <a:r>
              <a:rPr sz="3800" spc="-170" dirty="0"/>
              <a:t> </a:t>
            </a:r>
            <a:r>
              <a:rPr sz="3800" spc="165" dirty="0"/>
              <a:t>largo</a:t>
            </a:r>
            <a:r>
              <a:rPr sz="3800" spc="-170" dirty="0"/>
              <a:t> </a:t>
            </a:r>
            <a:r>
              <a:rPr sz="3800" spc="55" dirty="0"/>
              <a:t>plazo)</a:t>
            </a:r>
            <a:endParaRPr sz="380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1103477" y="4348546"/>
            <a:ext cx="1489710" cy="68707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370"/>
              </a:spcBef>
            </a:pPr>
            <a:r>
              <a:rPr sz="2000" spc="60" dirty="0">
                <a:latin typeface="Tahoma"/>
                <a:cs typeface="Tahoma"/>
              </a:rPr>
              <a:t>Fiabilidad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900" spc="50" dirty="0">
                <a:latin typeface="Tahoma"/>
                <a:cs typeface="Tahoma"/>
              </a:rPr>
              <a:t>Evaluaciones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91865" y="4397635"/>
            <a:ext cx="2207895" cy="6375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dirty="0">
                <a:latin typeface="Tahoma"/>
                <a:cs typeface="Tahoma"/>
              </a:rPr>
              <a:t>Suficiencia</a:t>
            </a:r>
            <a:r>
              <a:rPr sz="1600" spc="17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recursos</a:t>
            </a:r>
            <a:endParaRPr sz="1600">
              <a:latin typeface="Tahoma"/>
              <a:cs typeface="Tahoma"/>
            </a:endParaRPr>
          </a:p>
          <a:p>
            <a:pPr marL="433070">
              <a:lnSpc>
                <a:spcPct val="100000"/>
              </a:lnSpc>
              <a:spcBef>
                <a:spcPts val="335"/>
              </a:spcBef>
            </a:pPr>
            <a:r>
              <a:rPr sz="1900" spc="50" dirty="0">
                <a:latin typeface="Tahoma"/>
                <a:cs typeface="Tahoma"/>
              </a:rPr>
              <a:t>Evaluaciones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1769" y="4372556"/>
            <a:ext cx="1798320" cy="6629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800" spc="55" dirty="0">
                <a:latin typeface="Tahoma"/>
                <a:cs typeface="Tahoma"/>
              </a:rPr>
              <a:t>Escenario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futuro</a:t>
            </a:r>
            <a:endParaRPr sz="1800">
              <a:latin typeface="Tahoma"/>
              <a:cs typeface="Tahoma"/>
            </a:endParaRPr>
          </a:p>
          <a:p>
            <a:pPr marL="50800" algn="ctr">
              <a:lnSpc>
                <a:spcPct val="100000"/>
              </a:lnSpc>
              <a:spcBef>
                <a:spcPts val="295"/>
              </a:spcBef>
            </a:pPr>
            <a:r>
              <a:rPr sz="1900" spc="50" dirty="0">
                <a:latin typeface="Tahoma"/>
                <a:cs typeface="Tahoma"/>
              </a:rPr>
              <a:t>Evaluaciones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14180" y="4503420"/>
            <a:ext cx="1844039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ahoma"/>
                <a:cs typeface="Tahoma"/>
              </a:rPr>
              <a:t>Conjunto</a:t>
            </a:r>
            <a:r>
              <a:rPr sz="1050" spc="8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80" dirty="0">
                <a:latin typeface="Tahoma"/>
                <a:cs typeface="Tahoma"/>
              </a:rPr>
              <a:t> </a:t>
            </a:r>
            <a:r>
              <a:rPr sz="1050" dirty="0">
                <a:latin typeface="Tahoma"/>
                <a:cs typeface="Tahoma"/>
              </a:rPr>
              <a:t>datos</a:t>
            </a:r>
            <a:r>
              <a:rPr sz="1050" spc="8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80" dirty="0">
                <a:latin typeface="Tahoma"/>
                <a:cs typeface="Tahoma"/>
              </a:rPr>
              <a:t> </a:t>
            </a:r>
            <a:r>
              <a:rPr sz="1050" spc="-10" dirty="0">
                <a:latin typeface="Tahoma"/>
                <a:cs typeface="Tahoma"/>
              </a:rPr>
              <a:t>anclaje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531" y="1389888"/>
            <a:ext cx="3306354" cy="32682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1365" y="1410842"/>
            <a:ext cx="3067685" cy="3011170"/>
            <a:chOff x="4571365" y="1410842"/>
            <a:chExt cx="3067685" cy="3011170"/>
          </a:xfrm>
        </p:grpSpPr>
        <p:sp>
          <p:nvSpPr>
            <p:cNvPr id="4" name="object 4"/>
            <p:cNvSpPr/>
            <p:nvPr/>
          </p:nvSpPr>
          <p:spPr>
            <a:xfrm>
              <a:off x="4575048" y="1528571"/>
              <a:ext cx="2988945" cy="2847340"/>
            </a:xfrm>
            <a:custGeom>
              <a:avLst/>
              <a:gdLst/>
              <a:ahLst/>
              <a:cxnLst/>
              <a:rect l="l" t="t" r="r" b="b"/>
              <a:pathLst>
                <a:path w="2988945" h="2847340">
                  <a:moveTo>
                    <a:pt x="1494281" y="0"/>
                  </a:moveTo>
                  <a:lnTo>
                    <a:pt x="1444958" y="760"/>
                  </a:lnTo>
                  <a:lnTo>
                    <a:pt x="1396035" y="3027"/>
                  </a:lnTo>
                  <a:lnTo>
                    <a:pt x="1347535" y="6777"/>
                  </a:lnTo>
                  <a:lnTo>
                    <a:pt x="1299484" y="11985"/>
                  </a:lnTo>
                  <a:lnTo>
                    <a:pt x="1251907" y="18630"/>
                  </a:lnTo>
                  <a:lnTo>
                    <a:pt x="1204827" y="26686"/>
                  </a:lnTo>
                  <a:lnTo>
                    <a:pt x="1158271" y="36132"/>
                  </a:lnTo>
                  <a:lnTo>
                    <a:pt x="1112261" y="46942"/>
                  </a:lnTo>
                  <a:lnTo>
                    <a:pt x="1066823" y="59095"/>
                  </a:lnTo>
                  <a:lnTo>
                    <a:pt x="1021982" y="72566"/>
                  </a:lnTo>
                  <a:lnTo>
                    <a:pt x="977761" y="87332"/>
                  </a:lnTo>
                  <a:lnTo>
                    <a:pt x="934187" y="103370"/>
                  </a:lnTo>
                  <a:lnTo>
                    <a:pt x="891282" y="120656"/>
                  </a:lnTo>
                  <a:lnTo>
                    <a:pt x="849073" y="139167"/>
                  </a:lnTo>
                  <a:lnTo>
                    <a:pt x="807583" y="158879"/>
                  </a:lnTo>
                  <a:lnTo>
                    <a:pt x="766837" y="179768"/>
                  </a:lnTo>
                  <a:lnTo>
                    <a:pt x="726860" y="201813"/>
                  </a:lnTo>
                  <a:lnTo>
                    <a:pt x="687677" y="224988"/>
                  </a:lnTo>
                  <a:lnTo>
                    <a:pt x="649311" y="249270"/>
                  </a:lnTo>
                  <a:lnTo>
                    <a:pt x="611788" y="274636"/>
                  </a:lnTo>
                  <a:lnTo>
                    <a:pt x="575132" y="301064"/>
                  </a:lnTo>
                  <a:lnTo>
                    <a:pt x="539368" y="328528"/>
                  </a:lnTo>
                  <a:lnTo>
                    <a:pt x="504521" y="357006"/>
                  </a:lnTo>
                  <a:lnTo>
                    <a:pt x="470614" y="386474"/>
                  </a:lnTo>
                  <a:lnTo>
                    <a:pt x="437673" y="416909"/>
                  </a:lnTo>
                  <a:lnTo>
                    <a:pt x="405723" y="448287"/>
                  </a:lnTo>
                  <a:lnTo>
                    <a:pt x="374787" y="480585"/>
                  </a:lnTo>
                  <a:lnTo>
                    <a:pt x="344891" y="513780"/>
                  </a:lnTo>
                  <a:lnTo>
                    <a:pt x="316059" y="547848"/>
                  </a:lnTo>
                  <a:lnTo>
                    <a:pt x="288316" y="582765"/>
                  </a:lnTo>
                  <a:lnTo>
                    <a:pt x="261686" y="618508"/>
                  </a:lnTo>
                  <a:lnTo>
                    <a:pt x="236194" y="655054"/>
                  </a:lnTo>
                  <a:lnTo>
                    <a:pt x="211865" y="692380"/>
                  </a:lnTo>
                  <a:lnTo>
                    <a:pt x="188723" y="730461"/>
                  </a:lnTo>
                  <a:lnTo>
                    <a:pt x="166793" y="769274"/>
                  </a:lnTo>
                  <a:lnTo>
                    <a:pt x="146099" y="808797"/>
                  </a:lnTo>
                  <a:lnTo>
                    <a:pt x="126667" y="849005"/>
                  </a:lnTo>
                  <a:lnTo>
                    <a:pt x="108520" y="889874"/>
                  </a:lnTo>
                  <a:lnTo>
                    <a:pt x="91683" y="931383"/>
                  </a:lnTo>
                  <a:lnTo>
                    <a:pt x="76181" y="973506"/>
                  </a:lnTo>
                  <a:lnTo>
                    <a:pt x="62039" y="1016222"/>
                  </a:lnTo>
                  <a:lnTo>
                    <a:pt x="49281" y="1059505"/>
                  </a:lnTo>
                  <a:lnTo>
                    <a:pt x="37932" y="1103333"/>
                  </a:lnTo>
                  <a:lnTo>
                    <a:pt x="28016" y="1147683"/>
                  </a:lnTo>
                  <a:lnTo>
                    <a:pt x="19558" y="1192530"/>
                  </a:lnTo>
                  <a:lnTo>
                    <a:pt x="12582" y="1237852"/>
                  </a:lnTo>
                  <a:lnTo>
                    <a:pt x="7114" y="1283625"/>
                  </a:lnTo>
                  <a:lnTo>
                    <a:pt x="3178" y="1329826"/>
                  </a:lnTo>
                  <a:lnTo>
                    <a:pt x="798" y="1376430"/>
                  </a:lnTo>
                  <a:lnTo>
                    <a:pt x="0" y="1423415"/>
                  </a:lnTo>
                  <a:lnTo>
                    <a:pt x="798" y="1470401"/>
                  </a:lnTo>
                  <a:lnTo>
                    <a:pt x="3178" y="1517005"/>
                  </a:lnTo>
                  <a:lnTo>
                    <a:pt x="7114" y="1563206"/>
                  </a:lnTo>
                  <a:lnTo>
                    <a:pt x="12582" y="1608979"/>
                  </a:lnTo>
                  <a:lnTo>
                    <a:pt x="19558" y="1654301"/>
                  </a:lnTo>
                  <a:lnTo>
                    <a:pt x="28016" y="1699148"/>
                  </a:lnTo>
                  <a:lnTo>
                    <a:pt x="37932" y="1743498"/>
                  </a:lnTo>
                  <a:lnTo>
                    <a:pt x="49281" y="1787326"/>
                  </a:lnTo>
                  <a:lnTo>
                    <a:pt x="62039" y="1830609"/>
                  </a:lnTo>
                  <a:lnTo>
                    <a:pt x="76181" y="1873325"/>
                  </a:lnTo>
                  <a:lnTo>
                    <a:pt x="91683" y="1915448"/>
                  </a:lnTo>
                  <a:lnTo>
                    <a:pt x="108520" y="1956957"/>
                  </a:lnTo>
                  <a:lnTo>
                    <a:pt x="126667" y="1997826"/>
                  </a:lnTo>
                  <a:lnTo>
                    <a:pt x="146099" y="2038034"/>
                  </a:lnTo>
                  <a:lnTo>
                    <a:pt x="166793" y="2077557"/>
                  </a:lnTo>
                  <a:lnTo>
                    <a:pt x="188723" y="2116370"/>
                  </a:lnTo>
                  <a:lnTo>
                    <a:pt x="211865" y="2154451"/>
                  </a:lnTo>
                  <a:lnTo>
                    <a:pt x="236194" y="2191777"/>
                  </a:lnTo>
                  <a:lnTo>
                    <a:pt x="261686" y="2228323"/>
                  </a:lnTo>
                  <a:lnTo>
                    <a:pt x="288316" y="2264066"/>
                  </a:lnTo>
                  <a:lnTo>
                    <a:pt x="316059" y="2298983"/>
                  </a:lnTo>
                  <a:lnTo>
                    <a:pt x="344891" y="2333051"/>
                  </a:lnTo>
                  <a:lnTo>
                    <a:pt x="374787" y="2366246"/>
                  </a:lnTo>
                  <a:lnTo>
                    <a:pt x="405723" y="2398544"/>
                  </a:lnTo>
                  <a:lnTo>
                    <a:pt x="437673" y="2429922"/>
                  </a:lnTo>
                  <a:lnTo>
                    <a:pt x="470614" y="2460357"/>
                  </a:lnTo>
                  <a:lnTo>
                    <a:pt x="504521" y="2489825"/>
                  </a:lnTo>
                  <a:lnTo>
                    <a:pt x="539368" y="2518303"/>
                  </a:lnTo>
                  <a:lnTo>
                    <a:pt x="575132" y="2545767"/>
                  </a:lnTo>
                  <a:lnTo>
                    <a:pt x="611788" y="2572195"/>
                  </a:lnTo>
                  <a:lnTo>
                    <a:pt x="649311" y="2597561"/>
                  </a:lnTo>
                  <a:lnTo>
                    <a:pt x="687677" y="2621843"/>
                  </a:lnTo>
                  <a:lnTo>
                    <a:pt x="726860" y="2645018"/>
                  </a:lnTo>
                  <a:lnTo>
                    <a:pt x="766837" y="2667063"/>
                  </a:lnTo>
                  <a:lnTo>
                    <a:pt x="807583" y="2687952"/>
                  </a:lnTo>
                  <a:lnTo>
                    <a:pt x="849073" y="2707664"/>
                  </a:lnTo>
                  <a:lnTo>
                    <a:pt x="891282" y="2726175"/>
                  </a:lnTo>
                  <a:lnTo>
                    <a:pt x="934187" y="2743461"/>
                  </a:lnTo>
                  <a:lnTo>
                    <a:pt x="977761" y="2759499"/>
                  </a:lnTo>
                  <a:lnTo>
                    <a:pt x="1021982" y="2774265"/>
                  </a:lnTo>
                  <a:lnTo>
                    <a:pt x="1066823" y="2787736"/>
                  </a:lnTo>
                  <a:lnTo>
                    <a:pt x="1112261" y="2799889"/>
                  </a:lnTo>
                  <a:lnTo>
                    <a:pt x="1158271" y="2810699"/>
                  </a:lnTo>
                  <a:lnTo>
                    <a:pt x="1204827" y="2820145"/>
                  </a:lnTo>
                  <a:lnTo>
                    <a:pt x="1251907" y="2828201"/>
                  </a:lnTo>
                  <a:lnTo>
                    <a:pt x="1299484" y="2834846"/>
                  </a:lnTo>
                  <a:lnTo>
                    <a:pt x="1347535" y="2840054"/>
                  </a:lnTo>
                  <a:lnTo>
                    <a:pt x="1396035" y="2843804"/>
                  </a:lnTo>
                  <a:lnTo>
                    <a:pt x="1444958" y="2846071"/>
                  </a:lnTo>
                  <a:lnTo>
                    <a:pt x="1494281" y="2846832"/>
                  </a:lnTo>
                  <a:lnTo>
                    <a:pt x="1543605" y="2846071"/>
                  </a:lnTo>
                  <a:lnTo>
                    <a:pt x="1592528" y="2843804"/>
                  </a:lnTo>
                  <a:lnTo>
                    <a:pt x="1641028" y="2840054"/>
                  </a:lnTo>
                  <a:lnTo>
                    <a:pt x="1689079" y="2834846"/>
                  </a:lnTo>
                  <a:lnTo>
                    <a:pt x="1736656" y="2828201"/>
                  </a:lnTo>
                  <a:lnTo>
                    <a:pt x="1783736" y="2820145"/>
                  </a:lnTo>
                  <a:lnTo>
                    <a:pt x="1830292" y="2810699"/>
                  </a:lnTo>
                  <a:lnTo>
                    <a:pt x="1876302" y="2799889"/>
                  </a:lnTo>
                  <a:lnTo>
                    <a:pt x="1921740" y="2787736"/>
                  </a:lnTo>
                  <a:lnTo>
                    <a:pt x="1966581" y="2774265"/>
                  </a:lnTo>
                  <a:lnTo>
                    <a:pt x="2010802" y="2759499"/>
                  </a:lnTo>
                  <a:lnTo>
                    <a:pt x="2054376" y="2743461"/>
                  </a:lnTo>
                  <a:lnTo>
                    <a:pt x="2097281" y="2726175"/>
                  </a:lnTo>
                  <a:lnTo>
                    <a:pt x="2139490" y="2707664"/>
                  </a:lnTo>
                  <a:lnTo>
                    <a:pt x="2180980" y="2687952"/>
                  </a:lnTo>
                  <a:lnTo>
                    <a:pt x="2221726" y="2667063"/>
                  </a:lnTo>
                  <a:lnTo>
                    <a:pt x="2261703" y="2645018"/>
                  </a:lnTo>
                  <a:lnTo>
                    <a:pt x="2300886" y="2621843"/>
                  </a:lnTo>
                  <a:lnTo>
                    <a:pt x="2339252" y="2597561"/>
                  </a:lnTo>
                  <a:lnTo>
                    <a:pt x="2376775" y="2572195"/>
                  </a:lnTo>
                  <a:lnTo>
                    <a:pt x="2413431" y="2545767"/>
                  </a:lnTo>
                  <a:lnTo>
                    <a:pt x="2449195" y="2518303"/>
                  </a:lnTo>
                  <a:lnTo>
                    <a:pt x="2484042" y="2489825"/>
                  </a:lnTo>
                  <a:lnTo>
                    <a:pt x="2517949" y="2460357"/>
                  </a:lnTo>
                  <a:lnTo>
                    <a:pt x="2550890" y="2429922"/>
                  </a:lnTo>
                  <a:lnTo>
                    <a:pt x="2582840" y="2398544"/>
                  </a:lnTo>
                  <a:lnTo>
                    <a:pt x="2613776" y="2366246"/>
                  </a:lnTo>
                  <a:lnTo>
                    <a:pt x="2643672" y="2333051"/>
                  </a:lnTo>
                  <a:lnTo>
                    <a:pt x="2672504" y="2298983"/>
                  </a:lnTo>
                  <a:lnTo>
                    <a:pt x="2700247" y="2264066"/>
                  </a:lnTo>
                  <a:lnTo>
                    <a:pt x="2726877" y="2228323"/>
                  </a:lnTo>
                  <a:lnTo>
                    <a:pt x="2752369" y="2191777"/>
                  </a:lnTo>
                  <a:lnTo>
                    <a:pt x="2776698" y="2154451"/>
                  </a:lnTo>
                  <a:lnTo>
                    <a:pt x="2799840" y="2116370"/>
                  </a:lnTo>
                  <a:lnTo>
                    <a:pt x="2821770" y="2077557"/>
                  </a:lnTo>
                  <a:lnTo>
                    <a:pt x="2842464" y="2038034"/>
                  </a:lnTo>
                  <a:lnTo>
                    <a:pt x="2861896" y="1997826"/>
                  </a:lnTo>
                  <a:lnTo>
                    <a:pt x="2880043" y="1956957"/>
                  </a:lnTo>
                  <a:lnTo>
                    <a:pt x="2896880" y="1915448"/>
                  </a:lnTo>
                  <a:lnTo>
                    <a:pt x="2912382" y="1873325"/>
                  </a:lnTo>
                  <a:lnTo>
                    <a:pt x="2926524" y="1830609"/>
                  </a:lnTo>
                  <a:lnTo>
                    <a:pt x="2939282" y="1787326"/>
                  </a:lnTo>
                  <a:lnTo>
                    <a:pt x="2950631" y="1743498"/>
                  </a:lnTo>
                  <a:lnTo>
                    <a:pt x="2960547" y="1699148"/>
                  </a:lnTo>
                  <a:lnTo>
                    <a:pt x="2969005" y="1654301"/>
                  </a:lnTo>
                  <a:lnTo>
                    <a:pt x="2975981" y="1608979"/>
                  </a:lnTo>
                  <a:lnTo>
                    <a:pt x="2981449" y="1563206"/>
                  </a:lnTo>
                  <a:lnTo>
                    <a:pt x="2985385" y="1517005"/>
                  </a:lnTo>
                  <a:lnTo>
                    <a:pt x="2987765" y="1470401"/>
                  </a:lnTo>
                  <a:lnTo>
                    <a:pt x="2988563" y="1423415"/>
                  </a:lnTo>
                  <a:lnTo>
                    <a:pt x="2987765" y="1376430"/>
                  </a:lnTo>
                  <a:lnTo>
                    <a:pt x="2985385" y="1329826"/>
                  </a:lnTo>
                  <a:lnTo>
                    <a:pt x="2981449" y="1283625"/>
                  </a:lnTo>
                  <a:lnTo>
                    <a:pt x="2975981" y="1237852"/>
                  </a:lnTo>
                  <a:lnTo>
                    <a:pt x="2969005" y="1192530"/>
                  </a:lnTo>
                  <a:lnTo>
                    <a:pt x="2960547" y="1147683"/>
                  </a:lnTo>
                  <a:lnTo>
                    <a:pt x="2950631" y="1103333"/>
                  </a:lnTo>
                  <a:lnTo>
                    <a:pt x="2939282" y="1059505"/>
                  </a:lnTo>
                  <a:lnTo>
                    <a:pt x="2926524" y="1016222"/>
                  </a:lnTo>
                  <a:lnTo>
                    <a:pt x="2912382" y="973506"/>
                  </a:lnTo>
                  <a:lnTo>
                    <a:pt x="2896880" y="931383"/>
                  </a:lnTo>
                  <a:lnTo>
                    <a:pt x="2880043" y="889874"/>
                  </a:lnTo>
                  <a:lnTo>
                    <a:pt x="2861896" y="849005"/>
                  </a:lnTo>
                  <a:lnTo>
                    <a:pt x="2842464" y="808797"/>
                  </a:lnTo>
                  <a:lnTo>
                    <a:pt x="2821770" y="769274"/>
                  </a:lnTo>
                  <a:lnTo>
                    <a:pt x="2799840" y="730461"/>
                  </a:lnTo>
                  <a:lnTo>
                    <a:pt x="2776698" y="692380"/>
                  </a:lnTo>
                  <a:lnTo>
                    <a:pt x="2752369" y="655054"/>
                  </a:lnTo>
                  <a:lnTo>
                    <a:pt x="2726877" y="618508"/>
                  </a:lnTo>
                  <a:lnTo>
                    <a:pt x="2700247" y="582765"/>
                  </a:lnTo>
                  <a:lnTo>
                    <a:pt x="2672504" y="547848"/>
                  </a:lnTo>
                  <a:lnTo>
                    <a:pt x="2643672" y="513780"/>
                  </a:lnTo>
                  <a:lnTo>
                    <a:pt x="2613776" y="480585"/>
                  </a:lnTo>
                  <a:lnTo>
                    <a:pt x="2582840" y="448287"/>
                  </a:lnTo>
                  <a:lnTo>
                    <a:pt x="2550890" y="416909"/>
                  </a:lnTo>
                  <a:lnTo>
                    <a:pt x="2517949" y="386474"/>
                  </a:lnTo>
                  <a:lnTo>
                    <a:pt x="2484042" y="357006"/>
                  </a:lnTo>
                  <a:lnTo>
                    <a:pt x="2449195" y="328528"/>
                  </a:lnTo>
                  <a:lnTo>
                    <a:pt x="2413431" y="301064"/>
                  </a:lnTo>
                  <a:lnTo>
                    <a:pt x="2376775" y="274636"/>
                  </a:lnTo>
                  <a:lnTo>
                    <a:pt x="2339252" y="249270"/>
                  </a:lnTo>
                  <a:lnTo>
                    <a:pt x="2300886" y="224988"/>
                  </a:lnTo>
                  <a:lnTo>
                    <a:pt x="2261703" y="201813"/>
                  </a:lnTo>
                  <a:lnTo>
                    <a:pt x="2221726" y="179768"/>
                  </a:lnTo>
                  <a:lnTo>
                    <a:pt x="2180980" y="158879"/>
                  </a:lnTo>
                  <a:lnTo>
                    <a:pt x="2139490" y="139167"/>
                  </a:lnTo>
                  <a:lnTo>
                    <a:pt x="2097281" y="120656"/>
                  </a:lnTo>
                  <a:lnTo>
                    <a:pt x="2054376" y="103370"/>
                  </a:lnTo>
                  <a:lnTo>
                    <a:pt x="2010802" y="87332"/>
                  </a:lnTo>
                  <a:lnTo>
                    <a:pt x="1966581" y="72566"/>
                  </a:lnTo>
                  <a:lnTo>
                    <a:pt x="1921740" y="59095"/>
                  </a:lnTo>
                  <a:lnTo>
                    <a:pt x="1876302" y="46942"/>
                  </a:lnTo>
                  <a:lnTo>
                    <a:pt x="1830292" y="36132"/>
                  </a:lnTo>
                  <a:lnTo>
                    <a:pt x="1783736" y="26686"/>
                  </a:lnTo>
                  <a:lnTo>
                    <a:pt x="1736656" y="18630"/>
                  </a:lnTo>
                  <a:lnTo>
                    <a:pt x="1689079" y="11985"/>
                  </a:lnTo>
                  <a:lnTo>
                    <a:pt x="1641028" y="6777"/>
                  </a:lnTo>
                  <a:lnTo>
                    <a:pt x="1592528" y="3027"/>
                  </a:lnTo>
                  <a:lnTo>
                    <a:pt x="1543605" y="76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1365" y="1410842"/>
              <a:ext cx="3067685" cy="3011170"/>
            </a:xfrm>
            <a:custGeom>
              <a:avLst/>
              <a:gdLst/>
              <a:ahLst/>
              <a:cxnLst/>
              <a:rect l="l" t="t" r="r" b="b"/>
              <a:pathLst>
                <a:path w="3067684" h="3011170">
                  <a:moveTo>
                    <a:pt x="1382649" y="0"/>
                  </a:moveTo>
                  <a:lnTo>
                    <a:pt x="1383919" y="105664"/>
                  </a:lnTo>
                  <a:lnTo>
                    <a:pt x="1334502" y="111019"/>
                  </a:lnTo>
                  <a:lnTo>
                    <a:pt x="1285602" y="117829"/>
                  </a:lnTo>
                  <a:lnTo>
                    <a:pt x="1237243" y="126070"/>
                  </a:lnTo>
                  <a:lnTo>
                    <a:pt x="1189449" y="135716"/>
                  </a:lnTo>
                  <a:lnTo>
                    <a:pt x="1142242" y="146743"/>
                  </a:lnTo>
                  <a:lnTo>
                    <a:pt x="1095645" y="159128"/>
                  </a:lnTo>
                  <a:lnTo>
                    <a:pt x="1049684" y="172847"/>
                  </a:lnTo>
                  <a:lnTo>
                    <a:pt x="1004380" y="187874"/>
                  </a:lnTo>
                  <a:lnTo>
                    <a:pt x="959757" y="204186"/>
                  </a:lnTo>
                  <a:lnTo>
                    <a:pt x="915839" y="221759"/>
                  </a:lnTo>
                  <a:lnTo>
                    <a:pt x="872648" y="240568"/>
                  </a:lnTo>
                  <a:lnTo>
                    <a:pt x="830209" y="260590"/>
                  </a:lnTo>
                  <a:lnTo>
                    <a:pt x="788545" y="281799"/>
                  </a:lnTo>
                  <a:lnTo>
                    <a:pt x="747679" y="304172"/>
                  </a:lnTo>
                  <a:lnTo>
                    <a:pt x="707635" y="327685"/>
                  </a:lnTo>
                  <a:lnTo>
                    <a:pt x="668435" y="352313"/>
                  </a:lnTo>
                  <a:lnTo>
                    <a:pt x="630104" y="378033"/>
                  </a:lnTo>
                  <a:lnTo>
                    <a:pt x="592664" y="404819"/>
                  </a:lnTo>
                  <a:lnTo>
                    <a:pt x="556140" y="432648"/>
                  </a:lnTo>
                  <a:lnTo>
                    <a:pt x="520554" y="461496"/>
                  </a:lnTo>
                  <a:lnTo>
                    <a:pt x="485930" y="491338"/>
                  </a:lnTo>
                  <a:lnTo>
                    <a:pt x="452292" y="522150"/>
                  </a:lnTo>
                  <a:lnTo>
                    <a:pt x="419662" y="553908"/>
                  </a:lnTo>
                  <a:lnTo>
                    <a:pt x="388064" y="586588"/>
                  </a:lnTo>
                  <a:lnTo>
                    <a:pt x="357522" y="620165"/>
                  </a:lnTo>
                  <a:lnTo>
                    <a:pt x="328059" y="654616"/>
                  </a:lnTo>
                  <a:lnTo>
                    <a:pt x="299698" y="689916"/>
                  </a:lnTo>
                  <a:lnTo>
                    <a:pt x="272463" y="726041"/>
                  </a:lnTo>
                  <a:lnTo>
                    <a:pt x="246376" y="762966"/>
                  </a:lnTo>
                  <a:lnTo>
                    <a:pt x="221463" y="800668"/>
                  </a:lnTo>
                  <a:lnTo>
                    <a:pt x="197745" y="839123"/>
                  </a:lnTo>
                  <a:lnTo>
                    <a:pt x="175247" y="878305"/>
                  </a:lnTo>
                  <a:lnTo>
                    <a:pt x="153991" y="918191"/>
                  </a:lnTo>
                  <a:lnTo>
                    <a:pt x="134002" y="958757"/>
                  </a:lnTo>
                  <a:lnTo>
                    <a:pt x="115302" y="999979"/>
                  </a:lnTo>
                  <a:lnTo>
                    <a:pt x="97914" y="1041832"/>
                  </a:lnTo>
                  <a:lnTo>
                    <a:pt x="81864" y="1084291"/>
                  </a:lnTo>
                  <a:lnTo>
                    <a:pt x="67173" y="1127334"/>
                  </a:lnTo>
                  <a:lnTo>
                    <a:pt x="53864" y="1170935"/>
                  </a:lnTo>
                  <a:lnTo>
                    <a:pt x="41963" y="1215071"/>
                  </a:lnTo>
                  <a:lnTo>
                    <a:pt x="31491" y="1259717"/>
                  </a:lnTo>
                  <a:lnTo>
                    <a:pt x="22473" y="1304849"/>
                  </a:lnTo>
                  <a:lnTo>
                    <a:pt x="14931" y="1350443"/>
                  </a:lnTo>
                  <a:lnTo>
                    <a:pt x="8890" y="1396475"/>
                  </a:lnTo>
                  <a:lnTo>
                    <a:pt x="4372" y="1442920"/>
                  </a:lnTo>
                  <a:lnTo>
                    <a:pt x="1400" y="1489754"/>
                  </a:lnTo>
                  <a:lnTo>
                    <a:pt x="0" y="1536954"/>
                  </a:lnTo>
                  <a:lnTo>
                    <a:pt x="177" y="1584087"/>
                  </a:lnTo>
                  <a:lnTo>
                    <a:pt x="1920" y="1630865"/>
                  </a:lnTo>
                  <a:lnTo>
                    <a:pt x="5205" y="1677265"/>
                  </a:lnTo>
                  <a:lnTo>
                    <a:pt x="10008" y="1723264"/>
                  </a:lnTo>
                  <a:lnTo>
                    <a:pt x="16306" y="1768839"/>
                  </a:lnTo>
                  <a:lnTo>
                    <a:pt x="24075" y="1813967"/>
                  </a:lnTo>
                  <a:lnTo>
                    <a:pt x="33291" y="1858625"/>
                  </a:lnTo>
                  <a:lnTo>
                    <a:pt x="43932" y="1902790"/>
                  </a:lnTo>
                  <a:lnTo>
                    <a:pt x="55973" y="1946439"/>
                  </a:lnTo>
                  <a:lnTo>
                    <a:pt x="69391" y="1989550"/>
                  </a:lnTo>
                  <a:lnTo>
                    <a:pt x="84163" y="2032100"/>
                  </a:lnTo>
                  <a:lnTo>
                    <a:pt x="100265" y="2074065"/>
                  </a:lnTo>
                  <a:lnTo>
                    <a:pt x="117673" y="2115423"/>
                  </a:lnTo>
                  <a:lnTo>
                    <a:pt x="136365" y="2156151"/>
                  </a:lnTo>
                  <a:lnTo>
                    <a:pt x="156316" y="2196226"/>
                  </a:lnTo>
                  <a:lnTo>
                    <a:pt x="177503" y="2235625"/>
                  </a:lnTo>
                  <a:lnTo>
                    <a:pt x="199902" y="2274325"/>
                  </a:lnTo>
                  <a:lnTo>
                    <a:pt x="223491" y="2312303"/>
                  </a:lnTo>
                  <a:lnTo>
                    <a:pt x="248244" y="2349537"/>
                  </a:lnTo>
                  <a:lnTo>
                    <a:pt x="274140" y="2386004"/>
                  </a:lnTo>
                  <a:lnTo>
                    <a:pt x="301154" y="2421680"/>
                  </a:lnTo>
                  <a:lnTo>
                    <a:pt x="329263" y="2456543"/>
                  </a:lnTo>
                  <a:lnTo>
                    <a:pt x="358443" y="2490570"/>
                  </a:lnTo>
                  <a:lnTo>
                    <a:pt x="388672" y="2523738"/>
                  </a:lnTo>
                  <a:lnTo>
                    <a:pt x="419924" y="2556024"/>
                  </a:lnTo>
                  <a:lnTo>
                    <a:pt x="452177" y="2587405"/>
                  </a:lnTo>
                  <a:lnTo>
                    <a:pt x="485408" y="2617858"/>
                  </a:lnTo>
                  <a:lnTo>
                    <a:pt x="519592" y="2647361"/>
                  </a:lnTo>
                  <a:lnTo>
                    <a:pt x="554707" y="2675891"/>
                  </a:lnTo>
                  <a:lnTo>
                    <a:pt x="590728" y="2703424"/>
                  </a:lnTo>
                  <a:lnTo>
                    <a:pt x="627633" y="2729937"/>
                  </a:lnTo>
                  <a:lnTo>
                    <a:pt x="665397" y="2755409"/>
                  </a:lnTo>
                  <a:lnTo>
                    <a:pt x="703997" y="2779815"/>
                  </a:lnTo>
                  <a:lnTo>
                    <a:pt x="743410" y="2803134"/>
                  </a:lnTo>
                  <a:lnTo>
                    <a:pt x="783613" y="2825342"/>
                  </a:lnTo>
                  <a:lnTo>
                    <a:pt x="824581" y="2846416"/>
                  </a:lnTo>
                  <a:lnTo>
                    <a:pt x="866291" y="2866333"/>
                  </a:lnTo>
                  <a:lnTo>
                    <a:pt x="908719" y="2885071"/>
                  </a:lnTo>
                  <a:lnTo>
                    <a:pt x="951843" y="2902607"/>
                  </a:lnTo>
                  <a:lnTo>
                    <a:pt x="995638" y="2918917"/>
                  </a:lnTo>
                  <a:lnTo>
                    <a:pt x="1040081" y="2933980"/>
                  </a:lnTo>
                  <a:lnTo>
                    <a:pt x="1085149" y="2947771"/>
                  </a:lnTo>
                  <a:lnTo>
                    <a:pt x="1130818" y="2960268"/>
                  </a:lnTo>
                  <a:lnTo>
                    <a:pt x="1177064" y="2971448"/>
                  </a:lnTo>
                  <a:lnTo>
                    <a:pt x="1223864" y="2981289"/>
                  </a:lnTo>
                  <a:lnTo>
                    <a:pt x="1271195" y="2989767"/>
                  </a:lnTo>
                  <a:lnTo>
                    <a:pt x="1319033" y="2996859"/>
                  </a:lnTo>
                  <a:lnTo>
                    <a:pt x="1367354" y="3002543"/>
                  </a:lnTo>
                  <a:lnTo>
                    <a:pt x="1416135" y="3006796"/>
                  </a:lnTo>
                  <a:lnTo>
                    <a:pt x="1465352" y="3009594"/>
                  </a:lnTo>
                  <a:lnTo>
                    <a:pt x="1514983" y="3010916"/>
                  </a:lnTo>
                  <a:lnTo>
                    <a:pt x="1564632" y="3010748"/>
                  </a:lnTo>
                  <a:lnTo>
                    <a:pt x="1613907" y="3009094"/>
                  </a:lnTo>
                  <a:lnTo>
                    <a:pt x="1662783" y="3005977"/>
                  </a:lnTo>
                  <a:lnTo>
                    <a:pt x="1711235" y="3001419"/>
                  </a:lnTo>
                  <a:lnTo>
                    <a:pt x="1759241" y="2995442"/>
                  </a:lnTo>
                  <a:lnTo>
                    <a:pt x="1806776" y="2988068"/>
                  </a:lnTo>
                  <a:lnTo>
                    <a:pt x="1853815" y="2979320"/>
                  </a:lnTo>
                  <a:lnTo>
                    <a:pt x="1900336" y="2969220"/>
                  </a:lnTo>
                  <a:lnTo>
                    <a:pt x="1946312" y="2957791"/>
                  </a:lnTo>
                  <a:lnTo>
                    <a:pt x="1991721" y="2945054"/>
                  </a:lnTo>
                  <a:lnTo>
                    <a:pt x="2036539" y="2931032"/>
                  </a:lnTo>
                  <a:lnTo>
                    <a:pt x="2080741" y="2915748"/>
                  </a:lnTo>
                  <a:lnTo>
                    <a:pt x="2124303" y="2899223"/>
                  </a:lnTo>
                  <a:lnTo>
                    <a:pt x="2167201" y="2881481"/>
                  </a:lnTo>
                  <a:lnTo>
                    <a:pt x="2209412" y="2862542"/>
                  </a:lnTo>
                  <a:lnTo>
                    <a:pt x="2250910" y="2842431"/>
                  </a:lnTo>
                  <a:lnTo>
                    <a:pt x="2291672" y="2821168"/>
                  </a:lnTo>
                  <a:lnTo>
                    <a:pt x="2331674" y="2798777"/>
                  </a:lnTo>
                  <a:lnTo>
                    <a:pt x="2370892" y="2775279"/>
                  </a:lnTo>
                  <a:lnTo>
                    <a:pt x="2409301" y="2750697"/>
                  </a:lnTo>
                  <a:lnTo>
                    <a:pt x="2446877" y="2725054"/>
                  </a:lnTo>
                  <a:lnTo>
                    <a:pt x="2483597" y="2698371"/>
                  </a:lnTo>
                  <a:lnTo>
                    <a:pt x="2519436" y="2670671"/>
                  </a:lnTo>
                  <a:lnTo>
                    <a:pt x="2554371" y="2641976"/>
                  </a:lnTo>
                  <a:lnTo>
                    <a:pt x="2588377" y="2612309"/>
                  </a:lnTo>
                  <a:lnTo>
                    <a:pt x="2621429" y="2581692"/>
                  </a:lnTo>
                  <a:lnTo>
                    <a:pt x="2653505" y="2550147"/>
                  </a:lnTo>
                  <a:lnTo>
                    <a:pt x="2684579" y="2517696"/>
                  </a:lnTo>
                  <a:lnTo>
                    <a:pt x="2714628" y="2484362"/>
                  </a:lnTo>
                  <a:lnTo>
                    <a:pt x="2743628" y="2450168"/>
                  </a:lnTo>
                  <a:lnTo>
                    <a:pt x="2771554" y="2415135"/>
                  </a:lnTo>
                  <a:lnTo>
                    <a:pt x="2798383" y="2379286"/>
                  </a:lnTo>
                  <a:lnTo>
                    <a:pt x="2824090" y="2342643"/>
                  </a:lnTo>
                  <a:lnTo>
                    <a:pt x="2848652" y="2305228"/>
                  </a:lnTo>
                  <a:lnTo>
                    <a:pt x="2872044" y="2267064"/>
                  </a:lnTo>
                  <a:lnTo>
                    <a:pt x="2894241" y="2228174"/>
                  </a:lnTo>
                  <a:lnTo>
                    <a:pt x="2915221" y="2188579"/>
                  </a:lnTo>
                  <a:lnTo>
                    <a:pt x="2934959" y="2148301"/>
                  </a:lnTo>
                  <a:lnTo>
                    <a:pt x="2953430" y="2107364"/>
                  </a:lnTo>
                  <a:lnTo>
                    <a:pt x="2970612" y="2065789"/>
                  </a:lnTo>
                  <a:lnTo>
                    <a:pt x="2986478" y="2023599"/>
                  </a:lnTo>
                  <a:lnTo>
                    <a:pt x="3001007" y="1980815"/>
                  </a:lnTo>
                  <a:lnTo>
                    <a:pt x="3014173" y="1937462"/>
                  </a:lnTo>
                  <a:lnTo>
                    <a:pt x="3025952" y="1893560"/>
                  </a:lnTo>
                  <a:lnTo>
                    <a:pt x="3036321" y="1849131"/>
                  </a:lnTo>
                  <a:lnTo>
                    <a:pt x="3045254" y="1804200"/>
                  </a:lnTo>
                  <a:lnTo>
                    <a:pt x="3052729" y="1758787"/>
                  </a:lnTo>
                  <a:lnTo>
                    <a:pt x="3058721" y="1712915"/>
                  </a:lnTo>
                  <a:lnTo>
                    <a:pt x="3063206" y="1666606"/>
                  </a:lnTo>
                  <a:lnTo>
                    <a:pt x="3066159" y="1619883"/>
                  </a:lnTo>
                  <a:lnTo>
                    <a:pt x="3067558" y="1572768"/>
                  </a:lnTo>
                  <a:lnTo>
                    <a:pt x="3067380" y="1525634"/>
                  </a:lnTo>
                  <a:lnTo>
                    <a:pt x="3065637" y="1478856"/>
                  </a:lnTo>
                  <a:lnTo>
                    <a:pt x="3062352" y="1432456"/>
                  </a:lnTo>
                  <a:lnTo>
                    <a:pt x="3057549" y="1386457"/>
                  </a:lnTo>
                  <a:lnTo>
                    <a:pt x="3051251" y="1340882"/>
                  </a:lnTo>
                  <a:lnTo>
                    <a:pt x="3043482" y="1295754"/>
                  </a:lnTo>
                  <a:lnTo>
                    <a:pt x="3034266" y="1251096"/>
                  </a:lnTo>
                  <a:lnTo>
                    <a:pt x="3023625" y="1206931"/>
                  </a:lnTo>
                  <a:lnTo>
                    <a:pt x="3011584" y="1163282"/>
                  </a:lnTo>
                  <a:lnTo>
                    <a:pt x="2998166" y="1120171"/>
                  </a:lnTo>
                  <a:lnTo>
                    <a:pt x="2983394" y="1077621"/>
                  </a:lnTo>
                  <a:lnTo>
                    <a:pt x="2967292" y="1035656"/>
                  </a:lnTo>
                  <a:lnTo>
                    <a:pt x="2949884" y="994298"/>
                  </a:lnTo>
                  <a:lnTo>
                    <a:pt x="2931192" y="953570"/>
                  </a:lnTo>
                  <a:lnTo>
                    <a:pt x="2911241" y="913495"/>
                  </a:lnTo>
                  <a:lnTo>
                    <a:pt x="2890054" y="874096"/>
                  </a:lnTo>
                  <a:lnTo>
                    <a:pt x="2867655" y="835396"/>
                  </a:lnTo>
                  <a:lnTo>
                    <a:pt x="2844066" y="797418"/>
                  </a:lnTo>
                  <a:lnTo>
                    <a:pt x="2819313" y="760184"/>
                  </a:lnTo>
                  <a:lnTo>
                    <a:pt x="2793417" y="723717"/>
                  </a:lnTo>
                  <a:lnTo>
                    <a:pt x="2766403" y="688041"/>
                  </a:lnTo>
                  <a:lnTo>
                    <a:pt x="2738294" y="653178"/>
                  </a:lnTo>
                  <a:lnTo>
                    <a:pt x="2709114" y="619151"/>
                  </a:lnTo>
                  <a:lnTo>
                    <a:pt x="2678885" y="585983"/>
                  </a:lnTo>
                  <a:lnTo>
                    <a:pt x="2647633" y="553697"/>
                  </a:lnTo>
                  <a:lnTo>
                    <a:pt x="2615380" y="522316"/>
                  </a:lnTo>
                  <a:lnTo>
                    <a:pt x="2582149" y="491863"/>
                  </a:lnTo>
                  <a:lnTo>
                    <a:pt x="2547965" y="462360"/>
                  </a:lnTo>
                  <a:lnTo>
                    <a:pt x="2512850" y="433830"/>
                  </a:lnTo>
                  <a:lnTo>
                    <a:pt x="2476829" y="406297"/>
                  </a:lnTo>
                  <a:lnTo>
                    <a:pt x="2439924" y="379784"/>
                  </a:lnTo>
                  <a:lnTo>
                    <a:pt x="2402160" y="354312"/>
                  </a:lnTo>
                  <a:lnTo>
                    <a:pt x="2363560" y="329906"/>
                  </a:lnTo>
                  <a:lnTo>
                    <a:pt x="2324147" y="306587"/>
                  </a:lnTo>
                  <a:lnTo>
                    <a:pt x="2283944" y="284379"/>
                  </a:lnTo>
                  <a:lnTo>
                    <a:pt x="2242976" y="263305"/>
                  </a:lnTo>
                  <a:lnTo>
                    <a:pt x="2201266" y="243388"/>
                  </a:lnTo>
                  <a:lnTo>
                    <a:pt x="2158838" y="224650"/>
                  </a:lnTo>
                  <a:lnTo>
                    <a:pt x="2115714" y="207114"/>
                  </a:lnTo>
                  <a:lnTo>
                    <a:pt x="2071919" y="190804"/>
                  </a:lnTo>
                  <a:lnTo>
                    <a:pt x="2027476" y="175741"/>
                  </a:lnTo>
                  <a:lnTo>
                    <a:pt x="1982408" y="161950"/>
                  </a:lnTo>
                  <a:lnTo>
                    <a:pt x="1936739" y="149453"/>
                  </a:lnTo>
                  <a:lnTo>
                    <a:pt x="1890493" y="138273"/>
                  </a:lnTo>
                  <a:lnTo>
                    <a:pt x="1843693" y="128432"/>
                  </a:lnTo>
                  <a:lnTo>
                    <a:pt x="1796362" y="119954"/>
                  </a:lnTo>
                  <a:lnTo>
                    <a:pt x="1748524" y="112862"/>
                  </a:lnTo>
                  <a:lnTo>
                    <a:pt x="1700203" y="107178"/>
                  </a:lnTo>
                  <a:lnTo>
                    <a:pt x="1651422" y="102925"/>
                  </a:lnTo>
                  <a:lnTo>
                    <a:pt x="1602205" y="100127"/>
                  </a:lnTo>
                  <a:lnTo>
                    <a:pt x="1552575" y="98806"/>
                  </a:lnTo>
                  <a:lnTo>
                    <a:pt x="1550543" y="257556"/>
                  </a:lnTo>
                  <a:lnTo>
                    <a:pt x="1600042" y="258963"/>
                  </a:lnTo>
                  <a:lnTo>
                    <a:pt x="1649116" y="262007"/>
                  </a:lnTo>
                  <a:lnTo>
                    <a:pt x="1697731" y="266660"/>
                  </a:lnTo>
                  <a:lnTo>
                    <a:pt x="1745857" y="272895"/>
                  </a:lnTo>
                  <a:lnTo>
                    <a:pt x="1793463" y="280685"/>
                  </a:lnTo>
                  <a:lnTo>
                    <a:pt x="1840516" y="290003"/>
                  </a:lnTo>
                  <a:lnTo>
                    <a:pt x="1886985" y="300822"/>
                  </a:lnTo>
                  <a:lnTo>
                    <a:pt x="1932840" y="313115"/>
                  </a:lnTo>
                  <a:lnTo>
                    <a:pt x="1978047" y="326856"/>
                  </a:lnTo>
                  <a:lnTo>
                    <a:pt x="2022576" y="342016"/>
                  </a:lnTo>
                  <a:lnTo>
                    <a:pt x="2066395" y="358570"/>
                  </a:lnTo>
                  <a:lnTo>
                    <a:pt x="2109474" y="376490"/>
                  </a:lnTo>
                  <a:lnTo>
                    <a:pt x="2151779" y="395749"/>
                  </a:lnTo>
                  <a:lnTo>
                    <a:pt x="2193280" y="416320"/>
                  </a:lnTo>
                  <a:lnTo>
                    <a:pt x="2233946" y="438176"/>
                  </a:lnTo>
                  <a:lnTo>
                    <a:pt x="2273744" y="461290"/>
                  </a:lnTo>
                  <a:lnTo>
                    <a:pt x="2312643" y="485635"/>
                  </a:lnTo>
                  <a:lnTo>
                    <a:pt x="2350613" y="511185"/>
                  </a:lnTo>
                  <a:lnTo>
                    <a:pt x="2387620" y="537911"/>
                  </a:lnTo>
                  <a:lnTo>
                    <a:pt x="2423635" y="565788"/>
                  </a:lnTo>
                  <a:lnTo>
                    <a:pt x="2458624" y="594788"/>
                  </a:lnTo>
                  <a:lnTo>
                    <a:pt x="2492558" y="624884"/>
                  </a:lnTo>
                  <a:lnTo>
                    <a:pt x="2525404" y="656049"/>
                  </a:lnTo>
                  <a:lnTo>
                    <a:pt x="2557130" y="688257"/>
                  </a:lnTo>
                  <a:lnTo>
                    <a:pt x="2587707" y="721479"/>
                  </a:lnTo>
                  <a:lnTo>
                    <a:pt x="2617100" y="755690"/>
                  </a:lnTo>
                  <a:lnTo>
                    <a:pt x="2645281" y="790861"/>
                  </a:lnTo>
                  <a:lnTo>
                    <a:pt x="2672216" y="826967"/>
                  </a:lnTo>
                  <a:lnTo>
                    <a:pt x="2697874" y="863980"/>
                  </a:lnTo>
                  <a:lnTo>
                    <a:pt x="2722225" y="901873"/>
                  </a:lnTo>
                  <a:lnTo>
                    <a:pt x="2745236" y="940619"/>
                  </a:lnTo>
                  <a:lnTo>
                    <a:pt x="2766875" y="980192"/>
                  </a:lnTo>
                  <a:lnTo>
                    <a:pt x="2787113" y="1020563"/>
                  </a:lnTo>
                  <a:lnTo>
                    <a:pt x="2805916" y="1061707"/>
                  </a:lnTo>
                  <a:lnTo>
                    <a:pt x="2823253" y="1103596"/>
                  </a:lnTo>
                  <a:lnTo>
                    <a:pt x="2839093" y="1146203"/>
                  </a:lnTo>
                  <a:lnTo>
                    <a:pt x="2853405" y="1189501"/>
                  </a:lnTo>
                  <a:lnTo>
                    <a:pt x="2866157" y="1233464"/>
                  </a:lnTo>
                  <a:lnTo>
                    <a:pt x="2877317" y="1278063"/>
                  </a:lnTo>
                  <a:lnTo>
                    <a:pt x="2886854" y="1323273"/>
                  </a:lnTo>
                  <a:lnTo>
                    <a:pt x="2894737" y="1369066"/>
                  </a:lnTo>
                  <a:lnTo>
                    <a:pt x="2900934" y="1415415"/>
                  </a:lnTo>
                  <a:lnTo>
                    <a:pt x="2905366" y="1461772"/>
                  </a:lnTo>
                  <a:lnTo>
                    <a:pt x="2908044" y="1507893"/>
                  </a:lnTo>
                  <a:lnTo>
                    <a:pt x="2908995" y="1553748"/>
                  </a:lnTo>
                  <a:lnTo>
                    <a:pt x="2908244" y="1599306"/>
                  </a:lnTo>
                  <a:lnTo>
                    <a:pt x="2905817" y="1644537"/>
                  </a:lnTo>
                  <a:lnTo>
                    <a:pt x="2901739" y="1689412"/>
                  </a:lnTo>
                  <a:lnTo>
                    <a:pt x="2896037" y="1733898"/>
                  </a:lnTo>
                  <a:lnTo>
                    <a:pt x="2888736" y="1777968"/>
                  </a:lnTo>
                  <a:lnTo>
                    <a:pt x="2879862" y="1821590"/>
                  </a:lnTo>
                  <a:lnTo>
                    <a:pt x="2869441" y="1864733"/>
                  </a:lnTo>
                  <a:lnTo>
                    <a:pt x="2857499" y="1907369"/>
                  </a:lnTo>
                  <a:lnTo>
                    <a:pt x="2844061" y="1949466"/>
                  </a:lnTo>
                  <a:lnTo>
                    <a:pt x="2829153" y="1990995"/>
                  </a:lnTo>
                  <a:lnTo>
                    <a:pt x="2812801" y="2031924"/>
                  </a:lnTo>
                  <a:lnTo>
                    <a:pt x="2795031" y="2072225"/>
                  </a:lnTo>
                  <a:lnTo>
                    <a:pt x="2775869" y="2111866"/>
                  </a:lnTo>
                  <a:lnTo>
                    <a:pt x="2755340" y="2150818"/>
                  </a:lnTo>
                  <a:lnTo>
                    <a:pt x="2733470" y="2189051"/>
                  </a:lnTo>
                  <a:lnTo>
                    <a:pt x="2710286" y="2226533"/>
                  </a:lnTo>
                  <a:lnTo>
                    <a:pt x="2685812" y="2263235"/>
                  </a:lnTo>
                  <a:lnTo>
                    <a:pt x="2660074" y="2299127"/>
                  </a:lnTo>
                  <a:lnTo>
                    <a:pt x="2633099" y="2334178"/>
                  </a:lnTo>
                  <a:lnTo>
                    <a:pt x="2604912" y="2368359"/>
                  </a:lnTo>
                  <a:lnTo>
                    <a:pt x="2575540" y="2401639"/>
                  </a:lnTo>
                  <a:lnTo>
                    <a:pt x="2545006" y="2433987"/>
                  </a:lnTo>
                  <a:lnTo>
                    <a:pt x="2513339" y="2465374"/>
                  </a:lnTo>
                  <a:lnTo>
                    <a:pt x="2480563" y="2495769"/>
                  </a:lnTo>
                  <a:lnTo>
                    <a:pt x="2446704" y="2525142"/>
                  </a:lnTo>
                  <a:lnTo>
                    <a:pt x="2411788" y="2553463"/>
                  </a:lnTo>
                  <a:lnTo>
                    <a:pt x="2375840" y="2580702"/>
                  </a:lnTo>
                  <a:lnTo>
                    <a:pt x="2338887" y="2606829"/>
                  </a:lnTo>
                  <a:lnTo>
                    <a:pt x="2300955" y="2631812"/>
                  </a:lnTo>
                  <a:lnTo>
                    <a:pt x="2262069" y="2655623"/>
                  </a:lnTo>
                  <a:lnTo>
                    <a:pt x="2222254" y="2678231"/>
                  </a:lnTo>
                  <a:lnTo>
                    <a:pt x="2181537" y="2699605"/>
                  </a:lnTo>
                  <a:lnTo>
                    <a:pt x="2139944" y="2719715"/>
                  </a:lnTo>
                  <a:lnTo>
                    <a:pt x="2097500" y="2738532"/>
                  </a:lnTo>
                  <a:lnTo>
                    <a:pt x="2054231" y="2756024"/>
                  </a:lnTo>
                  <a:lnTo>
                    <a:pt x="2010163" y="2772163"/>
                  </a:lnTo>
                  <a:lnTo>
                    <a:pt x="1965322" y="2786916"/>
                  </a:lnTo>
                  <a:lnTo>
                    <a:pt x="1919733" y="2800255"/>
                  </a:lnTo>
                  <a:lnTo>
                    <a:pt x="1873423" y="2812150"/>
                  </a:lnTo>
                  <a:lnTo>
                    <a:pt x="1826416" y="2822569"/>
                  </a:lnTo>
                  <a:lnTo>
                    <a:pt x="1778740" y="2831482"/>
                  </a:lnTo>
                  <a:lnTo>
                    <a:pt x="1730419" y="2838860"/>
                  </a:lnTo>
                  <a:lnTo>
                    <a:pt x="1681480" y="2844673"/>
                  </a:lnTo>
                  <a:lnTo>
                    <a:pt x="1632354" y="2848857"/>
                  </a:lnTo>
                  <a:lnTo>
                    <a:pt x="1583478" y="2851386"/>
                  </a:lnTo>
                  <a:lnTo>
                    <a:pt x="1534884" y="2852287"/>
                  </a:lnTo>
                  <a:lnTo>
                    <a:pt x="1486604" y="2851581"/>
                  </a:lnTo>
                  <a:lnTo>
                    <a:pt x="1438670" y="2849294"/>
                  </a:lnTo>
                  <a:lnTo>
                    <a:pt x="1391114" y="2845451"/>
                  </a:lnTo>
                  <a:lnTo>
                    <a:pt x="1343968" y="2840075"/>
                  </a:lnTo>
                  <a:lnTo>
                    <a:pt x="1297264" y="2833191"/>
                  </a:lnTo>
                  <a:lnTo>
                    <a:pt x="1251034" y="2824822"/>
                  </a:lnTo>
                  <a:lnTo>
                    <a:pt x="1205311" y="2814995"/>
                  </a:lnTo>
                  <a:lnTo>
                    <a:pt x="1160126" y="2803732"/>
                  </a:lnTo>
                  <a:lnTo>
                    <a:pt x="1115511" y="2791058"/>
                  </a:lnTo>
                  <a:lnTo>
                    <a:pt x="1071498" y="2776997"/>
                  </a:lnTo>
                  <a:lnTo>
                    <a:pt x="1028120" y="2761574"/>
                  </a:lnTo>
                  <a:lnTo>
                    <a:pt x="985407" y="2744813"/>
                  </a:lnTo>
                  <a:lnTo>
                    <a:pt x="943394" y="2726739"/>
                  </a:lnTo>
                  <a:lnTo>
                    <a:pt x="902111" y="2707375"/>
                  </a:lnTo>
                  <a:lnTo>
                    <a:pt x="861590" y="2686746"/>
                  </a:lnTo>
                  <a:lnTo>
                    <a:pt x="821863" y="2664877"/>
                  </a:lnTo>
                  <a:lnTo>
                    <a:pt x="782964" y="2641791"/>
                  </a:lnTo>
                  <a:lnTo>
                    <a:pt x="744922" y="2617513"/>
                  </a:lnTo>
                  <a:lnTo>
                    <a:pt x="707772" y="2592068"/>
                  </a:lnTo>
                  <a:lnTo>
                    <a:pt x="671544" y="2565479"/>
                  </a:lnTo>
                  <a:lnTo>
                    <a:pt x="636270" y="2537771"/>
                  </a:lnTo>
                  <a:lnTo>
                    <a:pt x="601984" y="2508968"/>
                  </a:lnTo>
                  <a:lnTo>
                    <a:pt x="568716" y="2479095"/>
                  </a:lnTo>
                  <a:lnTo>
                    <a:pt x="536499" y="2448176"/>
                  </a:lnTo>
                  <a:lnTo>
                    <a:pt x="505364" y="2416235"/>
                  </a:lnTo>
                  <a:lnTo>
                    <a:pt x="475345" y="2383297"/>
                  </a:lnTo>
                  <a:lnTo>
                    <a:pt x="446472" y="2349385"/>
                  </a:lnTo>
                  <a:lnTo>
                    <a:pt x="418778" y="2314525"/>
                  </a:lnTo>
                  <a:lnTo>
                    <a:pt x="392295" y="2278740"/>
                  </a:lnTo>
                  <a:lnTo>
                    <a:pt x="367056" y="2242056"/>
                  </a:lnTo>
                  <a:lnTo>
                    <a:pt x="343091" y="2204495"/>
                  </a:lnTo>
                  <a:lnTo>
                    <a:pt x="320433" y="2166083"/>
                  </a:lnTo>
                  <a:lnTo>
                    <a:pt x="299114" y="2126843"/>
                  </a:lnTo>
                  <a:lnTo>
                    <a:pt x="279167" y="2086801"/>
                  </a:lnTo>
                  <a:lnTo>
                    <a:pt x="260622" y="2045980"/>
                  </a:lnTo>
                  <a:lnTo>
                    <a:pt x="243513" y="2004405"/>
                  </a:lnTo>
                  <a:lnTo>
                    <a:pt x="227871" y="1962101"/>
                  </a:lnTo>
                  <a:lnTo>
                    <a:pt x="213728" y="1919090"/>
                  </a:lnTo>
                  <a:lnTo>
                    <a:pt x="201116" y="1875399"/>
                  </a:lnTo>
                  <a:lnTo>
                    <a:pt x="190068" y="1831050"/>
                  </a:lnTo>
                  <a:lnTo>
                    <a:pt x="180615" y="1786069"/>
                  </a:lnTo>
                  <a:lnTo>
                    <a:pt x="172790" y="1740480"/>
                  </a:lnTo>
                  <a:lnTo>
                    <a:pt x="166624" y="1694307"/>
                  </a:lnTo>
                  <a:lnTo>
                    <a:pt x="162191" y="1647957"/>
                  </a:lnTo>
                  <a:lnTo>
                    <a:pt x="159513" y="1601843"/>
                  </a:lnTo>
                  <a:lnTo>
                    <a:pt x="158562" y="1555995"/>
                  </a:lnTo>
                  <a:lnTo>
                    <a:pt x="159313" y="1510443"/>
                  </a:lnTo>
                  <a:lnTo>
                    <a:pt x="161740" y="1465217"/>
                  </a:lnTo>
                  <a:lnTo>
                    <a:pt x="165818" y="1420347"/>
                  </a:lnTo>
                  <a:lnTo>
                    <a:pt x="171520" y="1375864"/>
                  </a:lnTo>
                  <a:lnTo>
                    <a:pt x="178821" y="1331798"/>
                  </a:lnTo>
                  <a:lnTo>
                    <a:pt x="187695" y="1288180"/>
                  </a:lnTo>
                  <a:lnTo>
                    <a:pt x="198116" y="1245038"/>
                  </a:lnTo>
                  <a:lnTo>
                    <a:pt x="210058" y="1202405"/>
                  </a:lnTo>
                  <a:lnTo>
                    <a:pt x="223496" y="1160309"/>
                  </a:lnTo>
                  <a:lnTo>
                    <a:pt x="238404" y="1118782"/>
                  </a:lnTo>
                  <a:lnTo>
                    <a:pt x="254756" y="1077853"/>
                  </a:lnTo>
                  <a:lnTo>
                    <a:pt x="272526" y="1037552"/>
                  </a:lnTo>
                  <a:lnTo>
                    <a:pt x="291688" y="997911"/>
                  </a:lnTo>
                  <a:lnTo>
                    <a:pt x="312217" y="958959"/>
                  </a:lnTo>
                  <a:lnTo>
                    <a:pt x="334087" y="920726"/>
                  </a:lnTo>
                  <a:lnTo>
                    <a:pt x="357271" y="883242"/>
                  </a:lnTo>
                  <a:lnTo>
                    <a:pt x="381745" y="846539"/>
                  </a:lnTo>
                  <a:lnTo>
                    <a:pt x="407483" y="810645"/>
                  </a:lnTo>
                  <a:lnTo>
                    <a:pt x="434458" y="775592"/>
                  </a:lnTo>
                  <a:lnTo>
                    <a:pt x="462645" y="741410"/>
                  </a:lnTo>
                  <a:lnTo>
                    <a:pt x="492017" y="708128"/>
                  </a:lnTo>
                  <a:lnTo>
                    <a:pt x="522551" y="675777"/>
                  </a:lnTo>
                  <a:lnTo>
                    <a:pt x="554218" y="644388"/>
                  </a:lnTo>
                  <a:lnTo>
                    <a:pt x="586994" y="613990"/>
                  </a:lnTo>
                  <a:lnTo>
                    <a:pt x="620853" y="584614"/>
                  </a:lnTo>
                  <a:lnTo>
                    <a:pt x="655769" y="556290"/>
                  </a:lnTo>
                  <a:lnTo>
                    <a:pt x="691717" y="529049"/>
                  </a:lnTo>
                  <a:lnTo>
                    <a:pt x="728670" y="502920"/>
                  </a:lnTo>
                  <a:lnTo>
                    <a:pt x="766602" y="477933"/>
                  </a:lnTo>
                  <a:lnTo>
                    <a:pt x="805488" y="454120"/>
                  </a:lnTo>
                  <a:lnTo>
                    <a:pt x="845303" y="431510"/>
                  </a:lnTo>
                  <a:lnTo>
                    <a:pt x="886020" y="410133"/>
                  </a:lnTo>
                  <a:lnTo>
                    <a:pt x="927613" y="390020"/>
                  </a:lnTo>
                  <a:lnTo>
                    <a:pt x="970057" y="371201"/>
                  </a:lnTo>
                  <a:lnTo>
                    <a:pt x="1013326" y="353706"/>
                  </a:lnTo>
                  <a:lnTo>
                    <a:pt x="1057394" y="337566"/>
                  </a:lnTo>
                  <a:lnTo>
                    <a:pt x="1102235" y="322810"/>
                  </a:lnTo>
                  <a:lnTo>
                    <a:pt x="1147824" y="309470"/>
                  </a:lnTo>
                  <a:lnTo>
                    <a:pt x="1194134" y="297574"/>
                  </a:lnTo>
                  <a:lnTo>
                    <a:pt x="1241141" y="287154"/>
                  </a:lnTo>
                  <a:lnTo>
                    <a:pt x="1288817" y="278239"/>
                  </a:lnTo>
                  <a:lnTo>
                    <a:pt x="1337138" y="270861"/>
                  </a:lnTo>
                  <a:lnTo>
                    <a:pt x="1386077" y="265049"/>
                  </a:lnTo>
                  <a:lnTo>
                    <a:pt x="1387348" y="370586"/>
                  </a:lnTo>
                  <a:lnTo>
                    <a:pt x="1515999" y="178181"/>
                  </a:lnTo>
                  <a:lnTo>
                    <a:pt x="1382649" y="0"/>
                  </a:lnTo>
                  <a:close/>
                </a:path>
              </a:pathLst>
            </a:custGeom>
            <a:solidFill>
              <a:srgbClr val="AAAD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500618" y="1212596"/>
            <a:ext cx="3371215" cy="3514725"/>
            <a:chOff x="8500618" y="1212596"/>
            <a:chExt cx="3371215" cy="35147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32845" y="1385266"/>
              <a:ext cx="3338398" cy="33414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00618" y="1212596"/>
              <a:ext cx="3091180" cy="3202940"/>
            </a:xfrm>
            <a:custGeom>
              <a:avLst/>
              <a:gdLst/>
              <a:ahLst/>
              <a:cxnLst/>
              <a:rect l="l" t="t" r="r" b="b"/>
              <a:pathLst>
                <a:path w="3091179" h="3202940">
                  <a:moveTo>
                    <a:pt x="1384807" y="0"/>
                  </a:moveTo>
                  <a:lnTo>
                    <a:pt x="1386204" y="112013"/>
                  </a:lnTo>
                  <a:lnTo>
                    <a:pt x="1337696" y="117820"/>
                  </a:lnTo>
                  <a:lnTo>
                    <a:pt x="1289688" y="125094"/>
                  </a:lnTo>
                  <a:lnTo>
                    <a:pt x="1242203" y="133812"/>
                  </a:lnTo>
                  <a:lnTo>
                    <a:pt x="1195262" y="143950"/>
                  </a:lnTo>
                  <a:lnTo>
                    <a:pt x="1148888" y="155485"/>
                  </a:lnTo>
                  <a:lnTo>
                    <a:pt x="1103103" y="168392"/>
                  </a:lnTo>
                  <a:lnTo>
                    <a:pt x="1057927" y="182648"/>
                  </a:lnTo>
                  <a:lnTo>
                    <a:pt x="1013383" y="198228"/>
                  </a:lnTo>
                  <a:lnTo>
                    <a:pt x="969493" y="215109"/>
                  </a:lnTo>
                  <a:lnTo>
                    <a:pt x="926278" y="233267"/>
                  </a:lnTo>
                  <a:lnTo>
                    <a:pt x="883760" y="252678"/>
                  </a:lnTo>
                  <a:lnTo>
                    <a:pt x="841962" y="273317"/>
                  </a:lnTo>
                  <a:lnTo>
                    <a:pt x="800904" y="295162"/>
                  </a:lnTo>
                  <a:lnTo>
                    <a:pt x="760609" y="318188"/>
                  </a:lnTo>
                  <a:lnTo>
                    <a:pt x="721098" y="342371"/>
                  </a:lnTo>
                  <a:lnTo>
                    <a:pt x="682394" y="367688"/>
                  </a:lnTo>
                  <a:lnTo>
                    <a:pt x="644518" y="394114"/>
                  </a:lnTo>
                  <a:lnTo>
                    <a:pt x="607491" y="421626"/>
                  </a:lnTo>
                  <a:lnTo>
                    <a:pt x="571336" y="450199"/>
                  </a:lnTo>
                  <a:lnTo>
                    <a:pt x="536075" y="479810"/>
                  </a:lnTo>
                  <a:lnTo>
                    <a:pt x="501729" y="510435"/>
                  </a:lnTo>
                  <a:lnTo>
                    <a:pt x="468319" y="542051"/>
                  </a:lnTo>
                  <a:lnTo>
                    <a:pt x="435869" y="574632"/>
                  </a:lnTo>
                  <a:lnTo>
                    <a:pt x="404399" y="608155"/>
                  </a:lnTo>
                  <a:lnTo>
                    <a:pt x="373932" y="642596"/>
                  </a:lnTo>
                  <a:lnTo>
                    <a:pt x="344489" y="677932"/>
                  </a:lnTo>
                  <a:lnTo>
                    <a:pt x="316092" y="714139"/>
                  </a:lnTo>
                  <a:lnTo>
                    <a:pt x="288763" y="751192"/>
                  </a:lnTo>
                  <a:lnTo>
                    <a:pt x="262523" y="789067"/>
                  </a:lnTo>
                  <a:lnTo>
                    <a:pt x="237395" y="827742"/>
                  </a:lnTo>
                  <a:lnTo>
                    <a:pt x="213400" y="867191"/>
                  </a:lnTo>
                  <a:lnTo>
                    <a:pt x="190561" y="907391"/>
                  </a:lnTo>
                  <a:lnTo>
                    <a:pt x="168898" y="948318"/>
                  </a:lnTo>
                  <a:lnTo>
                    <a:pt x="148433" y="989949"/>
                  </a:lnTo>
                  <a:lnTo>
                    <a:pt x="129190" y="1032258"/>
                  </a:lnTo>
                  <a:lnTo>
                    <a:pt x="111188" y="1075223"/>
                  </a:lnTo>
                  <a:lnTo>
                    <a:pt x="94450" y="1118820"/>
                  </a:lnTo>
                  <a:lnTo>
                    <a:pt x="78999" y="1163024"/>
                  </a:lnTo>
                  <a:lnTo>
                    <a:pt x="64855" y="1207811"/>
                  </a:lnTo>
                  <a:lnTo>
                    <a:pt x="52040" y="1253158"/>
                  </a:lnTo>
                  <a:lnTo>
                    <a:pt x="40577" y="1299042"/>
                  </a:lnTo>
                  <a:lnTo>
                    <a:pt x="30486" y="1345437"/>
                  </a:lnTo>
                  <a:lnTo>
                    <a:pt x="21791" y="1392320"/>
                  </a:lnTo>
                  <a:lnTo>
                    <a:pt x="14512" y="1439667"/>
                  </a:lnTo>
                  <a:lnTo>
                    <a:pt x="8672" y="1487455"/>
                  </a:lnTo>
                  <a:lnTo>
                    <a:pt x="4292" y="1535658"/>
                  </a:lnTo>
                  <a:lnTo>
                    <a:pt x="1394" y="1584255"/>
                  </a:lnTo>
                  <a:lnTo>
                    <a:pt x="0" y="1633219"/>
                  </a:lnTo>
                  <a:lnTo>
                    <a:pt x="112" y="1681490"/>
                  </a:lnTo>
                  <a:lnTo>
                    <a:pt x="1686" y="1729411"/>
                  </a:lnTo>
                  <a:lnTo>
                    <a:pt x="4700" y="1776963"/>
                  </a:lnTo>
                  <a:lnTo>
                    <a:pt x="9133" y="1824122"/>
                  </a:lnTo>
                  <a:lnTo>
                    <a:pt x="14964" y="1870868"/>
                  </a:lnTo>
                  <a:lnTo>
                    <a:pt x="22172" y="1917178"/>
                  </a:lnTo>
                  <a:lnTo>
                    <a:pt x="30737" y="1963031"/>
                  </a:lnTo>
                  <a:lnTo>
                    <a:pt x="40636" y="2008406"/>
                  </a:lnTo>
                  <a:lnTo>
                    <a:pt x="51848" y="2053279"/>
                  </a:lnTo>
                  <a:lnTo>
                    <a:pt x="64354" y="2097631"/>
                  </a:lnTo>
                  <a:lnTo>
                    <a:pt x="78131" y="2141438"/>
                  </a:lnTo>
                  <a:lnTo>
                    <a:pt x="93158" y="2184680"/>
                  </a:lnTo>
                  <a:lnTo>
                    <a:pt x="109415" y="2227335"/>
                  </a:lnTo>
                  <a:lnTo>
                    <a:pt x="126880" y="2269380"/>
                  </a:lnTo>
                  <a:lnTo>
                    <a:pt x="145532" y="2310795"/>
                  </a:lnTo>
                  <a:lnTo>
                    <a:pt x="165350" y="2351557"/>
                  </a:lnTo>
                  <a:lnTo>
                    <a:pt x="186313" y="2391645"/>
                  </a:lnTo>
                  <a:lnTo>
                    <a:pt x="208399" y="2431037"/>
                  </a:lnTo>
                  <a:lnTo>
                    <a:pt x="231589" y="2469712"/>
                  </a:lnTo>
                  <a:lnTo>
                    <a:pt x="255860" y="2507647"/>
                  </a:lnTo>
                  <a:lnTo>
                    <a:pt x="281192" y="2544821"/>
                  </a:lnTo>
                  <a:lnTo>
                    <a:pt x="307563" y="2581213"/>
                  </a:lnTo>
                  <a:lnTo>
                    <a:pt x="334952" y="2616800"/>
                  </a:lnTo>
                  <a:lnTo>
                    <a:pt x="363339" y="2651561"/>
                  </a:lnTo>
                  <a:lnTo>
                    <a:pt x="392702" y="2685474"/>
                  </a:lnTo>
                  <a:lnTo>
                    <a:pt x="423020" y="2718517"/>
                  </a:lnTo>
                  <a:lnTo>
                    <a:pt x="454272" y="2750670"/>
                  </a:lnTo>
                  <a:lnTo>
                    <a:pt x="486437" y="2781909"/>
                  </a:lnTo>
                  <a:lnTo>
                    <a:pt x="519493" y="2812214"/>
                  </a:lnTo>
                  <a:lnTo>
                    <a:pt x="553420" y="2841562"/>
                  </a:lnTo>
                  <a:lnTo>
                    <a:pt x="588197" y="2869932"/>
                  </a:lnTo>
                  <a:lnTo>
                    <a:pt x="623802" y="2897302"/>
                  </a:lnTo>
                  <a:lnTo>
                    <a:pt x="660215" y="2923651"/>
                  </a:lnTo>
                  <a:lnTo>
                    <a:pt x="697414" y="2948957"/>
                  </a:lnTo>
                  <a:lnTo>
                    <a:pt x="735378" y="2973198"/>
                  </a:lnTo>
                  <a:lnTo>
                    <a:pt x="774086" y="2996352"/>
                  </a:lnTo>
                  <a:lnTo>
                    <a:pt x="813517" y="3018398"/>
                  </a:lnTo>
                  <a:lnTo>
                    <a:pt x="853650" y="3039313"/>
                  </a:lnTo>
                  <a:lnTo>
                    <a:pt x="894464" y="3059077"/>
                  </a:lnTo>
                  <a:lnTo>
                    <a:pt x="935937" y="3077668"/>
                  </a:lnTo>
                  <a:lnTo>
                    <a:pt x="978049" y="3095063"/>
                  </a:lnTo>
                  <a:lnTo>
                    <a:pt x="1020779" y="3111242"/>
                  </a:lnTo>
                  <a:lnTo>
                    <a:pt x="1064104" y="3126182"/>
                  </a:lnTo>
                  <a:lnTo>
                    <a:pt x="1108006" y="3139862"/>
                  </a:lnTo>
                  <a:lnTo>
                    <a:pt x="1152461" y="3152260"/>
                  </a:lnTo>
                  <a:lnTo>
                    <a:pt x="1197450" y="3163354"/>
                  </a:lnTo>
                  <a:lnTo>
                    <a:pt x="1242950" y="3173122"/>
                  </a:lnTo>
                  <a:lnTo>
                    <a:pt x="1288941" y="3181544"/>
                  </a:lnTo>
                  <a:lnTo>
                    <a:pt x="1335403" y="3188597"/>
                  </a:lnTo>
                  <a:lnTo>
                    <a:pt x="1382313" y="3194259"/>
                  </a:lnTo>
                  <a:lnTo>
                    <a:pt x="1429650" y="3198509"/>
                  </a:lnTo>
                  <a:lnTo>
                    <a:pt x="1477394" y="3201325"/>
                  </a:lnTo>
                  <a:lnTo>
                    <a:pt x="1525524" y="3202685"/>
                  </a:lnTo>
                  <a:lnTo>
                    <a:pt x="1573672" y="3202571"/>
                  </a:lnTo>
                  <a:lnTo>
                    <a:pt x="1621473" y="3200992"/>
                  </a:lnTo>
                  <a:lnTo>
                    <a:pt x="1668905" y="3197970"/>
                  </a:lnTo>
                  <a:lnTo>
                    <a:pt x="1715947" y="3193525"/>
                  </a:lnTo>
                  <a:lnTo>
                    <a:pt x="1762575" y="3187678"/>
                  </a:lnTo>
                  <a:lnTo>
                    <a:pt x="1808770" y="3180451"/>
                  </a:lnTo>
                  <a:lnTo>
                    <a:pt x="1854509" y="3171865"/>
                  </a:lnTo>
                  <a:lnTo>
                    <a:pt x="1899771" y="3161940"/>
                  </a:lnTo>
                  <a:lnTo>
                    <a:pt x="1944533" y="3150699"/>
                  </a:lnTo>
                  <a:lnTo>
                    <a:pt x="1988775" y="3138163"/>
                  </a:lnTo>
                  <a:lnTo>
                    <a:pt x="2032474" y="3124351"/>
                  </a:lnTo>
                  <a:lnTo>
                    <a:pt x="2075609" y="3109286"/>
                  </a:lnTo>
                  <a:lnTo>
                    <a:pt x="2118159" y="3092989"/>
                  </a:lnTo>
                  <a:lnTo>
                    <a:pt x="2160101" y="3075481"/>
                  </a:lnTo>
                  <a:lnTo>
                    <a:pt x="2201414" y="3056783"/>
                  </a:lnTo>
                  <a:lnTo>
                    <a:pt x="2242076" y="3036915"/>
                  </a:lnTo>
                  <a:lnTo>
                    <a:pt x="2282066" y="3015901"/>
                  </a:lnTo>
                  <a:lnTo>
                    <a:pt x="2321362" y="2993759"/>
                  </a:lnTo>
                  <a:lnTo>
                    <a:pt x="2359943" y="2970512"/>
                  </a:lnTo>
                  <a:lnTo>
                    <a:pt x="2397786" y="2946181"/>
                  </a:lnTo>
                  <a:lnTo>
                    <a:pt x="2434869" y="2920787"/>
                  </a:lnTo>
                  <a:lnTo>
                    <a:pt x="2471173" y="2894350"/>
                  </a:lnTo>
                  <a:lnTo>
                    <a:pt x="2506674" y="2866893"/>
                  </a:lnTo>
                  <a:lnTo>
                    <a:pt x="2541351" y="2838436"/>
                  </a:lnTo>
                  <a:lnTo>
                    <a:pt x="2575182" y="2809001"/>
                  </a:lnTo>
                  <a:lnTo>
                    <a:pt x="2608146" y="2778608"/>
                  </a:lnTo>
                  <a:lnTo>
                    <a:pt x="2640221" y="2747279"/>
                  </a:lnTo>
                  <a:lnTo>
                    <a:pt x="2671385" y="2715035"/>
                  </a:lnTo>
                  <a:lnTo>
                    <a:pt x="2701617" y="2681896"/>
                  </a:lnTo>
                  <a:lnTo>
                    <a:pt x="2730895" y="2647885"/>
                  </a:lnTo>
                  <a:lnTo>
                    <a:pt x="2759198" y="2613022"/>
                  </a:lnTo>
                  <a:lnTo>
                    <a:pt x="2786503" y="2577329"/>
                  </a:lnTo>
                  <a:lnTo>
                    <a:pt x="2812789" y="2540826"/>
                  </a:lnTo>
                  <a:lnTo>
                    <a:pt x="2838035" y="2503535"/>
                  </a:lnTo>
                  <a:lnTo>
                    <a:pt x="2862218" y="2465476"/>
                  </a:lnTo>
                  <a:lnTo>
                    <a:pt x="2885318" y="2426672"/>
                  </a:lnTo>
                  <a:lnTo>
                    <a:pt x="2907312" y="2387143"/>
                  </a:lnTo>
                  <a:lnTo>
                    <a:pt x="2928178" y="2346910"/>
                  </a:lnTo>
                  <a:lnTo>
                    <a:pt x="2947896" y="2305995"/>
                  </a:lnTo>
                  <a:lnTo>
                    <a:pt x="2966443" y="2264418"/>
                  </a:lnTo>
                  <a:lnTo>
                    <a:pt x="2983798" y="2222201"/>
                  </a:lnTo>
                  <a:lnTo>
                    <a:pt x="2999939" y="2179365"/>
                  </a:lnTo>
                  <a:lnTo>
                    <a:pt x="3014845" y="2135931"/>
                  </a:lnTo>
                  <a:lnTo>
                    <a:pt x="3028493" y="2091920"/>
                  </a:lnTo>
                  <a:lnTo>
                    <a:pt x="3040862" y="2047353"/>
                  </a:lnTo>
                  <a:lnTo>
                    <a:pt x="3051931" y="2002252"/>
                  </a:lnTo>
                  <a:lnTo>
                    <a:pt x="3061678" y="1956637"/>
                  </a:lnTo>
                  <a:lnTo>
                    <a:pt x="3070081" y="1910530"/>
                  </a:lnTo>
                  <a:lnTo>
                    <a:pt x="3077118" y="1863952"/>
                  </a:lnTo>
                  <a:lnTo>
                    <a:pt x="3082769" y="1816924"/>
                  </a:lnTo>
                  <a:lnTo>
                    <a:pt x="3087010" y="1769467"/>
                  </a:lnTo>
                  <a:lnTo>
                    <a:pt x="3089821" y="1721603"/>
                  </a:lnTo>
                  <a:lnTo>
                    <a:pt x="3091179" y="1673352"/>
                  </a:lnTo>
                  <a:lnTo>
                    <a:pt x="3091067" y="1625081"/>
                  </a:lnTo>
                  <a:lnTo>
                    <a:pt x="3089493" y="1577160"/>
                  </a:lnTo>
                  <a:lnTo>
                    <a:pt x="3086479" y="1529608"/>
                  </a:lnTo>
                  <a:lnTo>
                    <a:pt x="3082046" y="1482449"/>
                  </a:lnTo>
                  <a:lnTo>
                    <a:pt x="3076215" y="1435703"/>
                  </a:lnTo>
                  <a:lnTo>
                    <a:pt x="3069007" y="1389393"/>
                  </a:lnTo>
                  <a:lnTo>
                    <a:pt x="3060442" y="1343540"/>
                  </a:lnTo>
                  <a:lnTo>
                    <a:pt x="3050543" y="1298165"/>
                  </a:lnTo>
                  <a:lnTo>
                    <a:pt x="3039331" y="1253292"/>
                  </a:lnTo>
                  <a:lnTo>
                    <a:pt x="3026825" y="1208940"/>
                  </a:lnTo>
                  <a:lnTo>
                    <a:pt x="3013048" y="1165133"/>
                  </a:lnTo>
                  <a:lnTo>
                    <a:pt x="2998021" y="1121891"/>
                  </a:lnTo>
                  <a:lnTo>
                    <a:pt x="2981764" y="1079236"/>
                  </a:lnTo>
                  <a:lnTo>
                    <a:pt x="2964299" y="1037191"/>
                  </a:lnTo>
                  <a:lnTo>
                    <a:pt x="2945647" y="995776"/>
                  </a:lnTo>
                  <a:lnTo>
                    <a:pt x="2925829" y="955014"/>
                  </a:lnTo>
                  <a:lnTo>
                    <a:pt x="2904866" y="914926"/>
                  </a:lnTo>
                  <a:lnTo>
                    <a:pt x="2882780" y="875534"/>
                  </a:lnTo>
                  <a:lnTo>
                    <a:pt x="2859590" y="836859"/>
                  </a:lnTo>
                  <a:lnTo>
                    <a:pt x="2835319" y="798924"/>
                  </a:lnTo>
                  <a:lnTo>
                    <a:pt x="2809987" y="761750"/>
                  </a:lnTo>
                  <a:lnTo>
                    <a:pt x="2783616" y="725358"/>
                  </a:lnTo>
                  <a:lnTo>
                    <a:pt x="2756227" y="689771"/>
                  </a:lnTo>
                  <a:lnTo>
                    <a:pt x="2727840" y="655010"/>
                  </a:lnTo>
                  <a:lnTo>
                    <a:pt x="2698477" y="621097"/>
                  </a:lnTo>
                  <a:lnTo>
                    <a:pt x="2668159" y="588054"/>
                  </a:lnTo>
                  <a:lnTo>
                    <a:pt x="2636907" y="555901"/>
                  </a:lnTo>
                  <a:lnTo>
                    <a:pt x="2604742" y="524662"/>
                  </a:lnTo>
                  <a:lnTo>
                    <a:pt x="2571686" y="494357"/>
                  </a:lnTo>
                  <a:lnTo>
                    <a:pt x="2537759" y="465009"/>
                  </a:lnTo>
                  <a:lnTo>
                    <a:pt x="2502982" y="436639"/>
                  </a:lnTo>
                  <a:lnTo>
                    <a:pt x="2467377" y="409269"/>
                  </a:lnTo>
                  <a:lnTo>
                    <a:pt x="2430964" y="382920"/>
                  </a:lnTo>
                  <a:lnTo>
                    <a:pt x="2393765" y="357614"/>
                  </a:lnTo>
                  <a:lnTo>
                    <a:pt x="2355801" y="333373"/>
                  </a:lnTo>
                  <a:lnTo>
                    <a:pt x="2317093" y="310219"/>
                  </a:lnTo>
                  <a:lnTo>
                    <a:pt x="2277662" y="288173"/>
                  </a:lnTo>
                  <a:lnTo>
                    <a:pt x="2237529" y="267258"/>
                  </a:lnTo>
                  <a:lnTo>
                    <a:pt x="2196715" y="247494"/>
                  </a:lnTo>
                  <a:lnTo>
                    <a:pt x="2155242" y="228903"/>
                  </a:lnTo>
                  <a:lnTo>
                    <a:pt x="2113130" y="211508"/>
                  </a:lnTo>
                  <a:lnTo>
                    <a:pt x="2070400" y="195329"/>
                  </a:lnTo>
                  <a:lnTo>
                    <a:pt x="2027075" y="180389"/>
                  </a:lnTo>
                  <a:lnTo>
                    <a:pt x="1983173" y="166709"/>
                  </a:lnTo>
                  <a:lnTo>
                    <a:pt x="1938718" y="154311"/>
                  </a:lnTo>
                  <a:lnTo>
                    <a:pt x="1893729" y="143217"/>
                  </a:lnTo>
                  <a:lnTo>
                    <a:pt x="1848229" y="133449"/>
                  </a:lnTo>
                  <a:lnTo>
                    <a:pt x="1802238" y="125027"/>
                  </a:lnTo>
                  <a:lnTo>
                    <a:pt x="1755776" y="117974"/>
                  </a:lnTo>
                  <a:lnTo>
                    <a:pt x="1708866" y="112312"/>
                  </a:lnTo>
                  <a:lnTo>
                    <a:pt x="1661529" y="108062"/>
                  </a:lnTo>
                  <a:lnTo>
                    <a:pt x="1613785" y="105246"/>
                  </a:lnTo>
                  <a:lnTo>
                    <a:pt x="1565655" y="103886"/>
                  </a:lnTo>
                  <a:lnTo>
                    <a:pt x="1563497" y="272541"/>
                  </a:lnTo>
                  <a:lnTo>
                    <a:pt x="1611640" y="274002"/>
                  </a:lnTo>
                  <a:lnTo>
                    <a:pt x="1659383" y="277106"/>
                  </a:lnTo>
                  <a:lnTo>
                    <a:pt x="1706696" y="281829"/>
                  </a:lnTo>
                  <a:lnTo>
                    <a:pt x="1753551" y="288143"/>
                  </a:lnTo>
                  <a:lnTo>
                    <a:pt x="1799919" y="296023"/>
                  </a:lnTo>
                  <a:lnTo>
                    <a:pt x="1845770" y="305442"/>
                  </a:lnTo>
                  <a:lnTo>
                    <a:pt x="1891075" y="316374"/>
                  </a:lnTo>
                  <a:lnTo>
                    <a:pt x="1935806" y="328793"/>
                  </a:lnTo>
                  <a:lnTo>
                    <a:pt x="1979933" y="342672"/>
                  </a:lnTo>
                  <a:lnTo>
                    <a:pt x="2023428" y="357985"/>
                  </a:lnTo>
                  <a:lnTo>
                    <a:pt x="2066260" y="374706"/>
                  </a:lnTo>
                  <a:lnTo>
                    <a:pt x="2108402" y="392808"/>
                  </a:lnTo>
                  <a:lnTo>
                    <a:pt x="2149823" y="412265"/>
                  </a:lnTo>
                  <a:lnTo>
                    <a:pt x="2190496" y="433051"/>
                  </a:lnTo>
                  <a:lnTo>
                    <a:pt x="2230391" y="455140"/>
                  </a:lnTo>
                  <a:lnTo>
                    <a:pt x="2269479" y="478505"/>
                  </a:lnTo>
                  <a:lnTo>
                    <a:pt x="2307730" y="503120"/>
                  </a:lnTo>
                  <a:lnTo>
                    <a:pt x="2345117" y="528958"/>
                  </a:lnTo>
                  <a:lnTo>
                    <a:pt x="2381609" y="555994"/>
                  </a:lnTo>
                  <a:lnTo>
                    <a:pt x="2417178" y="584201"/>
                  </a:lnTo>
                  <a:lnTo>
                    <a:pt x="2451794" y="613553"/>
                  </a:lnTo>
                  <a:lnTo>
                    <a:pt x="2485430" y="644023"/>
                  </a:lnTo>
                  <a:lnTo>
                    <a:pt x="2518055" y="675585"/>
                  </a:lnTo>
                  <a:lnTo>
                    <a:pt x="2549640" y="708213"/>
                  </a:lnTo>
                  <a:lnTo>
                    <a:pt x="2580157" y="741880"/>
                  </a:lnTo>
                  <a:lnTo>
                    <a:pt x="2609577" y="776561"/>
                  </a:lnTo>
                  <a:lnTo>
                    <a:pt x="2637869" y="812229"/>
                  </a:lnTo>
                  <a:lnTo>
                    <a:pt x="2665007" y="848857"/>
                  </a:lnTo>
                  <a:lnTo>
                    <a:pt x="2690959" y="886420"/>
                  </a:lnTo>
                  <a:lnTo>
                    <a:pt x="2715698" y="924891"/>
                  </a:lnTo>
                  <a:lnTo>
                    <a:pt x="2739194" y="964244"/>
                  </a:lnTo>
                  <a:lnTo>
                    <a:pt x="2761418" y="1004452"/>
                  </a:lnTo>
                  <a:lnTo>
                    <a:pt x="2782341" y="1045489"/>
                  </a:lnTo>
                  <a:lnTo>
                    <a:pt x="2801934" y="1087329"/>
                  </a:lnTo>
                  <a:lnTo>
                    <a:pt x="2820169" y="1129945"/>
                  </a:lnTo>
                  <a:lnTo>
                    <a:pt x="2837015" y="1173312"/>
                  </a:lnTo>
                  <a:lnTo>
                    <a:pt x="2852444" y="1217403"/>
                  </a:lnTo>
                  <a:lnTo>
                    <a:pt x="2866427" y="1262192"/>
                  </a:lnTo>
                  <a:lnTo>
                    <a:pt x="2878935" y="1307651"/>
                  </a:lnTo>
                  <a:lnTo>
                    <a:pt x="2889939" y="1353756"/>
                  </a:lnTo>
                  <a:lnTo>
                    <a:pt x="2899409" y="1400480"/>
                  </a:lnTo>
                  <a:lnTo>
                    <a:pt x="2907317" y="1447796"/>
                  </a:lnTo>
                  <a:lnTo>
                    <a:pt x="2913633" y="1495678"/>
                  </a:lnTo>
                  <a:lnTo>
                    <a:pt x="2918328" y="1543937"/>
                  </a:lnTo>
                  <a:lnTo>
                    <a:pt x="2921338" y="1591967"/>
                  </a:lnTo>
                  <a:lnTo>
                    <a:pt x="2922687" y="1639739"/>
                  </a:lnTo>
                  <a:lnTo>
                    <a:pt x="2922400" y="1687222"/>
                  </a:lnTo>
                  <a:lnTo>
                    <a:pt x="2920501" y="1734385"/>
                  </a:lnTo>
                  <a:lnTo>
                    <a:pt x="2917013" y="1781199"/>
                  </a:lnTo>
                  <a:lnTo>
                    <a:pt x="2911960" y="1827632"/>
                  </a:lnTo>
                  <a:lnTo>
                    <a:pt x="2905367" y="1873655"/>
                  </a:lnTo>
                  <a:lnTo>
                    <a:pt x="2897258" y="1919238"/>
                  </a:lnTo>
                  <a:lnTo>
                    <a:pt x="2887656" y="1964350"/>
                  </a:lnTo>
                  <a:lnTo>
                    <a:pt x="2876586" y="2008960"/>
                  </a:lnTo>
                  <a:lnTo>
                    <a:pt x="2864071" y="2053038"/>
                  </a:lnTo>
                  <a:lnTo>
                    <a:pt x="2850136" y="2096555"/>
                  </a:lnTo>
                  <a:lnTo>
                    <a:pt x="2834805" y="2139479"/>
                  </a:lnTo>
                  <a:lnTo>
                    <a:pt x="2818101" y="2181781"/>
                  </a:lnTo>
                  <a:lnTo>
                    <a:pt x="2800049" y="2223429"/>
                  </a:lnTo>
                  <a:lnTo>
                    <a:pt x="2780673" y="2264394"/>
                  </a:lnTo>
                  <a:lnTo>
                    <a:pt x="2759996" y="2304646"/>
                  </a:lnTo>
                  <a:lnTo>
                    <a:pt x="2738044" y="2344153"/>
                  </a:lnTo>
                  <a:lnTo>
                    <a:pt x="2714838" y="2382887"/>
                  </a:lnTo>
                  <a:lnTo>
                    <a:pt x="2690405" y="2420815"/>
                  </a:lnTo>
                  <a:lnTo>
                    <a:pt x="2664767" y="2457908"/>
                  </a:lnTo>
                  <a:lnTo>
                    <a:pt x="2637949" y="2494137"/>
                  </a:lnTo>
                  <a:lnTo>
                    <a:pt x="2609975" y="2529469"/>
                  </a:lnTo>
                  <a:lnTo>
                    <a:pt x="2580869" y="2563875"/>
                  </a:lnTo>
                  <a:lnTo>
                    <a:pt x="2550654" y="2597325"/>
                  </a:lnTo>
                  <a:lnTo>
                    <a:pt x="2519356" y="2629789"/>
                  </a:lnTo>
                  <a:lnTo>
                    <a:pt x="2486997" y="2661235"/>
                  </a:lnTo>
                  <a:lnTo>
                    <a:pt x="2453602" y="2691634"/>
                  </a:lnTo>
                  <a:lnTo>
                    <a:pt x="2419195" y="2720956"/>
                  </a:lnTo>
                  <a:lnTo>
                    <a:pt x="2383799" y="2749169"/>
                  </a:lnTo>
                  <a:lnTo>
                    <a:pt x="2347440" y="2776244"/>
                  </a:lnTo>
                  <a:lnTo>
                    <a:pt x="2310141" y="2802150"/>
                  </a:lnTo>
                  <a:lnTo>
                    <a:pt x="2271925" y="2826857"/>
                  </a:lnTo>
                  <a:lnTo>
                    <a:pt x="2232818" y="2850335"/>
                  </a:lnTo>
                  <a:lnTo>
                    <a:pt x="2192842" y="2872554"/>
                  </a:lnTo>
                  <a:lnTo>
                    <a:pt x="2152023" y="2893482"/>
                  </a:lnTo>
                  <a:lnTo>
                    <a:pt x="2110383" y="2913090"/>
                  </a:lnTo>
                  <a:lnTo>
                    <a:pt x="2067947" y="2931347"/>
                  </a:lnTo>
                  <a:lnTo>
                    <a:pt x="2024740" y="2948223"/>
                  </a:lnTo>
                  <a:lnTo>
                    <a:pt x="1980784" y="2963688"/>
                  </a:lnTo>
                  <a:lnTo>
                    <a:pt x="1936105" y="2977711"/>
                  </a:lnTo>
                  <a:lnTo>
                    <a:pt x="1890725" y="2990262"/>
                  </a:lnTo>
                  <a:lnTo>
                    <a:pt x="1844670" y="3001311"/>
                  </a:lnTo>
                  <a:lnTo>
                    <a:pt x="1797963" y="3010827"/>
                  </a:lnTo>
                  <a:lnTo>
                    <a:pt x="1750628" y="3018780"/>
                  </a:lnTo>
                  <a:lnTo>
                    <a:pt x="1702688" y="3025140"/>
                  </a:lnTo>
                  <a:lnTo>
                    <a:pt x="1654567" y="3029840"/>
                  </a:lnTo>
                  <a:lnTo>
                    <a:pt x="1606674" y="3032852"/>
                  </a:lnTo>
                  <a:lnTo>
                    <a:pt x="1559038" y="3034199"/>
                  </a:lnTo>
                  <a:lnTo>
                    <a:pt x="1511690" y="3033906"/>
                  </a:lnTo>
                  <a:lnTo>
                    <a:pt x="1464661" y="3031997"/>
                  </a:lnTo>
                  <a:lnTo>
                    <a:pt x="1417980" y="3028495"/>
                  </a:lnTo>
                  <a:lnTo>
                    <a:pt x="1371678" y="3023424"/>
                  </a:lnTo>
                  <a:lnTo>
                    <a:pt x="1325785" y="3016810"/>
                  </a:lnTo>
                  <a:lnTo>
                    <a:pt x="1280332" y="3008675"/>
                  </a:lnTo>
                  <a:lnTo>
                    <a:pt x="1235348" y="2999045"/>
                  </a:lnTo>
                  <a:lnTo>
                    <a:pt x="1190863" y="2987942"/>
                  </a:lnTo>
                  <a:lnTo>
                    <a:pt x="1146909" y="2975391"/>
                  </a:lnTo>
                  <a:lnTo>
                    <a:pt x="1103516" y="2961417"/>
                  </a:lnTo>
                  <a:lnTo>
                    <a:pt x="1060713" y="2946042"/>
                  </a:lnTo>
                  <a:lnTo>
                    <a:pt x="1018530" y="2929292"/>
                  </a:lnTo>
                  <a:lnTo>
                    <a:pt x="976999" y="2911190"/>
                  </a:lnTo>
                  <a:lnTo>
                    <a:pt x="936150" y="2891761"/>
                  </a:lnTo>
                  <a:lnTo>
                    <a:pt x="896011" y="2871028"/>
                  </a:lnTo>
                  <a:lnTo>
                    <a:pt x="856615" y="2849015"/>
                  </a:lnTo>
                  <a:lnTo>
                    <a:pt x="817991" y="2825747"/>
                  </a:lnTo>
                  <a:lnTo>
                    <a:pt x="780169" y="2801248"/>
                  </a:lnTo>
                  <a:lnTo>
                    <a:pt x="743180" y="2775541"/>
                  </a:lnTo>
                  <a:lnTo>
                    <a:pt x="707054" y="2748651"/>
                  </a:lnTo>
                  <a:lnTo>
                    <a:pt x="671821" y="2720602"/>
                  </a:lnTo>
                  <a:lnTo>
                    <a:pt x="637511" y="2691418"/>
                  </a:lnTo>
                  <a:lnTo>
                    <a:pt x="604155" y="2661122"/>
                  </a:lnTo>
                  <a:lnTo>
                    <a:pt x="571783" y="2629740"/>
                  </a:lnTo>
                  <a:lnTo>
                    <a:pt x="540425" y="2597295"/>
                  </a:lnTo>
                  <a:lnTo>
                    <a:pt x="510111" y="2563811"/>
                  </a:lnTo>
                  <a:lnTo>
                    <a:pt x="480872" y="2529312"/>
                  </a:lnTo>
                  <a:lnTo>
                    <a:pt x="452738" y="2493823"/>
                  </a:lnTo>
                  <a:lnTo>
                    <a:pt x="425739" y="2457367"/>
                  </a:lnTo>
                  <a:lnTo>
                    <a:pt x="399905" y="2419968"/>
                  </a:lnTo>
                  <a:lnTo>
                    <a:pt x="375267" y="2381651"/>
                  </a:lnTo>
                  <a:lnTo>
                    <a:pt x="351855" y="2342439"/>
                  </a:lnTo>
                  <a:lnTo>
                    <a:pt x="329700" y="2302357"/>
                  </a:lnTo>
                  <a:lnTo>
                    <a:pt x="308830" y="2261429"/>
                  </a:lnTo>
                  <a:lnTo>
                    <a:pt x="289278" y="2219678"/>
                  </a:lnTo>
                  <a:lnTo>
                    <a:pt x="271072" y="2177129"/>
                  </a:lnTo>
                  <a:lnTo>
                    <a:pt x="254243" y="2133807"/>
                  </a:lnTo>
                  <a:lnTo>
                    <a:pt x="238822" y="2089734"/>
                  </a:lnTo>
                  <a:lnTo>
                    <a:pt x="224839" y="2044935"/>
                  </a:lnTo>
                  <a:lnTo>
                    <a:pt x="212323" y="1999434"/>
                  </a:lnTo>
                  <a:lnTo>
                    <a:pt x="201306" y="1953255"/>
                  </a:lnTo>
                  <a:lnTo>
                    <a:pt x="191817" y="1906423"/>
                  </a:lnTo>
                  <a:lnTo>
                    <a:pt x="183887" y="1858960"/>
                  </a:lnTo>
                  <a:lnTo>
                    <a:pt x="177546" y="1810892"/>
                  </a:lnTo>
                  <a:lnTo>
                    <a:pt x="172851" y="1762634"/>
                  </a:lnTo>
                  <a:lnTo>
                    <a:pt x="169841" y="1714604"/>
                  </a:lnTo>
                  <a:lnTo>
                    <a:pt x="168492" y="1666832"/>
                  </a:lnTo>
                  <a:lnTo>
                    <a:pt x="168779" y="1619349"/>
                  </a:lnTo>
                  <a:lnTo>
                    <a:pt x="170678" y="1572186"/>
                  </a:lnTo>
                  <a:lnTo>
                    <a:pt x="174166" y="1525372"/>
                  </a:lnTo>
                  <a:lnTo>
                    <a:pt x="179219" y="1478939"/>
                  </a:lnTo>
                  <a:lnTo>
                    <a:pt x="185812" y="1432916"/>
                  </a:lnTo>
                  <a:lnTo>
                    <a:pt x="193921" y="1387333"/>
                  </a:lnTo>
                  <a:lnTo>
                    <a:pt x="203523" y="1342221"/>
                  </a:lnTo>
                  <a:lnTo>
                    <a:pt x="214593" y="1297611"/>
                  </a:lnTo>
                  <a:lnTo>
                    <a:pt x="227108" y="1253533"/>
                  </a:lnTo>
                  <a:lnTo>
                    <a:pt x="241043" y="1210016"/>
                  </a:lnTo>
                  <a:lnTo>
                    <a:pt x="256374" y="1167092"/>
                  </a:lnTo>
                  <a:lnTo>
                    <a:pt x="273078" y="1124790"/>
                  </a:lnTo>
                  <a:lnTo>
                    <a:pt x="291130" y="1083142"/>
                  </a:lnTo>
                  <a:lnTo>
                    <a:pt x="310506" y="1042177"/>
                  </a:lnTo>
                  <a:lnTo>
                    <a:pt x="331183" y="1001925"/>
                  </a:lnTo>
                  <a:lnTo>
                    <a:pt x="353135" y="962418"/>
                  </a:lnTo>
                  <a:lnTo>
                    <a:pt x="376341" y="923684"/>
                  </a:lnTo>
                  <a:lnTo>
                    <a:pt x="400774" y="885756"/>
                  </a:lnTo>
                  <a:lnTo>
                    <a:pt x="426412" y="848663"/>
                  </a:lnTo>
                  <a:lnTo>
                    <a:pt x="453230" y="812434"/>
                  </a:lnTo>
                  <a:lnTo>
                    <a:pt x="481204" y="777102"/>
                  </a:lnTo>
                  <a:lnTo>
                    <a:pt x="510310" y="742696"/>
                  </a:lnTo>
                  <a:lnTo>
                    <a:pt x="540525" y="709246"/>
                  </a:lnTo>
                  <a:lnTo>
                    <a:pt x="571823" y="676782"/>
                  </a:lnTo>
                  <a:lnTo>
                    <a:pt x="604182" y="645336"/>
                  </a:lnTo>
                  <a:lnTo>
                    <a:pt x="637577" y="614937"/>
                  </a:lnTo>
                  <a:lnTo>
                    <a:pt x="671984" y="585615"/>
                  </a:lnTo>
                  <a:lnTo>
                    <a:pt x="707380" y="557402"/>
                  </a:lnTo>
                  <a:lnTo>
                    <a:pt x="743739" y="530327"/>
                  </a:lnTo>
                  <a:lnTo>
                    <a:pt x="781038" y="504421"/>
                  </a:lnTo>
                  <a:lnTo>
                    <a:pt x="819254" y="479714"/>
                  </a:lnTo>
                  <a:lnTo>
                    <a:pt x="858361" y="456236"/>
                  </a:lnTo>
                  <a:lnTo>
                    <a:pt x="898337" y="434017"/>
                  </a:lnTo>
                  <a:lnTo>
                    <a:pt x="939156" y="413089"/>
                  </a:lnTo>
                  <a:lnTo>
                    <a:pt x="980796" y="393481"/>
                  </a:lnTo>
                  <a:lnTo>
                    <a:pt x="1023232" y="375224"/>
                  </a:lnTo>
                  <a:lnTo>
                    <a:pt x="1066439" y="358348"/>
                  </a:lnTo>
                  <a:lnTo>
                    <a:pt x="1110395" y="342883"/>
                  </a:lnTo>
                  <a:lnTo>
                    <a:pt x="1155074" y="328860"/>
                  </a:lnTo>
                  <a:lnTo>
                    <a:pt x="1200454" y="316309"/>
                  </a:lnTo>
                  <a:lnTo>
                    <a:pt x="1246509" y="305260"/>
                  </a:lnTo>
                  <a:lnTo>
                    <a:pt x="1293216" y="295744"/>
                  </a:lnTo>
                  <a:lnTo>
                    <a:pt x="1340551" y="287791"/>
                  </a:lnTo>
                  <a:lnTo>
                    <a:pt x="1388490" y="281431"/>
                  </a:lnTo>
                  <a:lnTo>
                    <a:pt x="1389887" y="393445"/>
                  </a:lnTo>
                  <a:lnTo>
                    <a:pt x="1526666" y="188213"/>
                  </a:lnTo>
                  <a:lnTo>
                    <a:pt x="1384807" y="0"/>
                  </a:lnTo>
                  <a:close/>
                </a:path>
              </a:pathLst>
            </a:custGeom>
            <a:solidFill>
              <a:srgbClr val="AAAD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18502" y="1212596"/>
            <a:ext cx="3091180" cy="3202940"/>
          </a:xfrm>
          <a:custGeom>
            <a:avLst/>
            <a:gdLst/>
            <a:ahLst/>
            <a:cxnLst/>
            <a:rect l="l" t="t" r="r" b="b"/>
            <a:pathLst>
              <a:path w="3091179" h="3202940">
                <a:moveTo>
                  <a:pt x="1384795" y="0"/>
                </a:moveTo>
                <a:lnTo>
                  <a:pt x="1386192" y="112013"/>
                </a:lnTo>
                <a:lnTo>
                  <a:pt x="1337680" y="117820"/>
                </a:lnTo>
                <a:lnTo>
                  <a:pt x="1289669" y="125094"/>
                </a:lnTo>
                <a:lnTo>
                  <a:pt x="1242182" y="133812"/>
                </a:lnTo>
                <a:lnTo>
                  <a:pt x="1195239" y="143950"/>
                </a:lnTo>
                <a:lnTo>
                  <a:pt x="1148864" y="155485"/>
                </a:lnTo>
                <a:lnTo>
                  <a:pt x="1103076" y="168392"/>
                </a:lnTo>
                <a:lnTo>
                  <a:pt x="1057899" y="182648"/>
                </a:lnTo>
                <a:lnTo>
                  <a:pt x="1013355" y="198228"/>
                </a:lnTo>
                <a:lnTo>
                  <a:pt x="969464" y="215109"/>
                </a:lnTo>
                <a:lnTo>
                  <a:pt x="926248" y="233267"/>
                </a:lnTo>
                <a:lnTo>
                  <a:pt x="883730" y="252678"/>
                </a:lnTo>
                <a:lnTo>
                  <a:pt x="841932" y="273317"/>
                </a:lnTo>
                <a:lnTo>
                  <a:pt x="800874" y="295162"/>
                </a:lnTo>
                <a:lnTo>
                  <a:pt x="760579" y="318188"/>
                </a:lnTo>
                <a:lnTo>
                  <a:pt x="721069" y="342371"/>
                </a:lnTo>
                <a:lnTo>
                  <a:pt x="682365" y="367688"/>
                </a:lnTo>
                <a:lnTo>
                  <a:pt x="644489" y="394114"/>
                </a:lnTo>
                <a:lnTo>
                  <a:pt x="607463" y="421626"/>
                </a:lnTo>
                <a:lnTo>
                  <a:pt x="571309" y="450199"/>
                </a:lnTo>
                <a:lnTo>
                  <a:pt x="536049" y="479810"/>
                </a:lnTo>
                <a:lnTo>
                  <a:pt x="501704" y="510435"/>
                </a:lnTo>
                <a:lnTo>
                  <a:pt x="468296" y="542051"/>
                </a:lnTo>
                <a:lnTo>
                  <a:pt x="435847" y="574632"/>
                </a:lnTo>
                <a:lnTo>
                  <a:pt x="404379" y="608155"/>
                </a:lnTo>
                <a:lnTo>
                  <a:pt x="373913" y="642596"/>
                </a:lnTo>
                <a:lnTo>
                  <a:pt x="344471" y="677932"/>
                </a:lnTo>
                <a:lnTo>
                  <a:pt x="316076" y="714139"/>
                </a:lnTo>
                <a:lnTo>
                  <a:pt x="288748" y="751192"/>
                </a:lnTo>
                <a:lnTo>
                  <a:pt x="262510" y="789067"/>
                </a:lnTo>
                <a:lnTo>
                  <a:pt x="237383" y="827742"/>
                </a:lnTo>
                <a:lnTo>
                  <a:pt x="213390" y="867191"/>
                </a:lnTo>
                <a:lnTo>
                  <a:pt x="190552" y="907391"/>
                </a:lnTo>
                <a:lnTo>
                  <a:pt x="168890" y="948318"/>
                </a:lnTo>
                <a:lnTo>
                  <a:pt x="148427" y="989949"/>
                </a:lnTo>
                <a:lnTo>
                  <a:pt x="129185" y="1032258"/>
                </a:lnTo>
                <a:lnTo>
                  <a:pt x="111184" y="1075223"/>
                </a:lnTo>
                <a:lnTo>
                  <a:pt x="94448" y="1118820"/>
                </a:lnTo>
                <a:lnTo>
                  <a:pt x="78997" y="1163024"/>
                </a:lnTo>
                <a:lnTo>
                  <a:pt x="64854" y="1207811"/>
                </a:lnTo>
                <a:lnTo>
                  <a:pt x="52040" y="1253158"/>
                </a:lnTo>
                <a:lnTo>
                  <a:pt x="40577" y="1299042"/>
                </a:lnTo>
                <a:lnTo>
                  <a:pt x="30487" y="1345437"/>
                </a:lnTo>
                <a:lnTo>
                  <a:pt x="21792" y="1392320"/>
                </a:lnTo>
                <a:lnTo>
                  <a:pt x="14514" y="1439667"/>
                </a:lnTo>
                <a:lnTo>
                  <a:pt x="8673" y="1487455"/>
                </a:lnTo>
                <a:lnTo>
                  <a:pt x="4293" y="1535658"/>
                </a:lnTo>
                <a:lnTo>
                  <a:pt x="1394" y="1584255"/>
                </a:lnTo>
                <a:lnTo>
                  <a:pt x="0" y="1633219"/>
                </a:lnTo>
                <a:lnTo>
                  <a:pt x="111" y="1681490"/>
                </a:lnTo>
                <a:lnTo>
                  <a:pt x="1684" y="1729411"/>
                </a:lnTo>
                <a:lnTo>
                  <a:pt x="4698" y="1776963"/>
                </a:lnTo>
                <a:lnTo>
                  <a:pt x="9130" y="1824122"/>
                </a:lnTo>
                <a:lnTo>
                  <a:pt x="14961" y="1870868"/>
                </a:lnTo>
                <a:lnTo>
                  <a:pt x="22169" y="1917178"/>
                </a:lnTo>
                <a:lnTo>
                  <a:pt x="30732" y="1963031"/>
                </a:lnTo>
                <a:lnTo>
                  <a:pt x="40631" y="2008406"/>
                </a:lnTo>
                <a:lnTo>
                  <a:pt x="51843" y="2053279"/>
                </a:lnTo>
                <a:lnTo>
                  <a:pt x="64348" y="2097631"/>
                </a:lnTo>
                <a:lnTo>
                  <a:pt x="78124" y="2141438"/>
                </a:lnTo>
                <a:lnTo>
                  <a:pt x="93151" y="2184680"/>
                </a:lnTo>
                <a:lnTo>
                  <a:pt x="109407" y="2227335"/>
                </a:lnTo>
                <a:lnTo>
                  <a:pt x="126872" y="2269380"/>
                </a:lnTo>
                <a:lnTo>
                  <a:pt x="145524" y="2310795"/>
                </a:lnTo>
                <a:lnTo>
                  <a:pt x="165341" y="2351557"/>
                </a:lnTo>
                <a:lnTo>
                  <a:pt x="186304" y="2391645"/>
                </a:lnTo>
                <a:lnTo>
                  <a:pt x="208390" y="2431037"/>
                </a:lnTo>
                <a:lnTo>
                  <a:pt x="231580" y="2469712"/>
                </a:lnTo>
                <a:lnTo>
                  <a:pt x="255850" y="2507647"/>
                </a:lnTo>
                <a:lnTo>
                  <a:pt x="281182" y="2544821"/>
                </a:lnTo>
                <a:lnTo>
                  <a:pt x="307553" y="2581213"/>
                </a:lnTo>
                <a:lnTo>
                  <a:pt x="334942" y="2616800"/>
                </a:lnTo>
                <a:lnTo>
                  <a:pt x="363329" y="2651561"/>
                </a:lnTo>
                <a:lnTo>
                  <a:pt x="392691" y="2685474"/>
                </a:lnTo>
                <a:lnTo>
                  <a:pt x="423009" y="2718517"/>
                </a:lnTo>
                <a:lnTo>
                  <a:pt x="454261" y="2750670"/>
                </a:lnTo>
                <a:lnTo>
                  <a:pt x="486425" y="2781909"/>
                </a:lnTo>
                <a:lnTo>
                  <a:pt x="519482" y="2812214"/>
                </a:lnTo>
                <a:lnTo>
                  <a:pt x="553409" y="2841562"/>
                </a:lnTo>
                <a:lnTo>
                  <a:pt x="588185" y="2869932"/>
                </a:lnTo>
                <a:lnTo>
                  <a:pt x="623790" y="2897302"/>
                </a:lnTo>
                <a:lnTo>
                  <a:pt x="660203" y="2923651"/>
                </a:lnTo>
                <a:lnTo>
                  <a:pt x="697402" y="2948957"/>
                </a:lnTo>
                <a:lnTo>
                  <a:pt x="735366" y="2973198"/>
                </a:lnTo>
                <a:lnTo>
                  <a:pt x="774074" y="2996352"/>
                </a:lnTo>
                <a:lnTo>
                  <a:pt x="813505" y="3018398"/>
                </a:lnTo>
                <a:lnTo>
                  <a:pt x="853637" y="3039313"/>
                </a:lnTo>
                <a:lnTo>
                  <a:pt x="894451" y="3059077"/>
                </a:lnTo>
                <a:lnTo>
                  <a:pt x="935925" y="3077668"/>
                </a:lnTo>
                <a:lnTo>
                  <a:pt x="978037" y="3095063"/>
                </a:lnTo>
                <a:lnTo>
                  <a:pt x="1020766" y="3111242"/>
                </a:lnTo>
                <a:lnTo>
                  <a:pt x="1064092" y="3126182"/>
                </a:lnTo>
                <a:lnTo>
                  <a:pt x="1107993" y="3139862"/>
                </a:lnTo>
                <a:lnTo>
                  <a:pt x="1152448" y="3152260"/>
                </a:lnTo>
                <a:lnTo>
                  <a:pt x="1197437" y="3163354"/>
                </a:lnTo>
                <a:lnTo>
                  <a:pt x="1242937" y="3173122"/>
                </a:lnTo>
                <a:lnTo>
                  <a:pt x="1288929" y="3181544"/>
                </a:lnTo>
                <a:lnTo>
                  <a:pt x="1335390" y="3188597"/>
                </a:lnTo>
                <a:lnTo>
                  <a:pt x="1382300" y="3194259"/>
                </a:lnTo>
                <a:lnTo>
                  <a:pt x="1429637" y="3198509"/>
                </a:lnTo>
                <a:lnTo>
                  <a:pt x="1477381" y="3201325"/>
                </a:lnTo>
                <a:lnTo>
                  <a:pt x="1525511" y="3202685"/>
                </a:lnTo>
                <a:lnTo>
                  <a:pt x="1573659" y="3202571"/>
                </a:lnTo>
                <a:lnTo>
                  <a:pt x="1621461" y="3200992"/>
                </a:lnTo>
                <a:lnTo>
                  <a:pt x="1668893" y="3197970"/>
                </a:lnTo>
                <a:lnTo>
                  <a:pt x="1715934" y="3193525"/>
                </a:lnTo>
                <a:lnTo>
                  <a:pt x="1762563" y="3187678"/>
                </a:lnTo>
                <a:lnTo>
                  <a:pt x="1808757" y="3180451"/>
                </a:lnTo>
                <a:lnTo>
                  <a:pt x="1854496" y="3171865"/>
                </a:lnTo>
                <a:lnTo>
                  <a:pt x="1899758" y="3161940"/>
                </a:lnTo>
                <a:lnTo>
                  <a:pt x="1944520" y="3150699"/>
                </a:lnTo>
                <a:lnTo>
                  <a:pt x="1988762" y="3138163"/>
                </a:lnTo>
                <a:lnTo>
                  <a:pt x="2032461" y="3124351"/>
                </a:lnTo>
                <a:lnTo>
                  <a:pt x="2075597" y="3109286"/>
                </a:lnTo>
                <a:lnTo>
                  <a:pt x="2118146" y="3092989"/>
                </a:lnTo>
                <a:lnTo>
                  <a:pt x="2160088" y="3075481"/>
                </a:lnTo>
                <a:lnTo>
                  <a:pt x="2201401" y="3056783"/>
                </a:lnTo>
                <a:lnTo>
                  <a:pt x="2242064" y="3036915"/>
                </a:lnTo>
                <a:lnTo>
                  <a:pt x="2282054" y="3015901"/>
                </a:lnTo>
                <a:lnTo>
                  <a:pt x="2321350" y="2993759"/>
                </a:lnTo>
                <a:lnTo>
                  <a:pt x="2359930" y="2970512"/>
                </a:lnTo>
                <a:lnTo>
                  <a:pt x="2397773" y="2946181"/>
                </a:lnTo>
                <a:lnTo>
                  <a:pt x="2434857" y="2920787"/>
                </a:lnTo>
                <a:lnTo>
                  <a:pt x="2471160" y="2894350"/>
                </a:lnTo>
                <a:lnTo>
                  <a:pt x="2506661" y="2866893"/>
                </a:lnTo>
                <a:lnTo>
                  <a:pt x="2541338" y="2838436"/>
                </a:lnTo>
                <a:lnTo>
                  <a:pt x="2575169" y="2809001"/>
                </a:lnTo>
                <a:lnTo>
                  <a:pt x="2608133" y="2778608"/>
                </a:lnTo>
                <a:lnTo>
                  <a:pt x="2640208" y="2747279"/>
                </a:lnTo>
                <a:lnTo>
                  <a:pt x="2671372" y="2715035"/>
                </a:lnTo>
                <a:lnTo>
                  <a:pt x="2701604" y="2681896"/>
                </a:lnTo>
                <a:lnTo>
                  <a:pt x="2730883" y="2647885"/>
                </a:lnTo>
                <a:lnTo>
                  <a:pt x="2759185" y="2613022"/>
                </a:lnTo>
                <a:lnTo>
                  <a:pt x="2786490" y="2577329"/>
                </a:lnTo>
                <a:lnTo>
                  <a:pt x="2812776" y="2540826"/>
                </a:lnTo>
                <a:lnTo>
                  <a:pt x="2838022" y="2503535"/>
                </a:lnTo>
                <a:lnTo>
                  <a:pt x="2862206" y="2465476"/>
                </a:lnTo>
                <a:lnTo>
                  <a:pt x="2885305" y="2426672"/>
                </a:lnTo>
                <a:lnTo>
                  <a:pt x="2907299" y="2387143"/>
                </a:lnTo>
                <a:lnTo>
                  <a:pt x="2928166" y="2346910"/>
                </a:lnTo>
                <a:lnTo>
                  <a:pt x="2947883" y="2305995"/>
                </a:lnTo>
                <a:lnTo>
                  <a:pt x="2966430" y="2264418"/>
                </a:lnTo>
                <a:lnTo>
                  <a:pt x="2983785" y="2222201"/>
                </a:lnTo>
                <a:lnTo>
                  <a:pt x="2999927" y="2179365"/>
                </a:lnTo>
                <a:lnTo>
                  <a:pt x="3014832" y="2135931"/>
                </a:lnTo>
                <a:lnTo>
                  <a:pt x="3028480" y="2091920"/>
                </a:lnTo>
                <a:lnTo>
                  <a:pt x="3040850" y="2047353"/>
                </a:lnTo>
                <a:lnTo>
                  <a:pt x="3051919" y="2002252"/>
                </a:lnTo>
                <a:lnTo>
                  <a:pt x="3061665" y="1956637"/>
                </a:lnTo>
                <a:lnTo>
                  <a:pt x="3070068" y="1910530"/>
                </a:lnTo>
                <a:lnTo>
                  <a:pt x="3077106" y="1863952"/>
                </a:lnTo>
                <a:lnTo>
                  <a:pt x="3082756" y="1816924"/>
                </a:lnTo>
                <a:lnTo>
                  <a:pt x="3086997" y="1769467"/>
                </a:lnTo>
                <a:lnTo>
                  <a:pt x="3089808" y="1721603"/>
                </a:lnTo>
                <a:lnTo>
                  <a:pt x="3091167" y="1673352"/>
                </a:lnTo>
                <a:lnTo>
                  <a:pt x="3091054" y="1625081"/>
                </a:lnTo>
                <a:lnTo>
                  <a:pt x="3089481" y="1577160"/>
                </a:lnTo>
                <a:lnTo>
                  <a:pt x="3086467" y="1529608"/>
                </a:lnTo>
                <a:lnTo>
                  <a:pt x="3082034" y="1482449"/>
                </a:lnTo>
                <a:lnTo>
                  <a:pt x="3076202" y="1435703"/>
                </a:lnTo>
                <a:lnTo>
                  <a:pt x="3068994" y="1389393"/>
                </a:lnTo>
                <a:lnTo>
                  <a:pt x="3060430" y="1343540"/>
                </a:lnTo>
                <a:lnTo>
                  <a:pt x="3050531" y="1298165"/>
                </a:lnTo>
                <a:lnTo>
                  <a:pt x="3039318" y="1253292"/>
                </a:lnTo>
                <a:lnTo>
                  <a:pt x="3026812" y="1208940"/>
                </a:lnTo>
                <a:lnTo>
                  <a:pt x="3013036" y="1165133"/>
                </a:lnTo>
                <a:lnTo>
                  <a:pt x="2998008" y="1121891"/>
                </a:lnTo>
                <a:lnTo>
                  <a:pt x="2981752" y="1079236"/>
                </a:lnTo>
                <a:lnTo>
                  <a:pt x="2964287" y="1037191"/>
                </a:lnTo>
                <a:lnTo>
                  <a:pt x="2945635" y="995776"/>
                </a:lnTo>
                <a:lnTo>
                  <a:pt x="2925817" y="955014"/>
                </a:lnTo>
                <a:lnTo>
                  <a:pt x="2904854" y="914926"/>
                </a:lnTo>
                <a:lnTo>
                  <a:pt x="2882767" y="875534"/>
                </a:lnTo>
                <a:lnTo>
                  <a:pt x="2859577" y="836859"/>
                </a:lnTo>
                <a:lnTo>
                  <a:pt x="2835306" y="798924"/>
                </a:lnTo>
                <a:lnTo>
                  <a:pt x="2809975" y="761750"/>
                </a:lnTo>
                <a:lnTo>
                  <a:pt x="2783603" y="725358"/>
                </a:lnTo>
                <a:lnTo>
                  <a:pt x="2756214" y="689771"/>
                </a:lnTo>
                <a:lnTo>
                  <a:pt x="2727827" y="655010"/>
                </a:lnTo>
                <a:lnTo>
                  <a:pt x="2698464" y="621097"/>
                </a:lnTo>
                <a:lnTo>
                  <a:pt x="2668146" y="588054"/>
                </a:lnTo>
                <a:lnTo>
                  <a:pt x="2636894" y="555901"/>
                </a:lnTo>
                <a:lnTo>
                  <a:pt x="2604730" y="524662"/>
                </a:lnTo>
                <a:lnTo>
                  <a:pt x="2571673" y="494357"/>
                </a:lnTo>
                <a:lnTo>
                  <a:pt x="2537746" y="465009"/>
                </a:lnTo>
                <a:lnTo>
                  <a:pt x="2502969" y="436639"/>
                </a:lnTo>
                <a:lnTo>
                  <a:pt x="2467364" y="409269"/>
                </a:lnTo>
                <a:lnTo>
                  <a:pt x="2430951" y="382920"/>
                </a:lnTo>
                <a:lnTo>
                  <a:pt x="2393753" y="357614"/>
                </a:lnTo>
                <a:lnTo>
                  <a:pt x="2355789" y="333373"/>
                </a:lnTo>
                <a:lnTo>
                  <a:pt x="2317080" y="310219"/>
                </a:lnTo>
                <a:lnTo>
                  <a:pt x="2277649" y="288173"/>
                </a:lnTo>
                <a:lnTo>
                  <a:pt x="2237516" y="267258"/>
                </a:lnTo>
                <a:lnTo>
                  <a:pt x="2196703" y="247494"/>
                </a:lnTo>
                <a:lnTo>
                  <a:pt x="2155229" y="228903"/>
                </a:lnTo>
                <a:lnTo>
                  <a:pt x="2113117" y="211508"/>
                </a:lnTo>
                <a:lnTo>
                  <a:pt x="2070388" y="195329"/>
                </a:lnTo>
                <a:lnTo>
                  <a:pt x="2027062" y="180389"/>
                </a:lnTo>
                <a:lnTo>
                  <a:pt x="1983161" y="166709"/>
                </a:lnTo>
                <a:lnTo>
                  <a:pt x="1938705" y="154311"/>
                </a:lnTo>
                <a:lnTo>
                  <a:pt x="1893717" y="143217"/>
                </a:lnTo>
                <a:lnTo>
                  <a:pt x="1848216" y="133449"/>
                </a:lnTo>
                <a:lnTo>
                  <a:pt x="1802225" y="125027"/>
                </a:lnTo>
                <a:lnTo>
                  <a:pt x="1755764" y="117974"/>
                </a:lnTo>
                <a:lnTo>
                  <a:pt x="1708854" y="112312"/>
                </a:lnTo>
                <a:lnTo>
                  <a:pt x="1661516" y="108062"/>
                </a:lnTo>
                <a:lnTo>
                  <a:pt x="1613772" y="105246"/>
                </a:lnTo>
                <a:lnTo>
                  <a:pt x="1565643" y="103886"/>
                </a:lnTo>
                <a:lnTo>
                  <a:pt x="1563484" y="272541"/>
                </a:lnTo>
                <a:lnTo>
                  <a:pt x="1611627" y="274002"/>
                </a:lnTo>
                <a:lnTo>
                  <a:pt x="1659370" y="277106"/>
                </a:lnTo>
                <a:lnTo>
                  <a:pt x="1706684" y="281829"/>
                </a:lnTo>
                <a:lnTo>
                  <a:pt x="1753539" y="288143"/>
                </a:lnTo>
                <a:lnTo>
                  <a:pt x="1799906" y="296023"/>
                </a:lnTo>
                <a:lnTo>
                  <a:pt x="1845757" y="305442"/>
                </a:lnTo>
                <a:lnTo>
                  <a:pt x="1891063" y="316374"/>
                </a:lnTo>
                <a:lnTo>
                  <a:pt x="1935794" y="328793"/>
                </a:lnTo>
                <a:lnTo>
                  <a:pt x="1979921" y="342672"/>
                </a:lnTo>
                <a:lnTo>
                  <a:pt x="2023415" y="357985"/>
                </a:lnTo>
                <a:lnTo>
                  <a:pt x="2066247" y="374706"/>
                </a:lnTo>
                <a:lnTo>
                  <a:pt x="2108389" y="392808"/>
                </a:lnTo>
                <a:lnTo>
                  <a:pt x="2149811" y="412265"/>
                </a:lnTo>
                <a:lnTo>
                  <a:pt x="2190483" y="433051"/>
                </a:lnTo>
                <a:lnTo>
                  <a:pt x="2230378" y="455140"/>
                </a:lnTo>
                <a:lnTo>
                  <a:pt x="2269466" y="478505"/>
                </a:lnTo>
                <a:lnTo>
                  <a:pt x="2307717" y="503120"/>
                </a:lnTo>
                <a:lnTo>
                  <a:pt x="2345104" y="528958"/>
                </a:lnTo>
                <a:lnTo>
                  <a:pt x="2381596" y="555994"/>
                </a:lnTo>
                <a:lnTo>
                  <a:pt x="2417165" y="584201"/>
                </a:lnTo>
                <a:lnTo>
                  <a:pt x="2451782" y="613553"/>
                </a:lnTo>
                <a:lnTo>
                  <a:pt x="2485417" y="644023"/>
                </a:lnTo>
                <a:lnTo>
                  <a:pt x="2518042" y="675585"/>
                </a:lnTo>
                <a:lnTo>
                  <a:pt x="2549628" y="708213"/>
                </a:lnTo>
                <a:lnTo>
                  <a:pt x="2580145" y="741880"/>
                </a:lnTo>
                <a:lnTo>
                  <a:pt x="2609564" y="776561"/>
                </a:lnTo>
                <a:lnTo>
                  <a:pt x="2637857" y="812229"/>
                </a:lnTo>
                <a:lnTo>
                  <a:pt x="2664994" y="848857"/>
                </a:lnTo>
                <a:lnTo>
                  <a:pt x="2690946" y="886420"/>
                </a:lnTo>
                <a:lnTo>
                  <a:pt x="2715685" y="924891"/>
                </a:lnTo>
                <a:lnTo>
                  <a:pt x="2739181" y="964244"/>
                </a:lnTo>
                <a:lnTo>
                  <a:pt x="2761405" y="1004452"/>
                </a:lnTo>
                <a:lnTo>
                  <a:pt x="2782329" y="1045489"/>
                </a:lnTo>
                <a:lnTo>
                  <a:pt x="2801922" y="1087329"/>
                </a:lnTo>
                <a:lnTo>
                  <a:pt x="2820156" y="1129945"/>
                </a:lnTo>
                <a:lnTo>
                  <a:pt x="2837002" y="1173312"/>
                </a:lnTo>
                <a:lnTo>
                  <a:pt x="2852431" y="1217403"/>
                </a:lnTo>
                <a:lnTo>
                  <a:pt x="2866415" y="1262192"/>
                </a:lnTo>
                <a:lnTo>
                  <a:pt x="2878922" y="1307651"/>
                </a:lnTo>
                <a:lnTo>
                  <a:pt x="2889926" y="1353756"/>
                </a:lnTo>
                <a:lnTo>
                  <a:pt x="2899396" y="1400480"/>
                </a:lnTo>
                <a:lnTo>
                  <a:pt x="2907304" y="1447796"/>
                </a:lnTo>
                <a:lnTo>
                  <a:pt x="2913621" y="1495678"/>
                </a:lnTo>
                <a:lnTo>
                  <a:pt x="2918315" y="1543937"/>
                </a:lnTo>
                <a:lnTo>
                  <a:pt x="2921325" y="1591967"/>
                </a:lnTo>
                <a:lnTo>
                  <a:pt x="2922675" y="1639739"/>
                </a:lnTo>
                <a:lnTo>
                  <a:pt x="2922388" y="1687222"/>
                </a:lnTo>
                <a:lnTo>
                  <a:pt x="2920488" y="1734385"/>
                </a:lnTo>
                <a:lnTo>
                  <a:pt x="2917000" y="1781199"/>
                </a:lnTo>
                <a:lnTo>
                  <a:pt x="2911948" y="1827632"/>
                </a:lnTo>
                <a:lnTo>
                  <a:pt x="2905355" y="1873655"/>
                </a:lnTo>
                <a:lnTo>
                  <a:pt x="2897245" y="1919238"/>
                </a:lnTo>
                <a:lnTo>
                  <a:pt x="2887643" y="1964350"/>
                </a:lnTo>
                <a:lnTo>
                  <a:pt x="2876573" y="2008960"/>
                </a:lnTo>
                <a:lnTo>
                  <a:pt x="2864059" y="2053038"/>
                </a:lnTo>
                <a:lnTo>
                  <a:pt x="2850124" y="2096555"/>
                </a:lnTo>
                <a:lnTo>
                  <a:pt x="2834792" y="2139479"/>
                </a:lnTo>
                <a:lnTo>
                  <a:pt x="2818089" y="2181781"/>
                </a:lnTo>
                <a:lnTo>
                  <a:pt x="2800037" y="2223429"/>
                </a:lnTo>
                <a:lnTo>
                  <a:pt x="2780660" y="2264394"/>
                </a:lnTo>
                <a:lnTo>
                  <a:pt x="2759984" y="2304646"/>
                </a:lnTo>
                <a:lnTo>
                  <a:pt x="2738031" y="2344153"/>
                </a:lnTo>
                <a:lnTo>
                  <a:pt x="2714826" y="2382887"/>
                </a:lnTo>
                <a:lnTo>
                  <a:pt x="2690392" y="2420815"/>
                </a:lnTo>
                <a:lnTo>
                  <a:pt x="2664755" y="2457908"/>
                </a:lnTo>
                <a:lnTo>
                  <a:pt x="2637937" y="2494137"/>
                </a:lnTo>
                <a:lnTo>
                  <a:pt x="2609962" y="2529469"/>
                </a:lnTo>
                <a:lnTo>
                  <a:pt x="2580856" y="2563875"/>
                </a:lnTo>
                <a:lnTo>
                  <a:pt x="2550642" y="2597325"/>
                </a:lnTo>
                <a:lnTo>
                  <a:pt x="2519343" y="2629789"/>
                </a:lnTo>
                <a:lnTo>
                  <a:pt x="2486984" y="2661235"/>
                </a:lnTo>
                <a:lnTo>
                  <a:pt x="2453589" y="2691634"/>
                </a:lnTo>
                <a:lnTo>
                  <a:pt x="2419182" y="2720956"/>
                </a:lnTo>
                <a:lnTo>
                  <a:pt x="2383787" y="2749169"/>
                </a:lnTo>
                <a:lnTo>
                  <a:pt x="2347427" y="2776244"/>
                </a:lnTo>
                <a:lnTo>
                  <a:pt x="2310128" y="2802150"/>
                </a:lnTo>
                <a:lnTo>
                  <a:pt x="2271913" y="2826857"/>
                </a:lnTo>
                <a:lnTo>
                  <a:pt x="2232805" y="2850335"/>
                </a:lnTo>
                <a:lnTo>
                  <a:pt x="2192829" y="2872554"/>
                </a:lnTo>
                <a:lnTo>
                  <a:pt x="2152010" y="2893482"/>
                </a:lnTo>
                <a:lnTo>
                  <a:pt x="2110370" y="2913090"/>
                </a:lnTo>
                <a:lnTo>
                  <a:pt x="2067935" y="2931347"/>
                </a:lnTo>
                <a:lnTo>
                  <a:pt x="2024727" y="2948223"/>
                </a:lnTo>
                <a:lnTo>
                  <a:pt x="1980772" y="2963688"/>
                </a:lnTo>
                <a:lnTo>
                  <a:pt x="1936092" y="2977711"/>
                </a:lnTo>
                <a:lnTo>
                  <a:pt x="1890713" y="2990262"/>
                </a:lnTo>
                <a:lnTo>
                  <a:pt x="1844657" y="3001311"/>
                </a:lnTo>
                <a:lnTo>
                  <a:pt x="1797950" y="3010827"/>
                </a:lnTo>
                <a:lnTo>
                  <a:pt x="1750615" y="3018780"/>
                </a:lnTo>
                <a:lnTo>
                  <a:pt x="1702676" y="3025140"/>
                </a:lnTo>
                <a:lnTo>
                  <a:pt x="1654555" y="3029840"/>
                </a:lnTo>
                <a:lnTo>
                  <a:pt x="1606661" y="3032852"/>
                </a:lnTo>
                <a:lnTo>
                  <a:pt x="1559025" y="3034199"/>
                </a:lnTo>
                <a:lnTo>
                  <a:pt x="1511677" y="3033906"/>
                </a:lnTo>
                <a:lnTo>
                  <a:pt x="1464648" y="3031997"/>
                </a:lnTo>
                <a:lnTo>
                  <a:pt x="1417967" y="3028495"/>
                </a:lnTo>
                <a:lnTo>
                  <a:pt x="1371665" y="3023424"/>
                </a:lnTo>
                <a:lnTo>
                  <a:pt x="1325772" y="3016810"/>
                </a:lnTo>
                <a:lnTo>
                  <a:pt x="1280319" y="3008675"/>
                </a:lnTo>
                <a:lnTo>
                  <a:pt x="1235335" y="2999045"/>
                </a:lnTo>
                <a:lnTo>
                  <a:pt x="1190850" y="2987942"/>
                </a:lnTo>
                <a:lnTo>
                  <a:pt x="1146896" y="2975391"/>
                </a:lnTo>
                <a:lnTo>
                  <a:pt x="1103502" y="2961417"/>
                </a:lnTo>
                <a:lnTo>
                  <a:pt x="1060699" y="2946042"/>
                </a:lnTo>
                <a:lnTo>
                  <a:pt x="1018517" y="2929292"/>
                </a:lnTo>
                <a:lnTo>
                  <a:pt x="976985" y="2911190"/>
                </a:lnTo>
                <a:lnTo>
                  <a:pt x="936135" y="2891761"/>
                </a:lnTo>
                <a:lnTo>
                  <a:pt x="895997" y="2871028"/>
                </a:lnTo>
                <a:lnTo>
                  <a:pt x="856600" y="2849015"/>
                </a:lnTo>
                <a:lnTo>
                  <a:pt x="817975" y="2825747"/>
                </a:lnTo>
                <a:lnTo>
                  <a:pt x="780153" y="2801248"/>
                </a:lnTo>
                <a:lnTo>
                  <a:pt x="743164" y="2775541"/>
                </a:lnTo>
                <a:lnTo>
                  <a:pt x="707037" y="2748651"/>
                </a:lnTo>
                <a:lnTo>
                  <a:pt x="671803" y="2720602"/>
                </a:lnTo>
                <a:lnTo>
                  <a:pt x="637493" y="2691418"/>
                </a:lnTo>
                <a:lnTo>
                  <a:pt x="604136" y="2661122"/>
                </a:lnTo>
                <a:lnTo>
                  <a:pt x="571763" y="2629740"/>
                </a:lnTo>
                <a:lnTo>
                  <a:pt x="540404" y="2597295"/>
                </a:lnTo>
                <a:lnTo>
                  <a:pt x="510089" y="2563811"/>
                </a:lnTo>
                <a:lnTo>
                  <a:pt x="480849" y="2529312"/>
                </a:lnTo>
                <a:lnTo>
                  <a:pt x="452714" y="2493823"/>
                </a:lnTo>
                <a:lnTo>
                  <a:pt x="425714" y="2457367"/>
                </a:lnTo>
                <a:lnTo>
                  <a:pt x="399879" y="2419968"/>
                </a:lnTo>
                <a:lnTo>
                  <a:pt x="375240" y="2381651"/>
                </a:lnTo>
                <a:lnTo>
                  <a:pt x="351827" y="2342439"/>
                </a:lnTo>
                <a:lnTo>
                  <a:pt x="329670" y="2302357"/>
                </a:lnTo>
                <a:lnTo>
                  <a:pt x="308799" y="2261429"/>
                </a:lnTo>
                <a:lnTo>
                  <a:pt x="289245" y="2219678"/>
                </a:lnTo>
                <a:lnTo>
                  <a:pt x="271037" y="2177129"/>
                </a:lnTo>
                <a:lnTo>
                  <a:pt x="254207" y="2133807"/>
                </a:lnTo>
                <a:lnTo>
                  <a:pt x="238784" y="2089734"/>
                </a:lnTo>
                <a:lnTo>
                  <a:pt x="224799" y="2044935"/>
                </a:lnTo>
                <a:lnTo>
                  <a:pt x="212281" y="1999434"/>
                </a:lnTo>
                <a:lnTo>
                  <a:pt x="201262" y="1953255"/>
                </a:lnTo>
                <a:lnTo>
                  <a:pt x="191771" y="1906423"/>
                </a:lnTo>
                <a:lnTo>
                  <a:pt x="183838" y="1858960"/>
                </a:lnTo>
                <a:lnTo>
                  <a:pt x="177495" y="1810892"/>
                </a:lnTo>
                <a:lnTo>
                  <a:pt x="172806" y="1762634"/>
                </a:lnTo>
                <a:lnTo>
                  <a:pt x="169801" y="1714604"/>
                </a:lnTo>
                <a:lnTo>
                  <a:pt x="168457" y="1666832"/>
                </a:lnTo>
                <a:lnTo>
                  <a:pt x="168749" y="1619349"/>
                </a:lnTo>
                <a:lnTo>
                  <a:pt x="170653" y="1572186"/>
                </a:lnTo>
                <a:lnTo>
                  <a:pt x="174145" y="1525372"/>
                </a:lnTo>
                <a:lnTo>
                  <a:pt x="179202" y="1478939"/>
                </a:lnTo>
                <a:lnTo>
                  <a:pt x="185799" y="1432916"/>
                </a:lnTo>
                <a:lnTo>
                  <a:pt x="193912" y="1387333"/>
                </a:lnTo>
                <a:lnTo>
                  <a:pt x="203517" y="1342221"/>
                </a:lnTo>
                <a:lnTo>
                  <a:pt x="214591" y="1297611"/>
                </a:lnTo>
                <a:lnTo>
                  <a:pt x="227108" y="1253533"/>
                </a:lnTo>
                <a:lnTo>
                  <a:pt x="241046" y="1210016"/>
                </a:lnTo>
                <a:lnTo>
                  <a:pt x="256380" y="1167092"/>
                </a:lnTo>
                <a:lnTo>
                  <a:pt x="273086" y="1124790"/>
                </a:lnTo>
                <a:lnTo>
                  <a:pt x="291140" y="1083142"/>
                </a:lnTo>
                <a:lnTo>
                  <a:pt x="310519" y="1042177"/>
                </a:lnTo>
                <a:lnTo>
                  <a:pt x="331197" y="1001925"/>
                </a:lnTo>
                <a:lnTo>
                  <a:pt x="353151" y="962418"/>
                </a:lnTo>
                <a:lnTo>
                  <a:pt x="376358" y="923684"/>
                </a:lnTo>
                <a:lnTo>
                  <a:pt x="400793" y="885756"/>
                </a:lnTo>
                <a:lnTo>
                  <a:pt x="426431" y="848663"/>
                </a:lnTo>
                <a:lnTo>
                  <a:pt x="453250" y="812434"/>
                </a:lnTo>
                <a:lnTo>
                  <a:pt x="481225" y="777102"/>
                </a:lnTo>
                <a:lnTo>
                  <a:pt x="510332" y="742696"/>
                </a:lnTo>
                <a:lnTo>
                  <a:pt x="540546" y="709246"/>
                </a:lnTo>
                <a:lnTo>
                  <a:pt x="571845" y="676782"/>
                </a:lnTo>
                <a:lnTo>
                  <a:pt x="604204" y="645336"/>
                </a:lnTo>
                <a:lnTo>
                  <a:pt x="637598" y="614937"/>
                </a:lnTo>
                <a:lnTo>
                  <a:pt x="672005" y="585615"/>
                </a:lnTo>
                <a:lnTo>
                  <a:pt x="707400" y="557402"/>
                </a:lnTo>
                <a:lnTo>
                  <a:pt x="743758" y="530327"/>
                </a:lnTo>
                <a:lnTo>
                  <a:pt x="781056" y="504421"/>
                </a:lnTo>
                <a:lnTo>
                  <a:pt x="819271" y="479714"/>
                </a:lnTo>
                <a:lnTo>
                  <a:pt x="858377" y="456236"/>
                </a:lnTo>
                <a:lnTo>
                  <a:pt x="898351" y="434017"/>
                </a:lnTo>
                <a:lnTo>
                  <a:pt x="939169" y="413089"/>
                </a:lnTo>
                <a:lnTo>
                  <a:pt x="980807" y="393481"/>
                </a:lnTo>
                <a:lnTo>
                  <a:pt x="1023240" y="375224"/>
                </a:lnTo>
                <a:lnTo>
                  <a:pt x="1066446" y="358348"/>
                </a:lnTo>
                <a:lnTo>
                  <a:pt x="1110399" y="342883"/>
                </a:lnTo>
                <a:lnTo>
                  <a:pt x="1155076" y="328860"/>
                </a:lnTo>
                <a:lnTo>
                  <a:pt x="1200453" y="316309"/>
                </a:lnTo>
                <a:lnTo>
                  <a:pt x="1246505" y="305260"/>
                </a:lnTo>
                <a:lnTo>
                  <a:pt x="1293210" y="295744"/>
                </a:lnTo>
                <a:lnTo>
                  <a:pt x="1340542" y="287791"/>
                </a:lnTo>
                <a:lnTo>
                  <a:pt x="1388478" y="281431"/>
                </a:lnTo>
                <a:lnTo>
                  <a:pt x="1389875" y="393445"/>
                </a:lnTo>
                <a:lnTo>
                  <a:pt x="1526654" y="188213"/>
                </a:lnTo>
                <a:lnTo>
                  <a:pt x="1384795" y="0"/>
                </a:lnTo>
                <a:close/>
              </a:path>
            </a:pathLst>
          </a:custGeom>
          <a:solidFill>
            <a:srgbClr val="AAAD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634460" y="4495729"/>
            <a:ext cx="2992120" cy="1966595"/>
            <a:chOff x="4634460" y="4495729"/>
            <a:chExt cx="2992120" cy="196659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4460" y="4495729"/>
              <a:ext cx="2991658" cy="19660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9348" y="4541519"/>
              <a:ext cx="2831592" cy="18150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70298" y="4522469"/>
              <a:ext cx="2870200" cy="1853564"/>
            </a:xfrm>
            <a:custGeom>
              <a:avLst/>
              <a:gdLst/>
              <a:ahLst/>
              <a:cxnLst/>
              <a:rect l="l" t="t" r="r" b="b"/>
              <a:pathLst>
                <a:path w="2870200" h="1853564">
                  <a:moveTo>
                    <a:pt x="0" y="1853183"/>
                  </a:moveTo>
                  <a:lnTo>
                    <a:pt x="2869692" y="1853183"/>
                  </a:lnTo>
                  <a:lnTo>
                    <a:pt x="2869692" y="0"/>
                  </a:lnTo>
                  <a:lnTo>
                    <a:pt x="0" y="0"/>
                  </a:lnTo>
                  <a:lnTo>
                    <a:pt x="0" y="1853183"/>
                  </a:lnTo>
                  <a:close/>
                </a:path>
              </a:pathLst>
            </a:custGeom>
            <a:ln w="381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29055" y="4459223"/>
            <a:ext cx="2719070" cy="1953895"/>
            <a:chOff x="829055" y="4459223"/>
            <a:chExt cx="2719070" cy="195389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9055" y="4459223"/>
              <a:ext cx="2718816" cy="19537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775" y="4504943"/>
              <a:ext cx="2578607" cy="1813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5250" y="4495418"/>
              <a:ext cx="2597785" cy="1832610"/>
            </a:xfrm>
            <a:custGeom>
              <a:avLst/>
              <a:gdLst/>
              <a:ahLst/>
              <a:cxnLst/>
              <a:rect l="l" t="t" r="r" b="b"/>
              <a:pathLst>
                <a:path w="2597785" h="1832610">
                  <a:moveTo>
                    <a:pt x="0" y="1832609"/>
                  </a:moveTo>
                  <a:lnTo>
                    <a:pt x="2597657" y="1832609"/>
                  </a:lnTo>
                  <a:lnTo>
                    <a:pt x="2597657" y="0"/>
                  </a:lnTo>
                  <a:lnTo>
                    <a:pt x="0" y="0"/>
                  </a:lnTo>
                  <a:lnTo>
                    <a:pt x="0" y="1832609"/>
                  </a:lnTo>
                  <a:close/>
                </a:path>
              </a:pathLst>
            </a:custGeom>
            <a:ln w="190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41435" y="4482084"/>
            <a:ext cx="3217926" cy="2015489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095" rIns="0" bIns="0" rtlCol="0">
            <a:spAutoFit/>
          </a:bodyPr>
          <a:lstStyle/>
          <a:p>
            <a:pPr marL="3051175">
              <a:lnSpc>
                <a:spcPct val="100000"/>
              </a:lnSpc>
              <a:spcBef>
                <a:spcPts val="100"/>
              </a:spcBef>
            </a:pPr>
            <a:r>
              <a:rPr sz="3400" spc="195" dirty="0"/>
              <a:t>Monitoreo</a:t>
            </a:r>
            <a:r>
              <a:rPr sz="3400" spc="-160" dirty="0"/>
              <a:t> </a:t>
            </a:r>
            <a:r>
              <a:rPr sz="3400" spc="165" dirty="0"/>
              <a:t>de</a:t>
            </a:r>
            <a:r>
              <a:rPr sz="3400" spc="-160" dirty="0"/>
              <a:t> </a:t>
            </a:r>
            <a:r>
              <a:rPr sz="3400" spc="160" dirty="0"/>
              <a:t>Cumplimiento</a:t>
            </a:r>
            <a:endParaRPr sz="340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1382649" y="2142490"/>
            <a:ext cx="1470660" cy="165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 algn="ctr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solidFill>
                  <a:srgbClr val="FFFFFF"/>
                </a:solidFill>
                <a:latin typeface="Arial Black"/>
                <a:cs typeface="Arial Black"/>
              </a:rPr>
              <a:t>RIESGO</a:t>
            </a:r>
            <a:endParaRPr sz="1150">
              <a:latin typeface="Arial Black"/>
              <a:cs typeface="Arial Black"/>
            </a:endParaRPr>
          </a:p>
          <a:p>
            <a:pPr marL="12065" marR="5080" indent="12065" algn="ctr">
              <a:lnSpc>
                <a:spcPct val="166900"/>
              </a:lnSpc>
              <a:spcBef>
                <a:spcPts val="330"/>
              </a:spcBef>
            </a:pP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Análisis</a:t>
            </a:r>
            <a:r>
              <a:rPr sz="11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Tahoma"/>
                <a:cs typeface="Tahoma"/>
              </a:rPr>
              <a:t>riesgo </a:t>
            </a:r>
            <a:r>
              <a:rPr sz="1300" spc="50" dirty="0">
                <a:solidFill>
                  <a:srgbClr val="FFFFFF"/>
                </a:solidFill>
                <a:latin typeface="Tahoma"/>
                <a:cs typeface="Tahoma"/>
              </a:rPr>
              <a:t>Controles</a:t>
            </a:r>
            <a:r>
              <a:rPr sz="13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45" dirty="0">
                <a:solidFill>
                  <a:srgbClr val="FFFFFF"/>
                </a:solidFill>
                <a:latin typeface="Tahoma"/>
                <a:cs typeface="Tahoma"/>
              </a:rPr>
              <a:t>internos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Planes</a:t>
            </a:r>
            <a:r>
              <a:rPr sz="115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45" dirty="0">
                <a:solidFill>
                  <a:srgbClr val="FFFFFF"/>
                </a:solidFill>
                <a:latin typeface="Tahoma"/>
                <a:cs typeface="Tahoma"/>
              </a:rPr>
              <a:t>Mitigación </a:t>
            </a:r>
            <a:r>
              <a:rPr sz="1200" spc="50" dirty="0">
                <a:solidFill>
                  <a:srgbClr val="FFFFFF"/>
                </a:solidFill>
                <a:latin typeface="Tahoma"/>
                <a:cs typeface="Tahoma"/>
              </a:rPr>
              <a:t>Cumplimiento</a:t>
            </a:r>
            <a:endParaRPr sz="1200">
              <a:latin typeface="Tahoma"/>
              <a:cs typeface="Tahoma"/>
            </a:endParaRPr>
          </a:p>
          <a:p>
            <a:pPr marL="12700" algn="ctr">
              <a:lnSpc>
                <a:spcPct val="100000"/>
              </a:lnSpc>
              <a:spcBef>
                <a:spcPts val="335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Planes</a:t>
            </a:r>
            <a:r>
              <a:rPr sz="115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FFFFFF"/>
                </a:solidFill>
                <a:latin typeface="Tahoma"/>
                <a:cs typeface="Tahoma"/>
              </a:rPr>
              <a:t>Vigilancia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18479" y="2343911"/>
            <a:ext cx="85661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75" dirty="0">
                <a:solidFill>
                  <a:srgbClr val="FFFFFF"/>
                </a:solidFill>
                <a:latin typeface="Arial Black"/>
                <a:cs typeface="Arial Black"/>
              </a:rPr>
              <a:t>AUDITORÍA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23933" y="2060194"/>
            <a:ext cx="1470025" cy="154559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700" spc="-45" dirty="0">
                <a:solidFill>
                  <a:srgbClr val="FFFFFF"/>
                </a:solidFill>
                <a:latin typeface="Arial Black"/>
                <a:cs typeface="Arial Black"/>
              </a:rPr>
              <a:t>APLICACIÓN</a:t>
            </a:r>
            <a:endParaRPr sz="1700">
              <a:latin typeface="Arial Black"/>
              <a:cs typeface="Arial Black"/>
            </a:endParaRPr>
          </a:p>
          <a:p>
            <a:pPr marL="306070" algn="ctr">
              <a:lnSpc>
                <a:spcPct val="100000"/>
              </a:lnSpc>
              <a:spcBef>
                <a:spcPts val="660"/>
              </a:spcBef>
            </a:pPr>
            <a:r>
              <a:rPr sz="1700" spc="70" dirty="0">
                <a:solidFill>
                  <a:srgbClr val="FFFFFF"/>
                </a:solidFill>
                <a:latin typeface="Tahoma"/>
                <a:cs typeface="Tahoma"/>
              </a:rPr>
              <a:t>Negociar</a:t>
            </a:r>
            <a:endParaRPr sz="1700">
              <a:latin typeface="Tahoma"/>
              <a:cs typeface="Tahoma"/>
            </a:endParaRPr>
          </a:p>
          <a:p>
            <a:pPr marL="304800" algn="ctr">
              <a:lnSpc>
                <a:spcPct val="100000"/>
              </a:lnSpc>
              <a:spcBef>
                <a:spcPts val="405"/>
              </a:spcBef>
            </a:pPr>
            <a:r>
              <a:rPr sz="1200" spc="40" dirty="0">
                <a:solidFill>
                  <a:srgbClr val="FFFFFF"/>
                </a:solidFill>
                <a:latin typeface="Tahoma"/>
                <a:cs typeface="Tahoma"/>
              </a:rPr>
              <a:t>Asentamiento</a:t>
            </a:r>
            <a:endParaRPr sz="1200">
              <a:latin typeface="Tahoma"/>
              <a:cs typeface="Tahoma"/>
            </a:endParaRPr>
          </a:p>
          <a:p>
            <a:pPr marL="302895" algn="ctr">
              <a:lnSpc>
                <a:spcPct val="100000"/>
              </a:lnSpc>
              <a:spcBef>
                <a:spcPts val="1110"/>
              </a:spcBef>
            </a:pPr>
            <a:r>
              <a:rPr sz="1350" spc="55" dirty="0">
                <a:solidFill>
                  <a:srgbClr val="FFFFFF"/>
                </a:solidFill>
                <a:latin typeface="Tahoma"/>
                <a:cs typeface="Tahoma"/>
              </a:rPr>
              <a:t>Cumplimiento</a:t>
            </a:r>
            <a:endParaRPr sz="1350">
              <a:latin typeface="Tahoma"/>
              <a:cs typeface="Tahoma"/>
            </a:endParaRPr>
          </a:p>
          <a:p>
            <a:pPr marL="353695" algn="ctr">
              <a:lnSpc>
                <a:spcPct val="100000"/>
              </a:lnSpc>
              <a:spcBef>
                <a:spcPts val="75"/>
              </a:spcBef>
            </a:pP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Historia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00650" y="2651569"/>
            <a:ext cx="1684655" cy="95059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660"/>
              </a:spcBef>
            </a:pP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Verificación</a:t>
            </a:r>
            <a:r>
              <a:rPr sz="1000" spc="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sz="1000" spc="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ahoma"/>
                <a:cs typeface="Tahoma"/>
              </a:rPr>
              <a:t>azar</a:t>
            </a:r>
            <a:endParaRPr sz="1000">
              <a:latin typeface="Tahoma"/>
              <a:cs typeface="Tahoma"/>
            </a:endParaRPr>
          </a:p>
          <a:p>
            <a:pPr marL="12700" marR="5080" algn="ctr">
              <a:lnSpc>
                <a:spcPct val="140600"/>
              </a:lnSpc>
              <a:spcBef>
                <a:spcPts val="120"/>
              </a:spcBef>
            </a:pP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Auto</a:t>
            </a:r>
            <a:r>
              <a:rPr sz="16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certificacion Investigación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0" y="1499616"/>
            <a:ext cx="4524756" cy="45232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395" rIns="0" bIns="0" rtlCol="0">
            <a:spAutoFit/>
          </a:bodyPr>
          <a:lstStyle/>
          <a:p>
            <a:pPr marL="3665220">
              <a:lnSpc>
                <a:spcPct val="100000"/>
              </a:lnSpc>
              <a:spcBef>
                <a:spcPts val="100"/>
              </a:spcBef>
            </a:pPr>
            <a:r>
              <a:rPr sz="3500" spc="175" dirty="0"/>
              <a:t>Con</a:t>
            </a:r>
            <a:r>
              <a:rPr sz="3500" spc="-170" dirty="0"/>
              <a:t> </a:t>
            </a:r>
            <a:r>
              <a:rPr sz="3500" spc="165" dirty="0"/>
              <a:t>quién</a:t>
            </a:r>
            <a:r>
              <a:rPr sz="3500" spc="-170" dirty="0"/>
              <a:t> </a:t>
            </a:r>
            <a:r>
              <a:rPr sz="3500" spc="125" dirty="0"/>
              <a:t>trabajamos</a:t>
            </a:r>
            <a:endParaRPr sz="35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524580"/>
            <a:ext cx="4188460" cy="405765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600" spc="65" dirty="0">
                <a:latin typeface="Tahoma"/>
                <a:cs typeface="Tahoma"/>
              </a:rPr>
              <a:t>personal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del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WECC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120" dirty="0">
                <a:latin typeface="Tahoma"/>
                <a:cs typeface="Tahoma"/>
              </a:rPr>
              <a:t>Miembros</a:t>
            </a:r>
            <a:r>
              <a:rPr sz="2100" spc="-90" dirty="0">
                <a:latin typeface="Tahoma"/>
                <a:cs typeface="Tahoma"/>
              </a:rPr>
              <a:t> </a:t>
            </a:r>
            <a:r>
              <a:rPr sz="2100" spc="-10" dirty="0">
                <a:latin typeface="Tahoma"/>
                <a:cs typeface="Tahoma"/>
              </a:rPr>
              <a:t>(entidades)</a:t>
            </a:r>
            <a:endParaRPr sz="21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700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1900" spc="60" dirty="0">
                <a:latin typeface="Tahoma"/>
                <a:cs typeface="Tahoma"/>
              </a:rPr>
              <a:t>Estados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Unidos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-305" dirty="0">
                <a:latin typeface="Tahoma"/>
                <a:cs typeface="Tahoma"/>
              </a:rPr>
              <a:t>=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-25" dirty="0">
                <a:latin typeface="Tahoma"/>
                <a:cs typeface="Tahoma"/>
              </a:rPr>
              <a:t>377</a:t>
            </a:r>
            <a:endParaRPr sz="19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395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100" spc="80" dirty="0">
                <a:latin typeface="Tahoma"/>
                <a:cs typeface="Tahoma"/>
              </a:rPr>
              <a:t>Canadá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-340" dirty="0">
                <a:latin typeface="Tahoma"/>
                <a:cs typeface="Tahoma"/>
              </a:rPr>
              <a:t>=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-25" dirty="0">
                <a:latin typeface="Tahoma"/>
                <a:cs typeface="Tahoma"/>
              </a:rPr>
              <a:t>32</a:t>
            </a:r>
            <a:endParaRPr sz="21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275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200" spc="110" dirty="0">
                <a:latin typeface="Tahoma"/>
                <a:cs typeface="Tahoma"/>
              </a:rPr>
              <a:t>México</a:t>
            </a:r>
            <a:r>
              <a:rPr sz="2200" spc="-120" dirty="0">
                <a:latin typeface="Tahoma"/>
                <a:cs typeface="Tahoma"/>
              </a:rPr>
              <a:t> </a:t>
            </a:r>
            <a:r>
              <a:rPr sz="2200" spc="-355" dirty="0">
                <a:latin typeface="Tahoma"/>
                <a:cs typeface="Tahoma"/>
              </a:rPr>
              <a:t>=</a:t>
            </a:r>
            <a:r>
              <a:rPr sz="2200" spc="-114" dirty="0">
                <a:latin typeface="Tahoma"/>
                <a:cs typeface="Tahoma"/>
              </a:rPr>
              <a:t> </a:t>
            </a:r>
            <a:r>
              <a:rPr sz="2200" spc="-50" dirty="0">
                <a:latin typeface="Tahoma"/>
                <a:cs typeface="Tahoma"/>
              </a:rPr>
              <a:t>4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95" dirty="0">
                <a:latin typeface="Tahoma"/>
                <a:cs typeface="Tahoma"/>
              </a:rPr>
              <a:t>Comités</a:t>
            </a:r>
            <a:endParaRPr sz="27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180"/>
              </a:spcBef>
            </a:pPr>
            <a:r>
              <a:rPr sz="2300" spc="-195" dirty="0">
                <a:latin typeface="Tahoma"/>
                <a:cs typeface="Tahoma"/>
              </a:rPr>
              <a:t>•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-95" dirty="0">
                <a:latin typeface="Tahoma"/>
                <a:cs typeface="Tahoma"/>
              </a:rPr>
              <a:t>~60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75" dirty="0">
                <a:latin typeface="Tahoma"/>
                <a:cs typeface="Tahoma"/>
              </a:rPr>
              <a:t>comités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600" spc="70" dirty="0">
                <a:latin typeface="Tahoma"/>
                <a:cs typeface="Tahoma"/>
              </a:rPr>
              <a:t>Formuladores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políticas/reguladores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544" y="1431036"/>
            <a:ext cx="8039100" cy="45187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551" rIns="0" bIns="0" rtlCol="0">
            <a:spAutoFit/>
          </a:bodyPr>
          <a:lstStyle/>
          <a:p>
            <a:pPr marL="3525520">
              <a:lnSpc>
                <a:spcPct val="100000"/>
              </a:lnSpc>
              <a:spcBef>
                <a:spcPts val="100"/>
              </a:spcBef>
            </a:pPr>
            <a:r>
              <a:rPr sz="3600" spc="125" dirty="0"/>
              <a:t>Estructura</a:t>
            </a:r>
            <a:r>
              <a:rPr sz="3600" spc="-170" dirty="0"/>
              <a:t> </a:t>
            </a:r>
            <a:r>
              <a:rPr sz="3600" spc="140" dirty="0"/>
              <a:t>del</a:t>
            </a:r>
            <a:r>
              <a:rPr sz="3600" spc="-165" dirty="0"/>
              <a:t> </a:t>
            </a:r>
            <a:r>
              <a:rPr sz="3600" spc="145" dirty="0"/>
              <a:t>comité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75</a:t>
            </a:fld>
            <a:endParaRPr spc="-25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7530" y="2174692"/>
            <a:ext cx="2830259" cy="166206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757677" y="4056126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91439" y="0"/>
                </a:moveTo>
                <a:lnTo>
                  <a:pt x="0" y="0"/>
                </a:lnTo>
                <a:lnTo>
                  <a:pt x="0" y="92963"/>
                </a:lnTo>
                <a:lnTo>
                  <a:pt x="91439" y="92963"/>
                </a:lnTo>
                <a:lnTo>
                  <a:pt x="91439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7677" y="4261865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91439" y="0"/>
                </a:moveTo>
                <a:lnTo>
                  <a:pt x="0" y="0"/>
                </a:lnTo>
                <a:lnTo>
                  <a:pt x="0" y="92963"/>
                </a:lnTo>
                <a:lnTo>
                  <a:pt x="91439" y="92963"/>
                </a:lnTo>
                <a:lnTo>
                  <a:pt x="91439" y="0"/>
                </a:lnTo>
                <a:close/>
              </a:path>
            </a:pathLst>
          </a:custGeom>
          <a:solidFill>
            <a:srgbClr val="00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7677" y="4469129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91439" y="0"/>
                </a:moveTo>
                <a:lnTo>
                  <a:pt x="0" y="0"/>
                </a:lnTo>
                <a:lnTo>
                  <a:pt x="0" y="92964"/>
                </a:lnTo>
                <a:lnTo>
                  <a:pt x="91439" y="92964"/>
                </a:lnTo>
                <a:lnTo>
                  <a:pt x="91439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7677" y="4674870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91439" y="0"/>
                </a:moveTo>
                <a:lnTo>
                  <a:pt x="0" y="0"/>
                </a:lnTo>
                <a:lnTo>
                  <a:pt x="0" y="92963"/>
                </a:lnTo>
                <a:lnTo>
                  <a:pt x="91439" y="92963"/>
                </a:lnTo>
                <a:lnTo>
                  <a:pt x="91439" y="0"/>
                </a:lnTo>
                <a:close/>
              </a:path>
            </a:pathLst>
          </a:custGeom>
          <a:solidFill>
            <a:srgbClr val="B53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57677" y="4882134"/>
            <a:ext cx="91440" cy="91440"/>
          </a:xfrm>
          <a:custGeom>
            <a:avLst/>
            <a:gdLst/>
            <a:ahLst/>
            <a:cxnLst/>
            <a:rect l="l" t="t" r="r" b="b"/>
            <a:pathLst>
              <a:path w="91439" h="91439">
                <a:moveTo>
                  <a:pt x="91439" y="0"/>
                </a:moveTo>
                <a:lnTo>
                  <a:pt x="0" y="0"/>
                </a:lnTo>
                <a:lnTo>
                  <a:pt x="0" y="91439"/>
                </a:lnTo>
                <a:lnTo>
                  <a:pt x="91439" y="91439"/>
                </a:lnTo>
                <a:lnTo>
                  <a:pt x="91439" y="0"/>
                </a:lnTo>
                <a:close/>
              </a:path>
            </a:pathLst>
          </a:custGeom>
          <a:solidFill>
            <a:srgbClr val="6C2C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8455" y="2101505"/>
            <a:ext cx="2811425" cy="1646907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231128" y="3876294"/>
          <a:ext cx="2743200" cy="12198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10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Agencias</a:t>
                      </a:r>
                      <a:r>
                        <a:rPr sz="900" spc="1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Federales</a:t>
                      </a:r>
                      <a:r>
                        <a:rPr sz="90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900" spc="1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Energía</a:t>
                      </a:r>
                      <a:r>
                        <a:rPr sz="90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25" dirty="0">
                          <a:latin typeface="Tahoma"/>
                          <a:cs typeface="Tahoma"/>
                        </a:rPr>
                        <a:t>.1%</a:t>
                      </a:r>
                      <a:endParaRPr sz="900" dirty="0">
                        <a:latin typeface="Tahoma"/>
                        <a:cs typeface="Tahoma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700" dirty="0">
                          <a:latin typeface="Tahoma"/>
                          <a:cs typeface="Tahoma"/>
                        </a:rPr>
                        <a:t>Servicios</a:t>
                      </a:r>
                      <a:r>
                        <a:rPr sz="70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públicos</a:t>
                      </a:r>
                      <a:r>
                        <a:rPr sz="7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propiedad</a:t>
                      </a:r>
                      <a:r>
                        <a:rPr sz="7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inversores</a:t>
                      </a:r>
                      <a:r>
                        <a:rPr sz="7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-25" dirty="0">
                          <a:latin typeface="Tahoma"/>
                          <a:cs typeface="Tahoma"/>
                        </a:rPr>
                        <a:t>68%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700" dirty="0">
                          <a:latin typeface="Tahoma"/>
                          <a:cs typeface="Tahoma"/>
                        </a:rPr>
                        <a:t>Comercializadores</a:t>
                      </a:r>
                      <a:r>
                        <a:rPr sz="700" spc="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00" spc="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s-ES" sz="700" dirty="0" smtClean="0">
                          <a:latin typeface="Tahoma"/>
                          <a:cs typeface="Tahoma"/>
                        </a:rPr>
                        <a:t>potencia</a:t>
                      </a:r>
                      <a:r>
                        <a:rPr sz="700" spc="210" dirty="0" smtClean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-25" dirty="0">
                          <a:latin typeface="Tahoma"/>
                          <a:cs typeface="Tahoma"/>
                        </a:rPr>
                        <a:t>4%</a:t>
                      </a:r>
                      <a:endParaRPr sz="700" dirty="0">
                        <a:latin typeface="Tahoma"/>
                        <a:cs typeface="Tahoma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950" dirty="0">
                          <a:latin typeface="Tahoma"/>
                          <a:cs typeface="Tahoma"/>
                        </a:rPr>
                        <a:t>Cooperativas</a:t>
                      </a:r>
                      <a:r>
                        <a:rPr sz="950" spc="2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latin typeface="Tahoma"/>
                          <a:cs typeface="Tahoma"/>
                        </a:rPr>
                        <a:t>Eléctricas</a:t>
                      </a:r>
                      <a:r>
                        <a:rPr sz="950" spc="2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latin typeface="Tahoma"/>
                          <a:cs typeface="Tahoma"/>
                        </a:rPr>
                        <a:t>Rurales</a:t>
                      </a:r>
                      <a:r>
                        <a:rPr sz="950" spc="2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25" dirty="0">
                          <a:latin typeface="Tahoma"/>
                          <a:cs typeface="Tahoma"/>
                        </a:rPr>
                        <a:t>13%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850" dirty="0">
                          <a:latin typeface="Tahoma"/>
                          <a:cs typeface="Tahoma"/>
                        </a:rPr>
                        <a:t>Servicios</a:t>
                      </a:r>
                      <a:r>
                        <a:rPr sz="85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dirty="0">
                          <a:latin typeface="Tahoma"/>
                          <a:cs typeface="Tahoma"/>
                        </a:rPr>
                        <a:t>Públicos</a:t>
                      </a:r>
                      <a:r>
                        <a:rPr sz="8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dirty="0">
                          <a:latin typeface="Tahoma"/>
                          <a:cs typeface="Tahoma"/>
                        </a:rPr>
                        <a:t>Energía</a:t>
                      </a:r>
                      <a:r>
                        <a:rPr sz="85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-25" dirty="0">
                          <a:latin typeface="Tahoma"/>
                          <a:cs typeface="Tahoma"/>
                        </a:rPr>
                        <a:t>15%</a:t>
                      </a:r>
                      <a:endParaRPr sz="850">
                        <a:latin typeface="Tahoma"/>
                        <a:cs typeface="Tahoma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76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732" rIns="0" bIns="0" rtlCol="0">
            <a:spAutoFit/>
          </a:bodyPr>
          <a:lstStyle/>
          <a:p>
            <a:pPr marL="1501140">
              <a:lnSpc>
                <a:spcPct val="100000"/>
              </a:lnSpc>
              <a:spcBef>
                <a:spcPts val="100"/>
              </a:spcBef>
            </a:pPr>
            <a:r>
              <a:rPr sz="3200" spc="80" dirty="0"/>
              <a:t>Servicios</a:t>
            </a:r>
            <a:r>
              <a:rPr sz="3200" spc="-160" dirty="0"/>
              <a:t> </a:t>
            </a:r>
            <a:r>
              <a:rPr sz="3200" spc="125" dirty="0"/>
              <a:t>Públicos</a:t>
            </a:r>
            <a:r>
              <a:rPr sz="3200" spc="-155" dirty="0"/>
              <a:t> </a:t>
            </a:r>
            <a:r>
              <a:rPr sz="3200" dirty="0"/>
              <a:t>vs.</a:t>
            </a:r>
            <a:r>
              <a:rPr sz="3200" spc="-155" dirty="0"/>
              <a:t> </a:t>
            </a:r>
            <a:r>
              <a:rPr sz="3200" spc="130" dirty="0"/>
              <a:t>Privados</a:t>
            </a:r>
            <a:r>
              <a:rPr sz="3200" spc="-155" dirty="0"/>
              <a:t> </a:t>
            </a:r>
            <a:r>
              <a:rPr sz="3200" dirty="0"/>
              <a:t>vs.</a:t>
            </a:r>
            <a:r>
              <a:rPr sz="3200" spc="-155" dirty="0"/>
              <a:t> </a:t>
            </a:r>
            <a:r>
              <a:rPr sz="3200" spc="135" dirty="0"/>
              <a:t>Municipales</a:t>
            </a:r>
            <a:endParaRPr sz="3200"/>
          </a:p>
        </p:txBody>
      </p:sp>
      <p:sp>
        <p:nvSpPr>
          <p:cNvPr id="11" name="object 11"/>
          <p:cNvSpPr txBox="1"/>
          <p:nvPr/>
        </p:nvSpPr>
        <p:spPr>
          <a:xfrm>
            <a:off x="2434208" y="1603837"/>
            <a:ext cx="2696845" cy="55245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1250" spc="-40" dirty="0">
                <a:solidFill>
                  <a:srgbClr val="595959"/>
                </a:solidFill>
                <a:latin typeface="Arial Black"/>
                <a:cs typeface="Arial Black"/>
              </a:rPr>
              <a:t>Número</a:t>
            </a:r>
            <a:r>
              <a:rPr sz="1250" spc="-5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250" spc="-80" dirty="0">
                <a:solidFill>
                  <a:srgbClr val="595959"/>
                </a:solidFill>
                <a:latin typeface="Arial Black"/>
                <a:cs typeface="Arial Black"/>
              </a:rPr>
              <a:t>de</a:t>
            </a:r>
            <a:r>
              <a:rPr sz="1250" spc="-4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250" spc="-100" dirty="0">
                <a:solidFill>
                  <a:srgbClr val="595959"/>
                </a:solidFill>
                <a:latin typeface="Arial Black"/>
                <a:cs typeface="Arial Black"/>
              </a:rPr>
              <a:t>Servicios</a:t>
            </a:r>
            <a:r>
              <a:rPr sz="1250" spc="-5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250" spc="-105" dirty="0">
                <a:solidFill>
                  <a:srgbClr val="595959"/>
                </a:solidFill>
                <a:latin typeface="Arial Black"/>
                <a:cs typeface="Arial Black"/>
              </a:rPr>
              <a:t>Eléctricos</a:t>
            </a:r>
            <a:r>
              <a:rPr sz="1250" spc="-4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250" spc="-25" dirty="0">
                <a:solidFill>
                  <a:srgbClr val="595959"/>
                </a:solidFill>
                <a:latin typeface="Arial Black"/>
                <a:cs typeface="Arial Black"/>
              </a:rPr>
              <a:t>en</a:t>
            </a:r>
            <a:endParaRPr sz="1250">
              <a:latin typeface="Arial Black"/>
              <a:cs typeface="Arial Black"/>
            </a:endParaRPr>
          </a:p>
          <a:p>
            <a:pPr marL="94615" algn="ctr">
              <a:lnSpc>
                <a:spcPct val="100000"/>
              </a:lnSpc>
              <a:spcBef>
                <a:spcPts val="509"/>
              </a:spcBef>
            </a:pPr>
            <a:r>
              <a:rPr sz="1400" spc="-10" dirty="0">
                <a:solidFill>
                  <a:srgbClr val="595959"/>
                </a:solidFill>
                <a:latin typeface="Arial Black"/>
                <a:cs typeface="Arial Black"/>
              </a:rPr>
              <a:t>America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5514" y="1693417"/>
            <a:ext cx="18776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85" dirty="0">
                <a:solidFill>
                  <a:srgbClr val="595959"/>
                </a:solidFill>
                <a:latin typeface="Arial Black"/>
                <a:cs typeface="Arial Black"/>
              </a:rPr>
              <a:t>Clientes</a:t>
            </a:r>
            <a:r>
              <a:rPr sz="1300" spc="-5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300" spc="-70" dirty="0">
                <a:solidFill>
                  <a:srgbClr val="595959"/>
                </a:solidFill>
                <a:latin typeface="Arial Black"/>
                <a:cs typeface="Arial Black"/>
              </a:rPr>
              <a:t>atendidos</a:t>
            </a:r>
            <a:r>
              <a:rPr sz="1300" spc="-4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1300" spc="-25" dirty="0">
                <a:solidFill>
                  <a:srgbClr val="595959"/>
                </a:solidFill>
                <a:latin typeface="Arial Black"/>
                <a:cs typeface="Arial Black"/>
              </a:rPr>
              <a:t>por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78963" y="4045839"/>
            <a:ext cx="205613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60" dirty="0">
                <a:solidFill>
                  <a:srgbClr val="595959"/>
                </a:solidFill>
                <a:latin typeface="Arial Black"/>
                <a:cs typeface="Arial Black"/>
              </a:rPr>
              <a:t>Agencias</a:t>
            </a:r>
            <a:r>
              <a:rPr sz="7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5" dirty="0">
                <a:solidFill>
                  <a:srgbClr val="595959"/>
                </a:solidFill>
                <a:latin typeface="Arial Black"/>
                <a:cs typeface="Arial Black"/>
              </a:rPr>
              <a:t>Federales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de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45" dirty="0">
                <a:solidFill>
                  <a:srgbClr val="595959"/>
                </a:solidFill>
                <a:latin typeface="Arial Black"/>
                <a:cs typeface="Arial Black"/>
              </a:rPr>
              <a:t>Energía</a:t>
            </a:r>
            <a:r>
              <a:rPr sz="7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65" dirty="0">
                <a:solidFill>
                  <a:srgbClr val="595959"/>
                </a:solidFill>
                <a:latin typeface="Arial Black"/>
                <a:cs typeface="Arial Black"/>
              </a:rPr>
              <a:t>.3%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Servicios</a:t>
            </a:r>
            <a:endParaRPr sz="700">
              <a:latin typeface="Arial Black"/>
              <a:cs typeface="Arial Black"/>
            </a:endParaRPr>
          </a:p>
          <a:p>
            <a:pPr marL="12700" marR="250825">
              <a:lnSpc>
                <a:spcPct val="193400"/>
              </a:lnSpc>
            </a:pP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Públicos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40" dirty="0">
                <a:solidFill>
                  <a:srgbClr val="595959"/>
                </a:solidFill>
                <a:latin typeface="Arial Black"/>
                <a:cs typeface="Arial Black"/>
              </a:rPr>
              <a:t>Propiedad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de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40" dirty="0">
                <a:solidFill>
                  <a:srgbClr val="595959"/>
                </a:solidFill>
                <a:latin typeface="Arial Black"/>
                <a:cs typeface="Arial Black"/>
              </a:rPr>
              <a:t>Inversionistas</a:t>
            </a:r>
            <a:r>
              <a:rPr sz="700" spc="-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6%</a:t>
            </a:r>
            <a:r>
              <a:rPr sz="700" spc="50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Comercializadores</a:t>
            </a:r>
            <a:r>
              <a:rPr sz="700" spc="1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50" dirty="0">
                <a:solidFill>
                  <a:srgbClr val="595959"/>
                </a:solidFill>
                <a:latin typeface="Arial Black"/>
                <a:cs typeface="Arial Black"/>
              </a:rPr>
              <a:t>de</a:t>
            </a:r>
            <a:r>
              <a:rPr sz="700" spc="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45" dirty="0">
                <a:solidFill>
                  <a:srgbClr val="595959"/>
                </a:solidFill>
                <a:latin typeface="Arial Black"/>
                <a:cs typeface="Arial Black"/>
              </a:rPr>
              <a:t>Energía</a:t>
            </a:r>
            <a:r>
              <a:rPr sz="700" spc="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700" spc="-25" dirty="0">
                <a:solidFill>
                  <a:srgbClr val="595959"/>
                </a:solidFill>
                <a:latin typeface="Arial Black"/>
                <a:cs typeface="Arial Black"/>
              </a:rPr>
              <a:t>9%</a:t>
            </a:r>
            <a:endParaRPr sz="700">
              <a:latin typeface="Arial Black"/>
              <a:cs typeface="Arial Black"/>
            </a:endParaRPr>
          </a:p>
          <a:p>
            <a:pPr marL="12700" marR="5080">
              <a:lnSpc>
                <a:spcPct val="150400"/>
              </a:lnSpc>
              <a:spcBef>
                <a:spcPts val="40"/>
              </a:spcBef>
            </a:pPr>
            <a:r>
              <a:rPr sz="900" spc="-60" dirty="0">
                <a:solidFill>
                  <a:srgbClr val="595959"/>
                </a:solidFill>
                <a:latin typeface="Arial Black"/>
                <a:cs typeface="Arial Black"/>
              </a:rPr>
              <a:t>Cooperativas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70" dirty="0">
                <a:solidFill>
                  <a:srgbClr val="595959"/>
                </a:solidFill>
                <a:latin typeface="Arial Black"/>
                <a:cs typeface="Arial Black"/>
              </a:rPr>
              <a:t>eléctricas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Arial Black"/>
                <a:cs typeface="Arial Black"/>
              </a:rPr>
              <a:t>rurales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65" dirty="0">
                <a:solidFill>
                  <a:srgbClr val="595959"/>
                </a:solidFill>
                <a:latin typeface="Arial Black"/>
                <a:cs typeface="Arial Black"/>
              </a:rPr>
              <a:t>26% </a:t>
            </a:r>
            <a:r>
              <a:rPr sz="900" spc="-75" dirty="0">
                <a:solidFill>
                  <a:srgbClr val="595959"/>
                </a:solidFill>
                <a:latin typeface="Arial Black"/>
                <a:cs typeface="Arial Black"/>
              </a:rPr>
              <a:t>Servicios</a:t>
            </a:r>
            <a:r>
              <a:rPr sz="900" spc="-20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60" dirty="0">
                <a:solidFill>
                  <a:srgbClr val="595959"/>
                </a:solidFill>
                <a:latin typeface="Arial Black"/>
                <a:cs typeface="Arial Black"/>
              </a:rPr>
              <a:t>públicos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60" dirty="0">
                <a:solidFill>
                  <a:srgbClr val="595959"/>
                </a:solidFill>
                <a:latin typeface="Arial Black"/>
                <a:cs typeface="Arial Black"/>
              </a:rPr>
              <a:t>de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Arial Black"/>
                <a:cs typeface="Arial Black"/>
              </a:rPr>
              <a:t>energía</a:t>
            </a:r>
            <a:r>
              <a:rPr sz="900" spc="-15" dirty="0">
                <a:solidFill>
                  <a:srgbClr val="595959"/>
                </a:solidFill>
                <a:latin typeface="Arial Black"/>
                <a:cs typeface="Arial Black"/>
              </a:rPr>
              <a:t> </a:t>
            </a:r>
            <a:r>
              <a:rPr sz="900" spc="-25" dirty="0">
                <a:solidFill>
                  <a:srgbClr val="595959"/>
                </a:solidFill>
                <a:latin typeface="Arial Black"/>
                <a:cs typeface="Arial Black"/>
              </a:rPr>
              <a:t>60%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99686" y="5459120"/>
            <a:ext cx="359791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Fuente:</a:t>
            </a:r>
            <a:r>
              <a:rPr sz="950" spc="2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Asociación</a:t>
            </a:r>
            <a:r>
              <a:rPr sz="950" spc="21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Estadounidense</a:t>
            </a:r>
            <a:r>
              <a:rPr sz="950" spc="2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de</a:t>
            </a:r>
            <a:r>
              <a:rPr sz="950" spc="21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Energía</a:t>
            </a:r>
            <a:r>
              <a:rPr sz="950" spc="21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Pública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950" dirty="0">
                <a:latin typeface="Tahoma"/>
                <a:cs typeface="Tahoma"/>
              </a:rPr>
              <a:t>https://</a:t>
            </a:r>
            <a:r>
              <a:rPr sz="950" dirty="0">
                <a:latin typeface="Tahoma"/>
                <a:cs typeface="Tahoma"/>
                <a:hlinkClick r:id="rId4"/>
              </a:rPr>
              <a:t>www.publicpower.org/public-power/stats-and-</a:t>
            </a:r>
            <a:r>
              <a:rPr sz="950" spc="-10" dirty="0">
                <a:latin typeface="Tahoma"/>
                <a:cs typeface="Tahoma"/>
                <a:hlinkClick r:id="rId4"/>
              </a:rPr>
              <a:t>facts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1173" y="1322989"/>
            <a:ext cx="5585382" cy="47620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5409565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Tarifas</a:t>
            </a:r>
            <a:endParaRPr sz="32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77</a:t>
            </a:fld>
            <a:endParaRPr spc="-2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60374" y="1844065"/>
          <a:ext cx="2541269" cy="2994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1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2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200" spc="70" dirty="0">
                          <a:latin typeface="Tahoma"/>
                          <a:cs typeface="Tahoma"/>
                        </a:rPr>
                        <a:t>California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$0.17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200" spc="95" dirty="0">
                          <a:latin typeface="Tahoma"/>
                          <a:cs typeface="Tahoma"/>
                        </a:rPr>
                        <a:t>Colorado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$0.10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635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00" spc="80" dirty="0">
                          <a:latin typeface="Tahoma"/>
                          <a:cs typeface="Tahoma"/>
                        </a:rPr>
                        <a:t>Nueva</a:t>
                      </a:r>
                      <a:r>
                        <a:rPr sz="1900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45" dirty="0">
                          <a:latin typeface="Tahoma"/>
                          <a:cs typeface="Tahoma"/>
                        </a:rPr>
                        <a:t>York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$0.14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400" spc="90" dirty="0">
                          <a:latin typeface="Tahoma"/>
                          <a:cs typeface="Tahoma"/>
                        </a:rPr>
                        <a:t>Utah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$0.08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628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spc="75" dirty="0">
                          <a:latin typeface="Tahoma"/>
                          <a:cs typeface="Tahoma"/>
                        </a:rPr>
                        <a:t>Washington</a:t>
                      </a:r>
                      <a:endParaRPr sz="2100">
                        <a:latin typeface="Tahoma"/>
                        <a:cs typeface="Tahoma"/>
                      </a:endParaRPr>
                    </a:p>
                  </a:txBody>
                  <a:tcPr marL="0" marR="0" marT="2349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$0.08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3619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100" spc="65" dirty="0">
                          <a:latin typeface="Tahoma"/>
                          <a:cs typeface="Tahoma"/>
                        </a:rPr>
                        <a:t>Hawai</a:t>
                      </a:r>
                      <a:endParaRPr sz="2100">
                        <a:latin typeface="Tahoma"/>
                        <a:cs typeface="Tahoma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10" dirty="0">
                          <a:latin typeface="Tahoma"/>
                          <a:cs typeface="Tahoma"/>
                        </a:rPr>
                        <a:t>$0.29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841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spc="-10" dirty="0">
                          <a:latin typeface="Tahoma"/>
                          <a:cs typeface="Tahoma"/>
                        </a:rPr>
                        <a:t>Texas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0" dirty="0">
                          <a:latin typeface="Tahoma"/>
                          <a:cs typeface="Tahoma"/>
                        </a:rPr>
                        <a:t>$0.08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9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spc="85" dirty="0">
                          <a:latin typeface="Tahoma"/>
                          <a:cs typeface="Tahoma"/>
                        </a:rPr>
                        <a:t>Minnesota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800" spc="-10" dirty="0">
                          <a:latin typeface="Tahoma"/>
                          <a:cs typeface="Tahoma"/>
                        </a:rPr>
                        <a:t>$0.10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2069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124203" y="5219129"/>
            <a:ext cx="4027170" cy="548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050" spc="-65" dirty="0">
                <a:latin typeface="Arial Black"/>
                <a:cs typeface="Arial Black"/>
              </a:rPr>
              <a:t>Datos</a:t>
            </a:r>
            <a:r>
              <a:rPr sz="1050" spc="-15" dirty="0">
                <a:latin typeface="Arial Black"/>
                <a:cs typeface="Arial Black"/>
              </a:rPr>
              <a:t> </a:t>
            </a:r>
            <a:r>
              <a:rPr sz="1050" spc="-65" dirty="0">
                <a:latin typeface="Arial Black"/>
                <a:cs typeface="Arial Black"/>
              </a:rPr>
              <a:t>de</a:t>
            </a:r>
            <a:r>
              <a:rPr sz="1050" dirty="0">
                <a:latin typeface="Arial Black"/>
                <a:cs typeface="Arial Black"/>
              </a:rPr>
              <a:t> </a:t>
            </a:r>
            <a:r>
              <a:rPr sz="1050" spc="-75" dirty="0">
                <a:latin typeface="Arial Black"/>
                <a:cs typeface="Arial Black"/>
              </a:rPr>
              <a:t>2019</a:t>
            </a:r>
            <a:r>
              <a:rPr sz="1050" spc="-75" dirty="0">
                <a:latin typeface="Tahoma"/>
                <a:cs typeface="Tahoma"/>
              </a:rPr>
              <a:t>|</a:t>
            </a:r>
            <a:r>
              <a:rPr sz="1050" spc="-75" dirty="0">
                <a:latin typeface="Arial Black"/>
                <a:cs typeface="Arial Black"/>
              </a:rPr>
              <a:t>Fecha</a:t>
            </a:r>
            <a:r>
              <a:rPr sz="1050" spc="-5" dirty="0">
                <a:latin typeface="Arial Black"/>
                <a:cs typeface="Arial Black"/>
              </a:rPr>
              <a:t> </a:t>
            </a:r>
            <a:r>
              <a:rPr sz="1050" spc="-65" dirty="0">
                <a:latin typeface="Arial Black"/>
                <a:cs typeface="Arial Black"/>
              </a:rPr>
              <a:t>de</a:t>
            </a:r>
            <a:r>
              <a:rPr sz="1050" dirty="0">
                <a:latin typeface="Arial Black"/>
                <a:cs typeface="Arial Black"/>
              </a:rPr>
              <a:t> </a:t>
            </a:r>
            <a:r>
              <a:rPr sz="1050" spc="-45" dirty="0">
                <a:latin typeface="Arial Black"/>
                <a:cs typeface="Arial Black"/>
              </a:rPr>
              <a:t>lanzamiento:</a:t>
            </a:r>
            <a:r>
              <a:rPr sz="1050" spc="-45" dirty="0">
                <a:latin typeface="Tahoma"/>
                <a:cs typeface="Tahoma"/>
              </a:rPr>
              <a:t>2</a:t>
            </a:r>
            <a:r>
              <a:rPr sz="1050" spc="1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20" dirty="0">
                <a:latin typeface="Tahoma"/>
                <a:cs typeface="Tahoma"/>
              </a:rPr>
              <a:t> </a:t>
            </a:r>
            <a:r>
              <a:rPr sz="1050" dirty="0">
                <a:latin typeface="Tahoma"/>
                <a:cs typeface="Tahoma"/>
              </a:rPr>
              <a:t>noviembre</a:t>
            </a:r>
            <a:r>
              <a:rPr sz="1050" spc="1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20" dirty="0">
                <a:latin typeface="Tahoma"/>
                <a:cs typeface="Tahoma"/>
              </a:rPr>
              <a:t> </a:t>
            </a:r>
            <a:r>
              <a:rPr sz="1050" spc="-20" dirty="0">
                <a:latin typeface="Tahoma"/>
                <a:cs typeface="Tahoma"/>
              </a:rPr>
              <a:t>2020</a:t>
            </a:r>
            <a:endParaRPr sz="1050">
              <a:latin typeface="Tahoma"/>
              <a:cs typeface="Tahoma"/>
            </a:endParaRPr>
          </a:p>
          <a:p>
            <a:pPr marL="6350" algn="ctr">
              <a:lnSpc>
                <a:spcPct val="100000"/>
              </a:lnSpc>
              <a:spcBef>
                <a:spcPts val="695"/>
              </a:spcBef>
            </a:pPr>
            <a:r>
              <a:rPr sz="1350" spc="-10" dirty="0">
                <a:latin typeface="Tahoma"/>
                <a:cs typeface="Tahoma"/>
                <a:hlinkClick r:id="rId3"/>
              </a:rPr>
              <a:t>www.eia.gov/electricity/state/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395" rIns="0" bIns="0" rtlCol="0">
            <a:spAutoFit/>
          </a:bodyPr>
          <a:lstStyle/>
          <a:p>
            <a:pPr marL="3639820">
              <a:lnSpc>
                <a:spcPct val="100000"/>
              </a:lnSpc>
              <a:spcBef>
                <a:spcPts val="100"/>
              </a:spcBef>
            </a:pPr>
            <a:r>
              <a:rPr sz="3500" spc="110" dirty="0"/>
              <a:t>Facturación</a:t>
            </a:r>
            <a:r>
              <a:rPr sz="3500" spc="-155" dirty="0"/>
              <a:t> </a:t>
            </a:r>
            <a:r>
              <a:rPr sz="3500" spc="140" dirty="0"/>
              <a:t>Comercial</a:t>
            </a:r>
            <a:endParaRPr sz="35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524000"/>
            <a:ext cx="3514725" cy="210947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imes New Roman"/>
              <a:cs typeface="Times New Roman"/>
            </a:endParaRPr>
          </a:p>
          <a:p>
            <a:pPr marL="720725">
              <a:lnSpc>
                <a:spcPct val="100000"/>
              </a:lnSpc>
              <a:spcBef>
                <a:spcPts val="5"/>
              </a:spcBef>
            </a:pP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Factor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1800">
              <a:latin typeface="Tahoma"/>
              <a:cs typeface="Tahoma"/>
            </a:endParaRPr>
          </a:p>
          <a:p>
            <a:pPr marL="1108075">
              <a:lnSpc>
                <a:spcPct val="100000"/>
              </a:lnSpc>
              <a:spcBef>
                <a:spcPts val="335"/>
              </a:spcBef>
            </a:pP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Cargos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3588" y="1524000"/>
            <a:ext cx="3514725" cy="210947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R="76200" algn="ctr">
              <a:lnSpc>
                <a:spcPct val="100000"/>
              </a:lnSpc>
              <a:spcBef>
                <a:spcPts val="2370"/>
              </a:spcBef>
            </a:pP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Factor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capacidad</a:t>
            </a:r>
            <a:endParaRPr sz="2000">
              <a:latin typeface="Tahoma"/>
              <a:cs typeface="Tahoma"/>
            </a:endParaRPr>
          </a:p>
          <a:p>
            <a:pPr marR="156210" algn="ctr">
              <a:lnSpc>
                <a:spcPct val="100000"/>
              </a:lnSpc>
              <a:spcBef>
                <a:spcPts val="295"/>
              </a:spcBef>
            </a:pP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Cargos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89976" y="1524000"/>
            <a:ext cx="3514725" cy="210947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4450">
              <a:latin typeface="Times New Roman"/>
              <a:cs typeface="Times New Roman"/>
            </a:endParaRPr>
          </a:p>
          <a:p>
            <a:pPr marR="84455" algn="ctr">
              <a:lnSpc>
                <a:spcPct val="100000"/>
              </a:lnSpc>
            </a:pP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Tarifa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diferente</a:t>
            </a:r>
            <a:endParaRPr sz="2300">
              <a:latin typeface="Tahoma"/>
              <a:cs typeface="Tahoma"/>
            </a:endParaRPr>
          </a:p>
          <a:p>
            <a:pPr marR="104775" algn="ctr">
              <a:lnSpc>
                <a:spcPct val="100000"/>
              </a:lnSpc>
              <a:spcBef>
                <a:spcPts val="735"/>
              </a:spcBef>
            </a:pP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Estructuras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9632" y="3983735"/>
            <a:ext cx="3515995" cy="210947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R="119380" algn="ctr">
              <a:lnSpc>
                <a:spcPct val="100000"/>
              </a:lnSpc>
            </a:pPr>
            <a:r>
              <a:rPr sz="1900" spc="70" dirty="0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sz="19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9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Tahoma"/>
                <a:cs typeface="Tahoma"/>
              </a:rPr>
              <a:t>granel</a:t>
            </a:r>
            <a:r>
              <a:rPr sz="19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ahoma"/>
                <a:cs typeface="Tahoma"/>
              </a:rPr>
              <a:t>vs.</a:t>
            </a:r>
            <a:endParaRPr sz="1900">
              <a:latin typeface="Tahoma"/>
              <a:cs typeface="Tahoma"/>
            </a:endParaRPr>
          </a:p>
          <a:p>
            <a:pPr marR="74295" algn="ctr">
              <a:lnSpc>
                <a:spcPct val="100000"/>
              </a:lnSpc>
              <a:spcBef>
                <a:spcPts val="520"/>
              </a:spcBef>
            </a:pP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Residencial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6020" y="3983735"/>
            <a:ext cx="3515995" cy="2109470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R="118745" algn="ctr">
              <a:lnSpc>
                <a:spcPct val="100000"/>
              </a:lnSpc>
              <a:spcBef>
                <a:spcPts val="1205"/>
              </a:spcBef>
            </a:pPr>
            <a:r>
              <a:rPr sz="1100" dirty="0">
                <a:solidFill>
                  <a:srgbClr val="FFFFFF"/>
                </a:solidFill>
                <a:latin typeface="Tahoma"/>
                <a:cs typeface="Tahoma"/>
              </a:rPr>
              <a:t>Pico</a:t>
            </a:r>
            <a:r>
              <a:rPr sz="1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100" spc="-10" dirty="0">
                <a:solidFill>
                  <a:srgbClr val="FFFFFF"/>
                </a:solidFill>
                <a:latin typeface="Tahoma"/>
                <a:cs typeface="Tahoma"/>
              </a:rPr>
              <a:t>encendido/apagado</a:t>
            </a:r>
            <a:endParaRPr sz="1100">
              <a:latin typeface="Tahoma"/>
              <a:cs typeface="Tahoma"/>
            </a:endParaRPr>
          </a:p>
          <a:p>
            <a:pPr marR="155575" algn="ctr">
              <a:lnSpc>
                <a:spcPct val="100000"/>
              </a:lnSpc>
              <a:spcBef>
                <a:spcPts val="480"/>
              </a:spcBef>
            </a:pP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Cargos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544" y="68580"/>
            <a:ext cx="5408930" cy="6760845"/>
            <a:chOff x="6257544" y="68580"/>
            <a:chExt cx="540893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16" y="4608557"/>
              <a:ext cx="5381267" cy="2220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7544" y="68580"/>
              <a:ext cx="5408676" cy="455980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2223" y="2564892"/>
            <a:ext cx="2331720" cy="17373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93358" y="104775"/>
            <a:ext cx="5288280" cy="44386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200">
              <a:latin typeface="Times New Roman"/>
              <a:cs typeface="Times New Roman"/>
            </a:endParaRPr>
          </a:p>
          <a:p>
            <a:pPr marL="1689735">
              <a:lnSpc>
                <a:spcPct val="100000"/>
              </a:lnSpc>
            </a:pP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Sección</a:t>
            </a:r>
            <a:r>
              <a:rPr sz="27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5—</a:t>
            </a:r>
            <a:endParaRPr sz="2700">
              <a:latin typeface="Tahoma"/>
              <a:cs typeface="Tahoma"/>
            </a:endParaRPr>
          </a:p>
          <a:p>
            <a:pPr marL="1589405" marR="2175510" indent="-391795">
              <a:lnSpc>
                <a:spcPct val="107800"/>
              </a:lnSpc>
              <a:spcBef>
                <a:spcPts val="15"/>
              </a:spcBef>
            </a:pP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27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20" dirty="0">
                <a:solidFill>
                  <a:srgbClr val="FFFFFF"/>
                </a:solidFill>
                <a:latin typeface="Tahoma"/>
                <a:cs typeface="Tahoma"/>
              </a:rPr>
              <a:t>entorno 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27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8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27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Tahoma"/>
                <a:cs typeface="Tahoma"/>
              </a:rPr>
              <a:t>rejilla</a:t>
            </a: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150">
              <a:latin typeface="Tahoma"/>
              <a:cs typeface="Tahoma"/>
            </a:endParaRPr>
          </a:p>
          <a:p>
            <a:pPr marR="80010" algn="ctr">
              <a:lnSpc>
                <a:spcPct val="100000"/>
              </a:lnSpc>
            </a:pP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Fundamentos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3358" y="4625975"/>
            <a:ext cx="5288280" cy="21272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150">
              <a:latin typeface="Times New Roman"/>
              <a:cs typeface="Times New Roman"/>
            </a:endParaRPr>
          </a:p>
          <a:p>
            <a:pPr marR="107314" algn="ctr">
              <a:lnSpc>
                <a:spcPct val="100000"/>
              </a:lnSpc>
            </a:pPr>
            <a:r>
              <a:rPr sz="2600" spc="90" dirty="0">
                <a:solidFill>
                  <a:srgbClr val="FFFFFF"/>
                </a:solidFill>
                <a:latin typeface="Tahoma"/>
                <a:cs typeface="Tahoma"/>
              </a:rPr>
              <a:t>curtis</a:t>
            </a:r>
            <a:r>
              <a:rPr sz="2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Tahoma"/>
                <a:cs typeface="Tahoma"/>
              </a:rPr>
              <a:t>holanda</a:t>
            </a:r>
            <a:endParaRPr sz="2600">
              <a:latin typeface="Tahoma"/>
              <a:cs typeface="Tahoma"/>
            </a:endParaRPr>
          </a:p>
          <a:p>
            <a:pPr marR="174625" algn="ctr">
              <a:lnSpc>
                <a:spcPct val="100000"/>
              </a:lnSpc>
              <a:spcBef>
                <a:spcPts val="1225"/>
              </a:spcBef>
            </a:pP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grúa</a:t>
            </a:r>
            <a:r>
              <a:rPr sz="27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20" dirty="0">
                <a:solidFill>
                  <a:srgbClr val="FFFFFF"/>
                </a:solidFill>
                <a:latin typeface="Tahoma"/>
                <a:cs typeface="Tahoma"/>
              </a:rPr>
              <a:t>donovan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1497965">
              <a:lnSpc>
                <a:spcPct val="100000"/>
              </a:lnSpc>
              <a:spcBef>
                <a:spcPts val="100"/>
              </a:spcBef>
            </a:pPr>
            <a:r>
              <a:rPr sz="3800" spc="135" dirty="0"/>
              <a:t>Impactos</a:t>
            </a:r>
            <a:r>
              <a:rPr sz="3800" spc="-185" dirty="0"/>
              <a:t> </a:t>
            </a:r>
            <a:r>
              <a:rPr sz="3800" spc="160" dirty="0"/>
              <a:t>ambientales</a:t>
            </a:r>
            <a:r>
              <a:rPr sz="3800" spc="-185" dirty="0"/>
              <a:t> </a:t>
            </a:r>
            <a:r>
              <a:rPr sz="3800" spc="185" dirty="0"/>
              <a:t>en</a:t>
            </a:r>
            <a:r>
              <a:rPr sz="3800" spc="-185" dirty="0"/>
              <a:t> </a:t>
            </a:r>
            <a:r>
              <a:rPr sz="3800" spc="110" dirty="0"/>
              <a:t>la</a:t>
            </a:r>
            <a:r>
              <a:rPr sz="3800" spc="-185" dirty="0"/>
              <a:t> </a:t>
            </a:r>
            <a:r>
              <a:rPr sz="3800" spc="155" dirty="0"/>
              <a:t>red</a:t>
            </a:r>
            <a:endParaRPr sz="38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252717" y="1901698"/>
            <a:ext cx="2555240" cy="102933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123825" rIns="0" bIns="0" rtlCol="0">
            <a:spAutoFit/>
          </a:bodyPr>
          <a:lstStyle/>
          <a:p>
            <a:pPr marR="78740" algn="ctr">
              <a:lnSpc>
                <a:spcPct val="100000"/>
              </a:lnSpc>
              <a:spcBef>
                <a:spcPts val="975"/>
              </a:spcBef>
            </a:pPr>
            <a:r>
              <a:rPr sz="2300" spc="75" dirty="0">
                <a:solidFill>
                  <a:srgbClr val="FFFFFF"/>
                </a:solidFill>
                <a:latin typeface="Tahoma"/>
                <a:cs typeface="Tahoma"/>
              </a:rPr>
              <a:t>Vegetación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endParaRPr sz="2300">
              <a:latin typeface="Tahoma"/>
              <a:cs typeface="Tahoma"/>
            </a:endParaRPr>
          </a:p>
          <a:p>
            <a:pPr marR="41275" algn="ctr">
              <a:lnSpc>
                <a:spcPct val="100000"/>
              </a:lnSpc>
              <a:spcBef>
                <a:spcPts val="95"/>
              </a:spcBef>
            </a:pPr>
            <a:r>
              <a:rPr sz="2600" spc="45" dirty="0">
                <a:solidFill>
                  <a:srgbClr val="FFFFFF"/>
                </a:solidFill>
                <a:latin typeface="Tahoma"/>
                <a:cs typeface="Tahoma"/>
              </a:rPr>
              <a:t>Aves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1366" y="1901698"/>
            <a:ext cx="2555240" cy="102933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98425" rIns="0" bIns="0" rtlCol="0">
            <a:spAutoFit/>
          </a:bodyPr>
          <a:lstStyle/>
          <a:p>
            <a:pPr marR="133985" algn="ctr">
              <a:lnSpc>
                <a:spcPct val="100000"/>
              </a:lnSpc>
              <a:spcBef>
                <a:spcPts val="775"/>
              </a:spcBef>
            </a:pP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Población</a:t>
            </a:r>
            <a:endParaRPr sz="2500">
              <a:latin typeface="Tahoma"/>
              <a:cs typeface="Tahoma"/>
            </a:endParaRPr>
          </a:p>
          <a:p>
            <a:pPr marR="41275" algn="ctr">
              <a:lnSpc>
                <a:spcPct val="100000"/>
              </a:lnSpc>
              <a:spcBef>
                <a:spcPts val="355"/>
              </a:spcBef>
            </a:pPr>
            <a:r>
              <a:rPr sz="2300" spc="85" dirty="0">
                <a:solidFill>
                  <a:srgbClr val="FFFFFF"/>
                </a:solidFill>
                <a:latin typeface="Tahoma"/>
                <a:cs typeface="Tahoma"/>
              </a:rPr>
              <a:t>Centros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5422" y="1901698"/>
            <a:ext cx="2555240" cy="102933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R="16510" algn="ctr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FFFFFF"/>
                </a:solidFill>
                <a:latin typeface="Tahoma"/>
                <a:cs typeface="Tahoma"/>
              </a:rPr>
              <a:t>incendios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4070" y="1901698"/>
            <a:ext cx="2555240" cy="102933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299085" rIns="0" bIns="0" rtlCol="0">
            <a:spAutoFit/>
          </a:bodyPr>
          <a:lstStyle/>
          <a:p>
            <a:pPr marL="664845">
              <a:lnSpc>
                <a:spcPct val="100000"/>
              </a:lnSpc>
              <a:spcBef>
                <a:spcPts val="2355"/>
              </a:spcBef>
            </a:pP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Clima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5422" y="2930905"/>
            <a:ext cx="2555240" cy="2784475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104139" rIns="0" bIns="0" rtlCol="0">
            <a:spAutoFit/>
          </a:bodyPr>
          <a:lstStyle/>
          <a:p>
            <a:pPr marL="372745" marR="400050" indent="-228600">
              <a:lnSpc>
                <a:spcPct val="120000"/>
              </a:lnSpc>
              <a:spcBef>
                <a:spcPts val="819"/>
              </a:spcBef>
            </a:pPr>
            <a:r>
              <a:rPr sz="2100" spc="-180" dirty="0">
                <a:latin typeface="Tahoma"/>
                <a:cs typeface="Tahoma"/>
              </a:rPr>
              <a:t>•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Afectar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en </a:t>
            </a:r>
            <a:r>
              <a:rPr sz="2000" spc="55" dirty="0">
                <a:latin typeface="Tahoma"/>
                <a:cs typeface="Tahoma"/>
              </a:rPr>
              <a:t>electricidad </a:t>
            </a:r>
            <a:r>
              <a:rPr sz="2500" spc="105" dirty="0">
                <a:latin typeface="Tahoma"/>
                <a:cs typeface="Tahoma"/>
              </a:rPr>
              <a:t>transmisión</a:t>
            </a:r>
            <a:endParaRPr sz="2500">
              <a:latin typeface="Tahoma"/>
              <a:cs typeface="Tahoma"/>
            </a:endParaRPr>
          </a:p>
          <a:p>
            <a:pPr marL="372745">
              <a:lnSpc>
                <a:spcPct val="100000"/>
              </a:lnSpc>
              <a:spcBef>
                <a:spcPts val="1270"/>
              </a:spcBef>
            </a:pPr>
            <a:r>
              <a:rPr sz="1400" dirty="0">
                <a:latin typeface="Tahoma"/>
                <a:cs typeface="Tahoma"/>
              </a:rPr>
              <a:t>y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combustible</a:t>
            </a:r>
            <a:endParaRPr sz="1400">
              <a:latin typeface="Tahoma"/>
              <a:cs typeface="Tahoma"/>
            </a:endParaRPr>
          </a:p>
          <a:p>
            <a:pPr marL="372745">
              <a:lnSpc>
                <a:spcPct val="100000"/>
              </a:lnSpc>
              <a:spcBef>
                <a:spcPts val="880"/>
              </a:spcBef>
            </a:pPr>
            <a:r>
              <a:rPr sz="2000" spc="70" dirty="0">
                <a:latin typeface="Tahoma"/>
                <a:cs typeface="Tahoma"/>
              </a:rPr>
              <a:t>fuentes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para</a:t>
            </a:r>
            <a:endParaRPr sz="2000">
              <a:latin typeface="Tahoma"/>
              <a:cs typeface="Tahoma"/>
            </a:endParaRPr>
          </a:p>
          <a:p>
            <a:pPr marL="372745">
              <a:lnSpc>
                <a:spcPct val="100000"/>
              </a:lnSpc>
              <a:spcBef>
                <a:spcPts val="555"/>
              </a:spcBef>
            </a:pPr>
            <a:r>
              <a:rPr sz="2200" spc="85" dirty="0">
                <a:latin typeface="Tahoma"/>
                <a:cs typeface="Tahoma"/>
              </a:rPr>
              <a:t>generación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4070" y="2930905"/>
            <a:ext cx="2555240" cy="2784475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104139" rIns="0" bIns="0" rtlCol="0">
            <a:spAutoFit/>
          </a:bodyPr>
          <a:lstStyle/>
          <a:p>
            <a:pPr marL="373380" marR="400050" indent="-228600">
              <a:lnSpc>
                <a:spcPct val="120000"/>
              </a:lnSpc>
              <a:spcBef>
                <a:spcPts val="819"/>
              </a:spcBef>
            </a:pPr>
            <a:r>
              <a:rPr sz="2100" spc="-180" dirty="0">
                <a:latin typeface="Tahoma"/>
                <a:cs typeface="Tahoma"/>
              </a:rPr>
              <a:t>•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Afectar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en </a:t>
            </a:r>
            <a:r>
              <a:rPr sz="2000" spc="55" dirty="0">
                <a:latin typeface="Tahoma"/>
                <a:cs typeface="Tahoma"/>
              </a:rPr>
              <a:t>electricidad </a:t>
            </a:r>
            <a:r>
              <a:rPr sz="2500" spc="105" dirty="0">
                <a:latin typeface="Tahoma"/>
                <a:cs typeface="Tahoma"/>
              </a:rPr>
              <a:t>transmisión</a:t>
            </a:r>
            <a:endParaRPr sz="2500">
              <a:latin typeface="Tahoma"/>
              <a:cs typeface="Tahoma"/>
            </a:endParaRPr>
          </a:p>
          <a:p>
            <a:pPr marL="373380">
              <a:lnSpc>
                <a:spcPct val="100000"/>
              </a:lnSpc>
              <a:spcBef>
                <a:spcPts val="1270"/>
              </a:spcBef>
            </a:pPr>
            <a:r>
              <a:rPr sz="1400" dirty="0">
                <a:latin typeface="Tahoma"/>
                <a:cs typeface="Tahoma"/>
              </a:rPr>
              <a:t>y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combustible</a:t>
            </a:r>
            <a:endParaRPr sz="1400">
              <a:latin typeface="Tahoma"/>
              <a:cs typeface="Tahoma"/>
            </a:endParaRPr>
          </a:p>
          <a:p>
            <a:pPr marL="373380">
              <a:lnSpc>
                <a:spcPct val="100000"/>
              </a:lnSpc>
              <a:spcBef>
                <a:spcPts val="880"/>
              </a:spcBef>
            </a:pPr>
            <a:r>
              <a:rPr sz="2000" spc="70" dirty="0">
                <a:latin typeface="Tahoma"/>
                <a:cs typeface="Tahoma"/>
              </a:rPr>
              <a:t>fuentes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para</a:t>
            </a:r>
            <a:endParaRPr sz="2000">
              <a:latin typeface="Tahoma"/>
              <a:cs typeface="Tahoma"/>
            </a:endParaRPr>
          </a:p>
          <a:p>
            <a:pPr marL="373380">
              <a:lnSpc>
                <a:spcPct val="100000"/>
              </a:lnSpc>
              <a:spcBef>
                <a:spcPts val="555"/>
              </a:spcBef>
            </a:pPr>
            <a:r>
              <a:rPr sz="2200" spc="85" dirty="0">
                <a:latin typeface="Tahoma"/>
                <a:cs typeface="Tahoma"/>
              </a:rPr>
              <a:t>generación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2717" y="2930905"/>
            <a:ext cx="2555240" cy="2784475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72390" rIns="0" bIns="0" rtlCol="0">
            <a:spAutoFit/>
          </a:bodyPr>
          <a:lstStyle/>
          <a:p>
            <a:pPr marL="374015" marR="399415" indent="-229235">
              <a:lnSpc>
                <a:spcPct val="111900"/>
              </a:lnSpc>
              <a:spcBef>
                <a:spcPts val="570"/>
              </a:spcBef>
            </a:pPr>
            <a:r>
              <a:rPr sz="2500" spc="-210" dirty="0">
                <a:latin typeface="Tahoma"/>
                <a:cs typeface="Tahoma"/>
              </a:rPr>
              <a:t>•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Afecta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a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la </a:t>
            </a:r>
            <a:r>
              <a:rPr sz="2500" spc="105" dirty="0">
                <a:latin typeface="Tahoma"/>
                <a:cs typeface="Tahoma"/>
              </a:rPr>
              <a:t>transmisión </a:t>
            </a:r>
            <a:r>
              <a:rPr sz="2100" spc="70" dirty="0">
                <a:latin typeface="Tahoma"/>
                <a:cs typeface="Tahoma"/>
              </a:rPr>
              <a:t>sistema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51366" y="2930905"/>
            <a:ext cx="2555240" cy="2784475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72390" rIns="0" bIns="0" rtlCol="0">
            <a:spAutoFit/>
          </a:bodyPr>
          <a:lstStyle/>
          <a:p>
            <a:pPr marL="374015" marR="398780" indent="-228600">
              <a:lnSpc>
                <a:spcPct val="111900"/>
              </a:lnSpc>
              <a:spcBef>
                <a:spcPts val="570"/>
              </a:spcBef>
            </a:pPr>
            <a:r>
              <a:rPr sz="2500" spc="-210" dirty="0">
                <a:latin typeface="Tahoma"/>
                <a:cs typeface="Tahoma"/>
              </a:rPr>
              <a:t>•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65" dirty="0">
                <a:latin typeface="Tahoma"/>
                <a:cs typeface="Tahoma"/>
              </a:rPr>
              <a:t>Afecta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a</a:t>
            </a:r>
            <a:r>
              <a:rPr sz="2500" spc="-125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la </a:t>
            </a:r>
            <a:r>
              <a:rPr sz="2500" spc="105" dirty="0">
                <a:latin typeface="Tahoma"/>
                <a:cs typeface="Tahoma"/>
              </a:rPr>
              <a:t>transmisión </a:t>
            </a:r>
            <a:r>
              <a:rPr sz="2100" spc="70" dirty="0">
                <a:latin typeface="Tahoma"/>
                <a:cs typeface="Tahoma"/>
              </a:rPr>
              <a:t>sistema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9431" y="1213866"/>
            <a:ext cx="10582656" cy="51427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911090" y="631697"/>
            <a:ext cx="217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00395D"/>
                </a:solidFill>
                <a:latin typeface="Tahoma"/>
                <a:cs typeface="Tahoma"/>
              </a:rPr>
              <a:t>incendios</a:t>
            </a:r>
            <a:r>
              <a:rPr sz="1800" spc="-65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00395D"/>
                </a:solidFill>
                <a:latin typeface="Tahoma"/>
                <a:cs typeface="Tahoma"/>
              </a:rPr>
              <a:t>forestales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3280" y="3337178"/>
            <a:ext cx="8223884" cy="411480"/>
          </a:xfrm>
          <a:custGeom>
            <a:avLst/>
            <a:gdLst/>
            <a:ahLst/>
            <a:cxnLst/>
            <a:rect l="l" t="t" r="r" b="b"/>
            <a:pathLst>
              <a:path w="8223884" h="411479">
                <a:moveTo>
                  <a:pt x="816851" y="0"/>
                </a:moveTo>
                <a:lnTo>
                  <a:pt x="0" y="0"/>
                </a:lnTo>
                <a:lnTo>
                  <a:pt x="0" y="411480"/>
                </a:lnTo>
                <a:lnTo>
                  <a:pt x="816851" y="411480"/>
                </a:lnTo>
                <a:lnTo>
                  <a:pt x="816851" y="0"/>
                </a:lnTo>
                <a:close/>
              </a:path>
              <a:path w="8223884" h="411479">
                <a:moveTo>
                  <a:pt x="8223504" y="0"/>
                </a:moveTo>
                <a:lnTo>
                  <a:pt x="918972" y="0"/>
                </a:lnTo>
                <a:lnTo>
                  <a:pt x="816864" y="0"/>
                </a:lnTo>
                <a:lnTo>
                  <a:pt x="816864" y="411480"/>
                </a:lnTo>
                <a:lnTo>
                  <a:pt x="918972" y="411480"/>
                </a:lnTo>
                <a:lnTo>
                  <a:pt x="8223504" y="411480"/>
                </a:lnTo>
                <a:lnTo>
                  <a:pt x="82235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195" rIns="0" bIns="0" rtlCol="0">
            <a:spAutoFit/>
          </a:bodyPr>
          <a:lstStyle/>
          <a:p>
            <a:pPr marL="4439920">
              <a:lnSpc>
                <a:spcPct val="100000"/>
              </a:lnSpc>
              <a:spcBef>
                <a:spcPts val="100"/>
              </a:spcBef>
            </a:pPr>
            <a:r>
              <a:rPr sz="2100" spc="70" dirty="0"/>
              <a:t>Impactos</a:t>
            </a:r>
            <a:r>
              <a:rPr sz="2100" spc="-95" dirty="0"/>
              <a:t> </a:t>
            </a:r>
            <a:r>
              <a:rPr sz="2100" spc="100" dirty="0"/>
              <a:t>de</a:t>
            </a:r>
            <a:r>
              <a:rPr sz="2100" spc="-95" dirty="0"/>
              <a:t> </a:t>
            </a:r>
            <a:r>
              <a:rPr sz="2100" spc="80" dirty="0"/>
              <a:t>combustible</a:t>
            </a:r>
            <a:endParaRPr sz="21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569720"/>
            <a:ext cx="11013440" cy="2154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dirty="0">
                <a:latin typeface="Tahoma"/>
                <a:cs typeface="Tahoma"/>
              </a:rPr>
              <a:t>El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sz="2000" spc="135" dirty="0">
                <a:latin typeface="Tahoma"/>
                <a:cs typeface="Tahoma"/>
              </a:rPr>
              <a:t>humo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los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incendios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forestales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California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reduce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la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85" dirty="0">
                <a:latin typeface="Tahoma"/>
                <a:cs typeface="Tahoma"/>
              </a:rPr>
              <a:t>generación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solar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en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440"/>
              </a:spcBef>
            </a:pPr>
            <a:r>
              <a:rPr sz="2000" spc="-10" dirty="0">
                <a:latin typeface="Tahoma"/>
                <a:cs typeface="Tahoma"/>
              </a:rPr>
              <a:t>CAISO</a:t>
            </a:r>
            <a:endParaRPr sz="2000">
              <a:latin typeface="Tahoma"/>
              <a:cs typeface="Tahoma"/>
            </a:endParaRPr>
          </a:p>
          <a:p>
            <a:pPr marL="927100" marR="5080" indent="-457834">
              <a:lnSpc>
                <a:spcPct val="160800"/>
              </a:lnSpc>
              <a:spcBef>
                <a:spcPts val="680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1700" dirty="0">
                <a:latin typeface="Tahoma"/>
                <a:cs typeface="Tahoma"/>
              </a:rPr>
              <a:t>En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dos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primeras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semanas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septiembre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2020,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generación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95" dirty="0">
                <a:latin typeface="Tahoma"/>
                <a:cs typeface="Tahoma"/>
              </a:rPr>
              <a:t>promedio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electricidad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con </a:t>
            </a:r>
            <a:r>
              <a:rPr sz="1700" spc="70" dirty="0">
                <a:latin typeface="Tahoma"/>
                <a:cs typeface="Tahoma"/>
              </a:rPr>
              <a:t>energía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solar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en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el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Operador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Independiente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del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Sistema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California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(CAISO),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que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cubre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el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90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-254" dirty="0">
                <a:latin typeface="Tahoma"/>
                <a:cs typeface="Tahoma"/>
              </a:rPr>
              <a:t>%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de </a:t>
            </a:r>
            <a:r>
              <a:rPr sz="1700" spc="50" dirty="0">
                <a:latin typeface="Tahoma"/>
                <a:cs typeface="Tahoma"/>
              </a:rPr>
              <a:t>la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capacidad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solar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a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gran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escala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en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California,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disminuyó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casi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un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30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-254" dirty="0">
                <a:latin typeface="Tahoma"/>
                <a:cs typeface="Tahoma"/>
              </a:rPr>
              <a:t>%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con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respecto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al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95" dirty="0">
                <a:latin typeface="Tahoma"/>
                <a:cs typeface="Tahoma"/>
              </a:rPr>
              <a:t>promedio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de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3039" y="3753230"/>
            <a:ext cx="8402320" cy="411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55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10"/>
              </a:spcBef>
            </a:pPr>
            <a:r>
              <a:rPr sz="1700" spc="50" dirty="0">
                <a:latin typeface="Tahoma"/>
                <a:cs typeface="Tahoma"/>
              </a:rPr>
              <a:t>julio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2020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debido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a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los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incendios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forestales.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en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todo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el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estado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283" y="422148"/>
            <a:ext cx="10616565" cy="5617845"/>
            <a:chOff x="748283" y="422148"/>
            <a:chExt cx="10616565" cy="56178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283" y="422148"/>
              <a:ext cx="10616184" cy="56174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655" y="1591056"/>
              <a:ext cx="10038588" cy="23073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48715" y="2776346"/>
              <a:ext cx="9385300" cy="1057910"/>
            </a:xfrm>
            <a:custGeom>
              <a:avLst/>
              <a:gdLst/>
              <a:ahLst/>
              <a:cxnLst/>
              <a:rect l="l" t="t" r="r" b="b"/>
              <a:pathLst>
                <a:path w="9385300" h="1057910">
                  <a:moveTo>
                    <a:pt x="9384792" y="0"/>
                  </a:moveTo>
                  <a:lnTo>
                    <a:pt x="0" y="0"/>
                  </a:lnTo>
                  <a:lnTo>
                    <a:pt x="0" y="440436"/>
                  </a:lnTo>
                  <a:lnTo>
                    <a:pt x="0" y="505968"/>
                  </a:lnTo>
                  <a:lnTo>
                    <a:pt x="0" y="1057656"/>
                  </a:lnTo>
                  <a:lnTo>
                    <a:pt x="2525268" y="1057656"/>
                  </a:lnTo>
                  <a:lnTo>
                    <a:pt x="2677668" y="1057656"/>
                  </a:lnTo>
                  <a:lnTo>
                    <a:pt x="5597652" y="1057656"/>
                  </a:lnTo>
                  <a:lnTo>
                    <a:pt x="5597652" y="505968"/>
                  </a:lnTo>
                  <a:lnTo>
                    <a:pt x="9384792" y="505968"/>
                  </a:lnTo>
                  <a:lnTo>
                    <a:pt x="938479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714" y="2227707"/>
            <a:ext cx="9486900" cy="5060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19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5"/>
              </a:spcBef>
            </a:pPr>
            <a:r>
              <a:rPr sz="2500" spc="55" dirty="0">
                <a:latin typeface="Tahoma"/>
                <a:cs typeface="Tahoma"/>
              </a:rPr>
              <a:t>En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2021,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100" dirty="0">
                <a:latin typeface="Tahoma"/>
                <a:cs typeface="Tahoma"/>
              </a:rPr>
              <a:t>los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100" dirty="0">
                <a:latin typeface="Tahoma"/>
                <a:cs typeface="Tahoma"/>
              </a:rPr>
              <a:t>incendios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forestales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ya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120" dirty="0">
                <a:latin typeface="Tahoma"/>
                <a:cs typeface="Tahoma"/>
              </a:rPr>
              <a:t>han</a:t>
            </a:r>
            <a:r>
              <a:rPr sz="2500" spc="-110" dirty="0">
                <a:latin typeface="Tahoma"/>
                <a:cs typeface="Tahoma"/>
              </a:rPr>
              <a:t> </a:t>
            </a:r>
            <a:r>
              <a:rPr sz="2500" spc="114" dirty="0">
                <a:latin typeface="Tahoma"/>
                <a:cs typeface="Tahoma"/>
              </a:rPr>
              <a:t>obligado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a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105" dirty="0">
                <a:latin typeface="Tahoma"/>
                <a:cs typeface="Tahoma"/>
              </a:rPr>
              <a:t>reducir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-50" dirty="0">
                <a:latin typeface="Tahoma"/>
                <a:cs typeface="Tahoma"/>
              </a:rPr>
              <a:t>y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7655" y="1591055"/>
            <a:ext cx="10038715" cy="230759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40"/>
              </a:spcBef>
            </a:pPr>
            <a:r>
              <a:rPr sz="2700" spc="100" dirty="0">
                <a:latin typeface="Tahoma"/>
                <a:cs typeface="Tahoma"/>
              </a:rPr>
              <a:t>Del</a:t>
            </a:r>
            <a:r>
              <a:rPr sz="2700" spc="-140" dirty="0">
                <a:latin typeface="Tahoma"/>
                <a:cs typeface="Tahoma"/>
              </a:rPr>
              <a:t> </a:t>
            </a:r>
            <a:r>
              <a:rPr sz="2700" spc="105" dirty="0">
                <a:latin typeface="Tahoma"/>
                <a:cs typeface="Tahoma"/>
              </a:rPr>
              <a:t>Informe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05" dirty="0">
                <a:latin typeface="Tahoma"/>
                <a:cs typeface="Tahoma"/>
              </a:rPr>
              <a:t>del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90" dirty="0">
                <a:latin typeface="Tahoma"/>
                <a:cs typeface="Tahoma"/>
              </a:rPr>
              <a:t>Estado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de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80" dirty="0">
                <a:latin typeface="Tahoma"/>
                <a:cs typeface="Tahoma"/>
              </a:rPr>
              <a:t>la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00" dirty="0">
                <a:latin typeface="Tahoma"/>
                <a:cs typeface="Tahoma"/>
              </a:rPr>
              <a:t>Interconexión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05" dirty="0">
                <a:latin typeface="Tahoma"/>
                <a:cs typeface="Tahoma"/>
              </a:rPr>
              <a:t>del</a:t>
            </a:r>
            <a:r>
              <a:rPr sz="2700" spc="-140" dirty="0">
                <a:latin typeface="Tahoma"/>
                <a:cs typeface="Tahoma"/>
              </a:rPr>
              <a:t> </a:t>
            </a:r>
            <a:r>
              <a:rPr sz="2700" spc="-10" dirty="0">
                <a:latin typeface="Tahoma"/>
                <a:cs typeface="Tahoma"/>
              </a:rPr>
              <a:t>WECC:</a:t>
            </a: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50">
              <a:latin typeface="Tahoma"/>
              <a:cs typeface="Tahoma"/>
            </a:endParaRPr>
          </a:p>
          <a:p>
            <a:pPr marL="90805" marR="600075">
              <a:lnSpc>
                <a:spcPct val="153200"/>
              </a:lnSpc>
            </a:pPr>
            <a:r>
              <a:rPr sz="2300" spc="90" dirty="0">
                <a:latin typeface="Tahoma"/>
                <a:cs typeface="Tahoma"/>
              </a:rPr>
              <a:t>interrupciones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en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90" dirty="0">
                <a:latin typeface="Tahoma"/>
                <a:cs typeface="Tahoma"/>
              </a:rPr>
              <a:t>los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85" dirty="0">
                <a:latin typeface="Tahoma"/>
                <a:cs typeface="Tahoma"/>
              </a:rPr>
              <a:t>principales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100" dirty="0">
                <a:latin typeface="Tahoma"/>
                <a:cs typeface="Tahoma"/>
              </a:rPr>
              <a:t>elementos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00" dirty="0">
                <a:latin typeface="Tahoma"/>
                <a:cs typeface="Tahoma"/>
              </a:rPr>
              <a:t> </a:t>
            </a:r>
            <a:r>
              <a:rPr sz="2300" spc="80" dirty="0">
                <a:latin typeface="Tahoma"/>
                <a:cs typeface="Tahoma"/>
              </a:rPr>
              <a:t>transmisión,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75" dirty="0">
                <a:latin typeface="Tahoma"/>
                <a:cs typeface="Tahoma"/>
              </a:rPr>
              <a:t>incluida </a:t>
            </a:r>
            <a:r>
              <a:rPr sz="2300" spc="65" dirty="0">
                <a:latin typeface="Tahoma"/>
                <a:cs typeface="Tahoma"/>
              </a:rPr>
              <a:t>la</a:t>
            </a:r>
            <a:r>
              <a:rPr sz="2300" spc="-90" dirty="0">
                <a:latin typeface="Tahoma"/>
                <a:cs typeface="Tahoma"/>
              </a:rPr>
              <a:t> </a:t>
            </a:r>
            <a:r>
              <a:rPr sz="2300" spc="90" dirty="0">
                <a:latin typeface="Tahoma"/>
                <a:cs typeface="Tahoma"/>
              </a:rPr>
              <a:t>interconexión</a:t>
            </a:r>
            <a:r>
              <a:rPr sz="2300" spc="-90" dirty="0">
                <a:latin typeface="Tahoma"/>
                <a:cs typeface="Tahoma"/>
              </a:rPr>
              <a:t> </a:t>
            </a:r>
            <a:r>
              <a:rPr sz="2300" spc="65" dirty="0">
                <a:latin typeface="Tahoma"/>
                <a:cs typeface="Tahoma"/>
              </a:rPr>
              <a:t>California-</a:t>
            </a:r>
            <a:r>
              <a:rPr sz="2300" spc="80" dirty="0">
                <a:latin typeface="Tahoma"/>
                <a:cs typeface="Tahoma"/>
              </a:rPr>
              <a:t>Oregon.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9812" y="6044946"/>
            <a:ext cx="183451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Foto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cortesía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de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Joe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Maurath,</a:t>
            </a:r>
            <a:r>
              <a:rPr sz="950" spc="114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Jr.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5493385">
              <a:lnSpc>
                <a:spcPct val="100000"/>
              </a:lnSpc>
              <a:spcBef>
                <a:spcPts val="100"/>
              </a:spcBef>
            </a:pPr>
            <a:r>
              <a:rPr sz="4000" spc="65" dirty="0"/>
              <a:t>PSPS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92493"/>
            <a:ext cx="10648315" cy="132334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700" spc="60" dirty="0">
                <a:latin typeface="Tahoma"/>
                <a:cs typeface="Tahoma"/>
              </a:rPr>
              <a:t>Planes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corte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energía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seguridad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pública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servicios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públicos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(desenergización)</a:t>
            </a:r>
            <a:endParaRPr sz="1700">
              <a:latin typeface="Tahoma"/>
              <a:cs typeface="Tahoma"/>
            </a:endParaRPr>
          </a:p>
          <a:p>
            <a:pPr marL="927100" marR="5080" indent="-457834">
              <a:lnSpc>
                <a:spcPct val="182700"/>
              </a:lnSpc>
              <a:spcBef>
                <a:spcPts val="695"/>
              </a:spcBef>
              <a:tabLst>
                <a:tab pos="927100" algn="l"/>
                <a:tab pos="28194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1500" spc="55" dirty="0">
                <a:latin typeface="Tahoma"/>
                <a:cs typeface="Tahoma"/>
              </a:rPr>
              <a:t>Los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servicios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públicos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pueden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cortar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temporalmente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la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energía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en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áreas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específicas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para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reducir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el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riesgo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de </a:t>
            </a:r>
            <a:r>
              <a:rPr sz="1500" spc="60" dirty="0">
                <a:latin typeface="Tahoma"/>
                <a:cs typeface="Tahoma"/>
              </a:rPr>
              <a:t>incendios</a:t>
            </a:r>
            <a:r>
              <a:rPr sz="1500" spc="-7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causados</a:t>
            </a:r>
            <a:r>
              <a:rPr sz="1500" dirty="0">
                <a:latin typeface="Tahoma"/>
                <a:cs typeface="Tahoma"/>
              </a:rPr>
              <a:t>	</a:t>
            </a:r>
            <a:r>
              <a:rPr sz="1500" spc="85" dirty="0">
                <a:latin typeface="Tahoma"/>
                <a:cs typeface="Tahoma"/>
              </a:rPr>
              <a:t>por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la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infraestructura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eléctrica.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5" rIns="0" bIns="0" rtlCol="0">
            <a:spAutoFit/>
          </a:bodyPr>
          <a:lstStyle/>
          <a:p>
            <a:pPr marL="4488815">
              <a:lnSpc>
                <a:spcPct val="100000"/>
              </a:lnSpc>
              <a:spcBef>
                <a:spcPts val="100"/>
              </a:spcBef>
            </a:pPr>
            <a:r>
              <a:rPr sz="2300" spc="95" dirty="0"/>
              <a:t>energía</a:t>
            </a:r>
            <a:r>
              <a:rPr sz="2300" spc="-114" dirty="0"/>
              <a:t> </a:t>
            </a:r>
            <a:r>
              <a:rPr sz="2300" spc="75" dirty="0"/>
              <a:t>hidroeléctrica</a:t>
            </a:r>
            <a:endParaRPr sz="23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44936"/>
            <a:ext cx="10417810" cy="127508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spc="-135" dirty="0">
                <a:solidFill>
                  <a:srgbClr val="3E3E3E"/>
                </a:solidFill>
                <a:latin typeface="Arial Black"/>
                <a:cs typeface="Arial Black"/>
              </a:rPr>
              <a:t>¿Puede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90" dirty="0">
                <a:solidFill>
                  <a:srgbClr val="3E3E3E"/>
                </a:solidFill>
                <a:latin typeface="Arial Black"/>
                <a:cs typeface="Arial Black"/>
              </a:rPr>
              <a:t>la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80" dirty="0">
                <a:solidFill>
                  <a:srgbClr val="3E3E3E"/>
                </a:solidFill>
                <a:latin typeface="Arial Black"/>
                <a:cs typeface="Arial Black"/>
              </a:rPr>
              <a:t>energía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95" dirty="0">
                <a:solidFill>
                  <a:srgbClr val="3E3E3E"/>
                </a:solidFill>
                <a:latin typeface="Arial Black"/>
                <a:cs typeface="Arial Black"/>
              </a:rPr>
              <a:t>hidroeléctrica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80" dirty="0">
                <a:solidFill>
                  <a:srgbClr val="3E3E3E"/>
                </a:solidFill>
                <a:latin typeface="Arial Black"/>
                <a:cs typeface="Arial Black"/>
              </a:rPr>
              <a:t>soportar</a:t>
            </a:r>
            <a:r>
              <a:rPr sz="1800" spc="-100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3E3E3E"/>
                </a:solidFill>
                <a:latin typeface="Arial Black"/>
                <a:cs typeface="Arial Black"/>
              </a:rPr>
              <a:t>un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35" dirty="0">
                <a:solidFill>
                  <a:srgbClr val="3E3E3E"/>
                </a:solidFill>
                <a:latin typeface="Arial Black"/>
                <a:cs typeface="Arial Black"/>
              </a:rPr>
              <a:t>futuro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3E3E3E"/>
                </a:solidFill>
                <a:latin typeface="Arial Black"/>
                <a:cs typeface="Arial Black"/>
              </a:rPr>
              <a:t>de</a:t>
            </a:r>
            <a:r>
              <a:rPr sz="1800" spc="-105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114" dirty="0">
                <a:solidFill>
                  <a:srgbClr val="3E3E3E"/>
                </a:solidFill>
                <a:latin typeface="Arial Black"/>
                <a:cs typeface="Arial Black"/>
              </a:rPr>
              <a:t>clima</a:t>
            </a:r>
            <a:r>
              <a:rPr sz="1800" spc="-100" dirty="0">
                <a:solidFill>
                  <a:srgbClr val="3E3E3E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3E3E3E"/>
                </a:solidFill>
                <a:latin typeface="Arial Black"/>
                <a:cs typeface="Arial Black"/>
              </a:rPr>
              <a:t>extremo?</a:t>
            </a:r>
            <a:endParaRPr sz="1800">
              <a:latin typeface="Arial Black"/>
              <a:cs typeface="Arial Black"/>
            </a:endParaRPr>
          </a:p>
          <a:p>
            <a:pPr marL="927100" marR="5080" indent="-457834">
              <a:lnSpc>
                <a:spcPct val="166800"/>
              </a:lnSpc>
              <a:spcBef>
                <a:spcPts val="695"/>
              </a:spcBef>
              <a:tabLst>
                <a:tab pos="927100" algn="l"/>
              </a:tabLst>
            </a:pPr>
            <a:r>
              <a:rPr sz="2200" spc="-50" dirty="0">
                <a:latin typeface="Arial"/>
                <a:cs typeface="Arial"/>
              </a:rPr>
              <a:t>▪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1500" dirty="0">
                <a:latin typeface="Tahoma"/>
                <a:cs typeface="Tahoma"/>
              </a:rPr>
              <a:t>La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energía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hidroeléctrica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ha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sido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vista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durante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85" dirty="0">
                <a:latin typeface="Tahoma"/>
                <a:cs typeface="Tahoma"/>
              </a:rPr>
              <a:t>mucho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75" dirty="0">
                <a:latin typeface="Tahoma"/>
                <a:cs typeface="Tahoma"/>
              </a:rPr>
              <a:t>tiempo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80" dirty="0">
                <a:latin typeface="Tahoma"/>
                <a:cs typeface="Tahoma"/>
              </a:rPr>
              <a:t>como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una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fuente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confiable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energía </a:t>
            </a:r>
            <a:r>
              <a:rPr sz="1500" dirty="0">
                <a:latin typeface="Tahoma"/>
                <a:cs typeface="Tahoma"/>
              </a:rPr>
              <a:t>renovable.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Pero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durante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la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sequía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y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las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fuertes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lluvias,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las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centrales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hidroeléctricas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a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85" dirty="0">
                <a:latin typeface="Tahoma"/>
                <a:cs typeface="Tahoma"/>
              </a:rPr>
              <a:t>menudo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se</a:t>
            </a:r>
            <a:r>
              <a:rPr sz="1500" spc="1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paralizan.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039" y="2747391"/>
            <a:ext cx="8162925" cy="3784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76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1700" dirty="0">
                <a:latin typeface="Tahoma"/>
                <a:cs typeface="Tahoma"/>
              </a:rPr>
              <a:t>¿Significará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el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cambio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climático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el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fin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esta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alternativa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energía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40" dirty="0">
                <a:latin typeface="Tahoma"/>
                <a:cs typeface="Tahoma"/>
              </a:rPr>
              <a:t>limpia?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145818"/>
            <a:ext cx="10703560" cy="209804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2100" u="sng" spc="-125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Generación</a:t>
            </a:r>
            <a:r>
              <a:rPr sz="2100" u="sng" spc="-12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1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hidroeléctrica</a:t>
            </a:r>
            <a:r>
              <a:rPr sz="2100" u="sng" spc="-114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5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de</a:t>
            </a:r>
            <a:r>
              <a:rPr sz="2100" u="sng" spc="-12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95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California</a:t>
            </a:r>
            <a:r>
              <a:rPr sz="2100" u="sng" spc="-114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3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afectada</a:t>
            </a:r>
            <a:r>
              <a:rPr sz="2100" u="sng" spc="-114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6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por</a:t>
            </a:r>
            <a:r>
              <a:rPr sz="2100" u="sng" spc="-12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histórica</a:t>
            </a:r>
            <a:r>
              <a:rPr sz="2100" u="sng" spc="-114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 </a:t>
            </a:r>
            <a:r>
              <a:rPr sz="2100" u="sng" spc="-10" dirty="0">
                <a:solidFill>
                  <a:srgbClr val="0279B4"/>
                </a:solidFill>
                <a:uFill>
                  <a:solidFill>
                    <a:srgbClr val="0279B4"/>
                  </a:solidFill>
                </a:uFill>
                <a:latin typeface="Arial Black"/>
                <a:cs typeface="Arial Black"/>
              </a:rPr>
              <a:t>sequía</a:t>
            </a:r>
            <a:endParaRPr sz="2100">
              <a:latin typeface="Arial Black"/>
              <a:cs typeface="Arial Black"/>
            </a:endParaRPr>
          </a:p>
          <a:p>
            <a:pPr marL="927100" marR="5080" indent="-457834">
              <a:lnSpc>
                <a:spcPct val="146900"/>
              </a:lnSpc>
              <a:spcBef>
                <a:spcPts val="670"/>
              </a:spcBef>
              <a:tabLst>
                <a:tab pos="927100" algn="l"/>
              </a:tabLst>
            </a:pPr>
            <a:r>
              <a:rPr sz="2200" spc="-50" dirty="0">
                <a:solidFill>
                  <a:srgbClr val="333333"/>
                </a:solidFill>
                <a:latin typeface="Arial"/>
                <a:cs typeface="Arial"/>
              </a:rPr>
              <a:t>▪</a:t>
            </a:r>
            <a:r>
              <a:rPr sz="2200" dirty="0">
                <a:solidFill>
                  <a:srgbClr val="333333"/>
                </a:solidFill>
                <a:latin typeface="Arial"/>
                <a:cs typeface="Arial"/>
              </a:rPr>
              <a:t>	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La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mayor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parte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del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oeste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los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333333"/>
                </a:solidFill>
                <a:latin typeface="Tahoma"/>
                <a:cs typeface="Tahoma"/>
              </a:rPr>
              <a:t>Estados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Unidos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está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333333"/>
                </a:solidFill>
                <a:latin typeface="Tahoma"/>
                <a:cs typeface="Tahoma"/>
              </a:rPr>
              <a:t>experimentando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condiciones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sequía intensas</a:t>
            </a:r>
            <a:r>
              <a:rPr sz="170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e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históricas.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California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333333"/>
                </a:solidFill>
                <a:latin typeface="Tahoma"/>
                <a:cs typeface="Tahoma"/>
              </a:rPr>
              <a:t>es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100" dirty="0">
                <a:solidFill>
                  <a:srgbClr val="333333"/>
                </a:solidFill>
                <a:latin typeface="Tahoma"/>
                <a:cs typeface="Tahoma"/>
              </a:rPr>
              <a:t>uno</a:t>
            </a:r>
            <a:r>
              <a:rPr sz="170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los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estados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333333"/>
                </a:solidFill>
                <a:latin typeface="Tahoma"/>
                <a:cs typeface="Tahoma"/>
              </a:rPr>
              <a:t>más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gravemente</a:t>
            </a:r>
            <a:r>
              <a:rPr sz="170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afectados.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A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partir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del</a:t>
            </a:r>
            <a:r>
              <a:rPr sz="170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-25" dirty="0">
                <a:solidFill>
                  <a:srgbClr val="333333"/>
                </a:solidFill>
                <a:latin typeface="Tahoma"/>
                <a:cs typeface="Tahoma"/>
              </a:rPr>
              <a:t>22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333333"/>
                </a:solidFill>
                <a:latin typeface="Tahoma"/>
                <a:cs typeface="Tahoma"/>
              </a:rPr>
              <a:t>junio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2021,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el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100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-254" dirty="0">
                <a:solidFill>
                  <a:srgbClr val="333333"/>
                </a:solidFill>
                <a:latin typeface="Tahoma"/>
                <a:cs typeface="Tahoma"/>
              </a:rPr>
              <a:t>%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del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estado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333333"/>
                </a:solidFill>
                <a:latin typeface="Tahoma"/>
                <a:cs typeface="Tahoma"/>
              </a:rPr>
              <a:t>experimenta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algún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5" dirty="0">
                <a:solidFill>
                  <a:srgbClr val="333333"/>
                </a:solidFill>
                <a:latin typeface="Tahoma"/>
                <a:cs typeface="Tahoma"/>
              </a:rPr>
              <a:t>grado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7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sequía.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Alrededor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del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33%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40" dirty="0">
                <a:solidFill>
                  <a:srgbClr val="333333"/>
                </a:solidFill>
                <a:latin typeface="Tahoma"/>
                <a:cs typeface="Tahoma"/>
              </a:rPr>
              <a:t>del </a:t>
            </a:r>
            <a:r>
              <a:rPr sz="1700" spc="65" dirty="0">
                <a:solidFill>
                  <a:srgbClr val="333333"/>
                </a:solidFill>
                <a:latin typeface="Tahoma"/>
                <a:cs typeface="Tahoma"/>
              </a:rPr>
              <a:t>estado</a:t>
            </a:r>
            <a:r>
              <a:rPr sz="1700" spc="-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ha</a:t>
            </a:r>
            <a:r>
              <a:rPr sz="1700" spc="-3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333333"/>
                </a:solidFill>
                <a:latin typeface="Tahoma"/>
                <a:cs typeface="Tahoma"/>
              </a:rPr>
              <a:t>sido</a:t>
            </a:r>
            <a:r>
              <a:rPr sz="1700" spc="-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categorizado</a:t>
            </a:r>
            <a:r>
              <a:rPr sz="1700" spc="-3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bajo</a:t>
            </a:r>
            <a:r>
              <a:rPr sz="1750" i="1" dirty="0">
                <a:solidFill>
                  <a:srgbClr val="333333"/>
                </a:solidFill>
                <a:latin typeface="Trebuchet MS"/>
                <a:cs typeface="Trebuchet MS"/>
              </a:rPr>
              <a:t>sequía</a:t>
            </a:r>
            <a:r>
              <a:rPr sz="1750" i="1" spc="-40" dirty="0">
                <a:solidFill>
                  <a:srgbClr val="333333"/>
                </a:solidFill>
                <a:latin typeface="Trebuchet MS"/>
                <a:cs typeface="Trebuchet MS"/>
              </a:rPr>
              <a:t> </a:t>
            </a:r>
            <a:r>
              <a:rPr sz="1750" i="1" dirty="0">
                <a:solidFill>
                  <a:srgbClr val="333333"/>
                </a:solidFill>
                <a:latin typeface="Trebuchet MS"/>
                <a:cs typeface="Trebuchet MS"/>
              </a:rPr>
              <a:t>excepcional</a:t>
            </a: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,</a:t>
            </a:r>
            <a:r>
              <a:rPr sz="1700" spc="-3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la</a:t>
            </a:r>
            <a:r>
              <a:rPr sz="1700" spc="-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clasificación</a:t>
            </a:r>
            <a:r>
              <a:rPr sz="1700" spc="-3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sequía</a:t>
            </a:r>
            <a:r>
              <a:rPr sz="1700" spc="-3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333333"/>
                </a:solidFill>
                <a:latin typeface="Tahoma"/>
                <a:cs typeface="Tahoma"/>
              </a:rPr>
              <a:t>más</a:t>
            </a:r>
            <a:r>
              <a:rPr sz="1700" spc="-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40" dirty="0">
                <a:solidFill>
                  <a:srgbClr val="333333"/>
                </a:solidFill>
                <a:latin typeface="Tahoma"/>
                <a:cs typeface="Tahoma"/>
              </a:rPr>
              <a:t>intensa.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3039" y="5644464"/>
            <a:ext cx="3761740" cy="3784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755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95"/>
              </a:spcBef>
            </a:pPr>
            <a:r>
              <a:rPr sz="1800" spc="50" dirty="0">
                <a:solidFill>
                  <a:srgbClr val="333333"/>
                </a:solidFill>
                <a:latin typeface="Tahoma"/>
                <a:cs typeface="Tahoma"/>
              </a:rPr>
              <a:t>niveles</a:t>
            </a:r>
            <a:r>
              <a:rPr sz="18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33333"/>
                </a:solidFill>
                <a:latin typeface="Tahoma"/>
                <a:cs typeface="Tahoma"/>
              </a:rPr>
              <a:t>y</a:t>
            </a:r>
            <a:r>
              <a:rPr sz="18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333333"/>
                </a:solidFill>
                <a:latin typeface="Tahoma"/>
                <a:cs typeface="Tahoma"/>
              </a:rPr>
              <a:t>centrales</a:t>
            </a:r>
            <a:r>
              <a:rPr sz="18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333333"/>
                </a:solidFill>
                <a:latin typeface="Tahoma"/>
                <a:cs typeface="Tahoma"/>
              </a:rPr>
              <a:t>hidroeléctricas.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89732" y="5263464"/>
            <a:ext cx="7867015" cy="381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95"/>
              </a:spcBef>
            </a:pPr>
            <a:r>
              <a:rPr sz="1700" dirty="0">
                <a:solidFill>
                  <a:srgbClr val="333333"/>
                </a:solidFill>
                <a:latin typeface="Tahoma"/>
                <a:cs typeface="Tahoma"/>
              </a:rPr>
              <a:t>Las</a:t>
            </a:r>
            <a:r>
              <a:rPr sz="1700" spc="-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condiciones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333333"/>
                </a:solidFill>
                <a:latin typeface="Tahoma"/>
                <a:cs typeface="Tahoma"/>
              </a:rPr>
              <a:t>sequía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han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333333"/>
                </a:solidFill>
                <a:latin typeface="Tahoma"/>
                <a:cs typeface="Tahoma"/>
              </a:rPr>
              <a:t>afectado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el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333333"/>
                </a:solidFill>
                <a:latin typeface="Tahoma"/>
                <a:cs typeface="Tahoma"/>
              </a:rPr>
              <a:t>suministro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agua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700" spc="-6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333333"/>
                </a:solidFill>
                <a:latin typeface="Tahoma"/>
                <a:cs typeface="Tahoma"/>
              </a:rPr>
              <a:t>California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6755" y="1217675"/>
            <a:ext cx="8892540" cy="50032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4672965">
              <a:lnSpc>
                <a:spcPct val="100000"/>
              </a:lnSpc>
              <a:spcBef>
                <a:spcPts val="100"/>
              </a:spcBef>
            </a:pPr>
            <a:r>
              <a:rPr sz="3800" spc="140" dirty="0"/>
              <a:t>huracanes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496694" y="6253632"/>
            <a:ext cx="144526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Foto</a:t>
            </a:r>
            <a:r>
              <a:rPr sz="850" spc="9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0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00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Streamable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1823" y="2006287"/>
            <a:ext cx="6849418" cy="442692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Vórtice</a:t>
            </a:r>
            <a:r>
              <a:rPr sz="3800" spc="-204" dirty="0"/>
              <a:t> </a:t>
            </a:r>
            <a:r>
              <a:rPr sz="3800" spc="165" dirty="0"/>
              <a:t>polar</a:t>
            </a:r>
            <a:r>
              <a:rPr sz="3800" spc="-204" dirty="0"/>
              <a:t> </a:t>
            </a:r>
            <a:r>
              <a:rPr sz="3800" dirty="0"/>
              <a:t>/</a:t>
            </a:r>
            <a:r>
              <a:rPr sz="3800" spc="-204" dirty="0"/>
              <a:t> </a:t>
            </a:r>
            <a:r>
              <a:rPr sz="3800" spc="155" dirty="0"/>
              <a:t>clima</a:t>
            </a:r>
            <a:r>
              <a:rPr sz="3800" spc="-204" dirty="0"/>
              <a:t> </a:t>
            </a:r>
            <a:r>
              <a:rPr sz="3800" spc="130" dirty="0"/>
              <a:t>frío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518920"/>
            <a:ext cx="6433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latin typeface="Tahoma"/>
                <a:cs typeface="Tahoma"/>
              </a:rPr>
              <a:t>NERC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Polar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Vortex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Revisión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Septiembre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30" dirty="0">
                <a:latin typeface="Tahoma"/>
                <a:cs typeface="Tahoma"/>
              </a:rPr>
              <a:t>2014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260" y="204215"/>
            <a:ext cx="11797665" cy="6472555"/>
            <a:chOff x="175260" y="204215"/>
            <a:chExt cx="11797665" cy="6472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6402324"/>
              <a:ext cx="1037844" cy="274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260" y="204215"/>
              <a:ext cx="11797284" cy="644956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308353" y="6644792"/>
            <a:ext cx="179451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Foto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cortesía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de</a:t>
            </a:r>
            <a:r>
              <a:rPr sz="950" spc="11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base.imgix.net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0744" y="1362455"/>
            <a:ext cx="9337796" cy="46581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9483" rIns="0" bIns="0" rtlCol="0">
            <a:spAutoFit/>
          </a:bodyPr>
          <a:lstStyle/>
          <a:p>
            <a:pPr marL="737870">
              <a:lnSpc>
                <a:spcPct val="100000"/>
              </a:lnSpc>
              <a:spcBef>
                <a:spcPts val="100"/>
              </a:spcBef>
            </a:pPr>
            <a:r>
              <a:rPr sz="2500" spc="75" dirty="0"/>
              <a:t>Revisión</a:t>
            </a:r>
            <a:r>
              <a:rPr sz="2500" spc="-125" dirty="0"/>
              <a:t> </a:t>
            </a:r>
            <a:r>
              <a:rPr sz="2500" spc="95" dirty="0"/>
              <a:t>del</a:t>
            </a:r>
            <a:r>
              <a:rPr sz="2500" spc="-120" dirty="0"/>
              <a:t> </a:t>
            </a:r>
            <a:r>
              <a:rPr sz="2500" spc="85" dirty="0"/>
              <a:t>evento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0" dirty="0"/>
              <a:t> </a:t>
            </a:r>
            <a:r>
              <a:rPr sz="2500" spc="100" dirty="0"/>
              <a:t>clima</a:t>
            </a:r>
            <a:r>
              <a:rPr sz="2500" spc="-125" dirty="0"/>
              <a:t> </a:t>
            </a:r>
            <a:r>
              <a:rPr sz="2500" spc="95" dirty="0"/>
              <a:t>frío</a:t>
            </a:r>
            <a:r>
              <a:rPr sz="2500" spc="-120" dirty="0"/>
              <a:t> </a:t>
            </a:r>
            <a:r>
              <a:rPr sz="2500" spc="114" dirty="0"/>
              <a:t>extremo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0" dirty="0"/>
              <a:t> </a:t>
            </a:r>
            <a:r>
              <a:rPr sz="2500" spc="110" dirty="0"/>
              <a:t>febrero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0" dirty="0"/>
              <a:t> </a:t>
            </a:r>
            <a:r>
              <a:rPr sz="2500" dirty="0"/>
              <a:t>2021:</a:t>
            </a:r>
            <a:r>
              <a:rPr sz="2500" spc="-125" dirty="0"/>
              <a:t> </a:t>
            </a:r>
            <a:r>
              <a:rPr sz="2500" spc="-10" dirty="0"/>
              <a:t>ERCOT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90</a:t>
            </a:fld>
            <a:endParaRPr spc="-25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6711" y="1324355"/>
            <a:ext cx="8343900" cy="51038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4685030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Vegetación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964817" y="6269735"/>
            <a:ext cx="2257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Tahoma"/>
                <a:cs typeface="Tahoma"/>
              </a:rPr>
              <a:t>Imagen</a:t>
            </a:r>
            <a:r>
              <a:rPr sz="80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FFFFFF"/>
                </a:solidFill>
                <a:latin typeface="Tahoma"/>
                <a:cs typeface="Tahoma"/>
              </a:rPr>
              <a:t>cortesía</a:t>
            </a:r>
            <a:r>
              <a:rPr sz="800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800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FFFFFF"/>
                </a:solidFill>
                <a:latin typeface="Tahoma"/>
                <a:cs typeface="Tahoma"/>
              </a:rPr>
              <a:t>photos-public-</a:t>
            </a:r>
            <a:r>
              <a:rPr sz="800" spc="-10" dirty="0">
                <a:solidFill>
                  <a:srgbClr val="FFFFFF"/>
                </a:solidFill>
                <a:latin typeface="Tahoma"/>
                <a:cs typeface="Tahoma"/>
              </a:rPr>
              <a:t>domain.com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556" y="1225296"/>
            <a:ext cx="6342888" cy="50642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2656" y="1225296"/>
            <a:ext cx="5352288" cy="50642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5424805">
              <a:lnSpc>
                <a:spcPct val="100000"/>
              </a:lnSpc>
              <a:spcBef>
                <a:spcPts val="100"/>
              </a:spcBef>
            </a:pPr>
            <a:r>
              <a:rPr sz="4000" spc="80" dirty="0"/>
              <a:t>Aves</a:t>
            </a:r>
            <a:endParaRPr sz="40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92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6965950" y="6301740"/>
            <a:ext cx="14401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Tahoma"/>
                <a:cs typeface="Tahoma"/>
              </a:rPr>
              <a:t>Thegottliebnativegarden.com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995" rIns="0" bIns="0" rtlCol="0">
            <a:spAutoFit/>
          </a:bodyPr>
          <a:lstStyle/>
          <a:p>
            <a:pPr marL="3607435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Centros</a:t>
            </a:r>
            <a:r>
              <a:rPr spc="-190" dirty="0"/>
              <a:t> </a:t>
            </a:r>
            <a:r>
              <a:rPr spc="175" dirty="0"/>
              <a:t>de</a:t>
            </a:r>
            <a:r>
              <a:rPr spc="-190" dirty="0"/>
              <a:t> </a:t>
            </a:r>
            <a:r>
              <a:rPr spc="145" dirty="0"/>
              <a:t>Población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69720"/>
            <a:ext cx="10926445" cy="299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solidFill>
                  <a:srgbClr val="313131"/>
                </a:solidFill>
                <a:latin typeface="Arial"/>
                <a:cs typeface="Arial"/>
              </a:rPr>
              <a:t>▪</a:t>
            </a:r>
            <a:r>
              <a:rPr sz="2800" dirty="0">
                <a:solidFill>
                  <a:srgbClr val="313131"/>
                </a:solidFill>
                <a:latin typeface="Arial"/>
                <a:cs typeface="Arial"/>
              </a:rPr>
              <a:t>	</a:t>
            </a:r>
            <a:r>
              <a:rPr sz="2000" spc="-185" dirty="0">
                <a:solidFill>
                  <a:srgbClr val="313131"/>
                </a:solidFill>
                <a:latin typeface="Arial Black"/>
                <a:cs typeface="Arial Black"/>
              </a:rPr>
              <a:t>Los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313131"/>
                </a:solidFill>
                <a:latin typeface="Arial Black"/>
                <a:cs typeface="Arial Black"/>
              </a:rPr>
              <a:t>defensores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90" dirty="0">
                <a:solidFill>
                  <a:srgbClr val="313131"/>
                </a:solidFill>
                <a:latin typeface="Arial Black"/>
                <a:cs typeface="Arial Black"/>
              </a:rPr>
              <a:t>presionan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60" dirty="0">
                <a:solidFill>
                  <a:srgbClr val="313131"/>
                </a:solidFill>
                <a:latin typeface="Arial Black"/>
                <a:cs typeface="Arial Black"/>
              </a:rPr>
              <a:t>por</a:t>
            </a:r>
            <a:r>
              <a:rPr sz="2000" spc="-100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313131"/>
                </a:solidFill>
                <a:latin typeface="Arial Black"/>
                <a:cs typeface="Arial Black"/>
              </a:rPr>
              <a:t>actualizaciones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313131"/>
                </a:solidFill>
                <a:latin typeface="Arial Black"/>
                <a:cs typeface="Arial Black"/>
              </a:rPr>
              <a:t>de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90" dirty="0">
                <a:solidFill>
                  <a:srgbClr val="313131"/>
                </a:solidFill>
                <a:latin typeface="Arial Black"/>
                <a:cs typeface="Arial Black"/>
              </a:rPr>
              <a:t>transmisión</a:t>
            </a:r>
            <a:r>
              <a:rPr sz="2000" spc="-100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313131"/>
                </a:solidFill>
                <a:latin typeface="Arial Black"/>
                <a:cs typeface="Arial Black"/>
              </a:rPr>
              <a:t>a</a:t>
            </a:r>
            <a:r>
              <a:rPr sz="2000" spc="-10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20" dirty="0">
                <a:solidFill>
                  <a:srgbClr val="313131"/>
                </a:solidFill>
                <a:latin typeface="Arial Black"/>
                <a:cs typeface="Arial Black"/>
              </a:rPr>
              <a:t>gran</a:t>
            </a:r>
            <a:endParaRPr sz="20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440"/>
              </a:spcBef>
            </a:pPr>
            <a:r>
              <a:rPr sz="2000" spc="-175" dirty="0">
                <a:solidFill>
                  <a:srgbClr val="313131"/>
                </a:solidFill>
                <a:latin typeface="Arial Black"/>
                <a:cs typeface="Arial Black"/>
              </a:rPr>
              <a:t>escala</a:t>
            </a:r>
            <a:r>
              <a:rPr sz="2000" spc="-12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90" dirty="0">
                <a:solidFill>
                  <a:srgbClr val="313131"/>
                </a:solidFill>
                <a:latin typeface="Arial Black"/>
                <a:cs typeface="Arial Black"/>
              </a:rPr>
              <a:t>para</a:t>
            </a:r>
            <a:r>
              <a:rPr sz="2000" spc="-12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313131"/>
                </a:solidFill>
                <a:latin typeface="Arial Black"/>
                <a:cs typeface="Arial Black"/>
              </a:rPr>
              <a:t>acomodar</a:t>
            </a:r>
            <a:r>
              <a:rPr sz="2000" spc="-120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313131"/>
                </a:solidFill>
                <a:latin typeface="Arial Black"/>
                <a:cs typeface="Arial Black"/>
              </a:rPr>
              <a:t>más</a:t>
            </a:r>
            <a:r>
              <a:rPr sz="2000" spc="-12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313131"/>
                </a:solidFill>
                <a:latin typeface="Arial Black"/>
                <a:cs typeface="Arial Black"/>
              </a:rPr>
              <a:t>energía</a:t>
            </a:r>
            <a:r>
              <a:rPr sz="2000" spc="-125" dirty="0">
                <a:solidFill>
                  <a:srgbClr val="313131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313131"/>
                </a:solidFill>
                <a:latin typeface="Arial Black"/>
                <a:cs typeface="Arial Black"/>
              </a:rPr>
              <a:t>solar</a:t>
            </a:r>
            <a:endParaRPr sz="2000">
              <a:latin typeface="Arial Black"/>
              <a:cs typeface="Arial Black"/>
            </a:endParaRPr>
          </a:p>
          <a:p>
            <a:pPr marL="927100" marR="5080" indent="-457834">
              <a:lnSpc>
                <a:spcPct val="152000"/>
              </a:lnSpc>
              <a:spcBef>
                <a:spcPts val="695"/>
              </a:spcBef>
            </a:pPr>
            <a:r>
              <a:rPr sz="1800" spc="-155" dirty="0">
                <a:solidFill>
                  <a:srgbClr val="313131"/>
                </a:solidFill>
                <a:latin typeface="Tahoma"/>
                <a:cs typeface="Tahoma"/>
              </a:rPr>
              <a:t>•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13131"/>
                </a:solidFill>
                <a:latin typeface="Tahoma"/>
                <a:cs typeface="Tahoma"/>
              </a:rPr>
              <a:t>“'A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313131"/>
                </a:solidFill>
                <a:latin typeface="Tahoma"/>
                <a:cs typeface="Tahoma"/>
              </a:rPr>
              <a:t>medida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que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313131"/>
                </a:solidFill>
                <a:latin typeface="Tahoma"/>
                <a:cs typeface="Tahoma"/>
              </a:rPr>
              <a:t>la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313131"/>
                </a:solidFill>
                <a:latin typeface="Tahoma"/>
                <a:cs typeface="Tahoma"/>
              </a:rPr>
              <a:t>flota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generación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cambia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313131"/>
                </a:solidFill>
                <a:latin typeface="Tahoma"/>
                <a:cs typeface="Tahoma"/>
              </a:rPr>
              <a:t>un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313131"/>
                </a:solidFill>
                <a:latin typeface="Tahoma"/>
                <a:cs typeface="Tahoma"/>
              </a:rPr>
              <a:t>ritmo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sin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precedentes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9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los</a:t>
            </a:r>
            <a:r>
              <a:rPr sz="1800" spc="-8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recursos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ubicados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313131"/>
                </a:solidFill>
                <a:latin typeface="Tahoma"/>
                <a:cs typeface="Tahoma"/>
              </a:rPr>
              <a:t>más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cerca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los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centros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313131"/>
                </a:solidFill>
                <a:latin typeface="Tahoma"/>
                <a:cs typeface="Tahoma"/>
              </a:rPr>
              <a:t>población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hacia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los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recursos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ubicados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13131"/>
                </a:solidFill>
                <a:latin typeface="Tahoma"/>
                <a:cs typeface="Tahoma"/>
              </a:rPr>
              <a:t>lejos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6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313131"/>
                </a:solidFill>
                <a:latin typeface="Tahoma"/>
                <a:cs typeface="Tahoma"/>
              </a:rPr>
              <a:t>los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centros</a:t>
            </a:r>
            <a:r>
              <a:rPr sz="1800" spc="-6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13131"/>
                </a:solidFill>
                <a:latin typeface="Tahoma"/>
                <a:cs typeface="Tahoma"/>
              </a:rPr>
              <a:t>carga,</a:t>
            </a:r>
            <a:r>
              <a:rPr sz="1800" spc="-6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313131"/>
                </a:solidFill>
                <a:latin typeface="Tahoma"/>
                <a:cs typeface="Tahoma"/>
              </a:rPr>
              <a:t>debemos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evaluar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313131"/>
                </a:solidFill>
                <a:latin typeface="Tahoma"/>
                <a:cs typeface="Tahoma"/>
              </a:rPr>
              <a:t>si</a:t>
            </a:r>
            <a:r>
              <a:rPr sz="1800" spc="-6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nuestros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procesos</a:t>
            </a:r>
            <a:r>
              <a:rPr sz="1800" spc="-6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planificación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6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313131"/>
                </a:solidFill>
                <a:latin typeface="Tahoma"/>
                <a:cs typeface="Tahoma"/>
              </a:rPr>
              <a:t>transmisión</a:t>
            </a:r>
            <a:r>
              <a:rPr sz="1800" spc="-5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-50" dirty="0">
                <a:solidFill>
                  <a:srgbClr val="313131"/>
                </a:solidFill>
                <a:latin typeface="Tahoma"/>
                <a:cs typeface="Tahoma"/>
              </a:rPr>
              <a:t>y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asignación</a:t>
            </a:r>
            <a:r>
              <a:rPr sz="1800" spc="-8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costos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313131"/>
                </a:solidFill>
                <a:latin typeface="Tahoma"/>
                <a:cs typeface="Tahoma"/>
              </a:rPr>
              <a:t>e</a:t>
            </a:r>
            <a:r>
              <a:rPr sz="1800" spc="-8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interconexión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313131"/>
                </a:solidFill>
                <a:latin typeface="Tahoma"/>
                <a:cs typeface="Tahoma"/>
              </a:rPr>
              <a:t>generadores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313131"/>
                </a:solidFill>
                <a:latin typeface="Tahoma"/>
                <a:cs typeface="Tahoma"/>
              </a:rPr>
              <a:t>requieren</a:t>
            </a:r>
            <a:r>
              <a:rPr sz="1800" spc="-8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313131"/>
                </a:solidFill>
                <a:latin typeface="Tahoma"/>
                <a:cs typeface="Tahoma"/>
              </a:rPr>
              <a:t>un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313131"/>
                </a:solidFill>
                <a:latin typeface="Tahoma"/>
                <a:cs typeface="Tahoma"/>
              </a:rPr>
              <a:t>enfoque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313131"/>
                </a:solidFill>
                <a:latin typeface="Tahoma"/>
                <a:cs typeface="Tahoma"/>
              </a:rPr>
              <a:t>más</a:t>
            </a:r>
            <a:r>
              <a:rPr sz="1800" spc="-8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313131"/>
                </a:solidFill>
                <a:latin typeface="Tahoma"/>
                <a:cs typeface="Tahoma"/>
              </a:rPr>
              <a:t>innovador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-50" dirty="0">
                <a:solidFill>
                  <a:srgbClr val="313131"/>
                </a:solidFill>
                <a:latin typeface="Tahoma"/>
                <a:cs typeface="Tahoma"/>
              </a:rPr>
              <a:t>y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anticipatorio",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dijo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13131"/>
                </a:solidFill>
                <a:latin typeface="Tahoma"/>
                <a:cs typeface="Tahoma"/>
              </a:rPr>
              <a:t>Rich,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13131"/>
                </a:solidFill>
                <a:latin typeface="Tahoma"/>
                <a:cs typeface="Tahoma"/>
              </a:rPr>
              <a:t>presidente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13131"/>
                </a:solidFill>
                <a:latin typeface="Tahoma"/>
                <a:cs typeface="Tahoma"/>
              </a:rPr>
              <a:t>FERC.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313131"/>
                </a:solidFill>
                <a:latin typeface="Tahoma"/>
                <a:cs typeface="Tahoma"/>
              </a:rPr>
              <a:t>Glick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313131"/>
                </a:solidFill>
                <a:latin typeface="Tahoma"/>
                <a:cs typeface="Tahoma"/>
              </a:rPr>
              <a:t>dijo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en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313131"/>
                </a:solidFill>
                <a:latin typeface="Tahoma"/>
                <a:cs typeface="Tahoma"/>
              </a:rPr>
              <a:t>un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comunicado</a:t>
            </a:r>
            <a:r>
              <a:rPr sz="1800" spc="-75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313131"/>
                </a:solidFill>
                <a:latin typeface="Tahoma"/>
                <a:cs typeface="Tahoma"/>
              </a:rPr>
              <a:t>de</a:t>
            </a:r>
            <a:r>
              <a:rPr sz="1800" spc="-70" dirty="0">
                <a:solidFill>
                  <a:srgbClr val="313131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13131"/>
                </a:solidFill>
                <a:latin typeface="Tahoma"/>
                <a:cs typeface="Tahoma"/>
              </a:rPr>
              <a:t>prensa”.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241171"/>
            <a:ext cx="2027555" cy="871219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100" spc="65" dirty="0">
                <a:latin typeface="Tahoma"/>
                <a:cs typeface="Tahoma"/>
              </a:rPr>
              <a:t>no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lado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60" dirty="0">
                <a:latin typeface="Tahoma"/>
                <a:cs typeface="Tahoma"/>
              </a:rPr>
              <a:t>mi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spc="-20" dirty="0">
                <a:latin typeface="Tahoma"/>
                <a:cs typeface="Tahoma"/>
              </a:rPr>
              <a:t>casa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100" dirty="0">
                <a:latin typeface="Tahoma"/>
                <a:cs typeface="Tahoma"/>
              </a:rPr>
              <a:t>PLÁTANO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43811" y="109728"/>
            <a:ext cx="9946005" cy="6624955"/>
            <a:chOff x="1543811" y="109728"/>
            <a:chExt cx="9946005" cy="66249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3811" y="109728"/>
              <a:ext cx="9945624" cy="31958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2955" y="3305554"/>
              <a:ext cx="9936480" cy="342899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31442" y="3103879"/>
            <a:ext cx="199390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30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file.ejatlas.org.com</a:t>
            </a:r>
            <a:endParaRPr sz="8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23152" y="3103879"/>
            <a:ext cx="19869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30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greenprophet.com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3152" y="6533438"/>
            <a:ext cx="195135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solidFill>
                  <a:srgbClr val="FFFFFF"/>
                </a:solidFill>
                <a:latin typeface="Tahoma"/>
                <a:cs typeface="Tahoma"/>
              </a:rPr>
              <a:t>Imagen</a:t>
            </a:r>
            <a:r>
              <a:rPr sz="85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FFFFFF"/>
                </a:solidFill>
                <a:latin typeface="Tahoma"/>
                <a:cs typeface="Tahoma"/>
              </a:rPr>
              <a:t>cortesía</a:t>
            </a:r>
            <a:r>
              <a:rPr sz="85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85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ahoma"/>
                <a:cs typeface="Tahoma"/>
              </a:rPr>
              <a:t>cdn.theunion.com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863" y="1987295"/>
            <a:ext cx="10917936" cy="3429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995" rIns="0" bIns="0" rtlCol="0">
            <a:spAutoFit/>
          </a:bodyPr>
          <a:lstStyle/>
          <a:p>
            <a:pPr marL="3607435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Centros</a:t>
            </a:r>
            <a:r>
              <a:rPr spc="-190" dirty="0"/>
              <a:t> </a:t>
            </a:r>
            <a:r>
              <a:rPr spc="175" dirty="0"/>
              <a:t>de</a:t>
            </a:r>
            <a:r>
              <a:rPr spc="-190" dirty="0"/>
              <a:t> </a:t>
            </a:r>
            <a:r>
              <a:rPr spc="145" dirty="0"/>
              <a:t>Población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95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813308" y="5462016"/>
            <a:ext cx="162369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30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i.ytimg.com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92239" y="5455666"/>
            <a:ext cx="2103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Imagen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35" dirty="0">
                <a:latin typeface="Tahoma"/>
                <a:cs typeface="Tahoma"/>
              </a:rPr>
              <a:t> </a:t>
            </a:r>
            <a:r>
              <a:rPr sz="900" spc="-10" dirty="0">
                <a:latin typeface="Tahoma"/>
                <a:cs typeface="Tahoma"/>
              </a:rPr>
              <a:t>clarksvillenow.com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295" rIns="0" bIns="0" rtlCol="0">
            <a:spAutoFit/>
          </a:bodyPr>
          <a:lstStyle/>
          <a:p>
            <a:pPr marL="926465">
              <a:lnSpc>
                <a:spcPct val="100000"/>
              </a:lnSpc>
              <a:spcBef>
                <a:spcPts val="100"/>
              </a:spcBef>
            </a:pPr>
            <a:r>
              <a:rPr sz="3800" spc="135" dirty="0"/>
              <a:t>Impactos</a:t>
            </a:r>
            <a:r>
              <a:rPr sz="3800" spc="-195" dirty="0"/>
              <a:t> </a:t>
            </a:r>
            <a:r>
              <a:rPr sz="3800" spc="180" dirty="0"/>
              <a:t>de</a:t>
            </a:r>
            <a:r>
              <a:rPr sz="3800" spc="-190" dirty="0"/>
              <a:t> </a:t>
            </a:r>
            <a:r>
              <a:rPr sz="3800" spc="110" dirty="0"/>
              <a:t>la</a:t>
            </a:r>
            <a:r>
              <a:rPr sz="3800" spc="-190" dirty="0"/>
              <a:t> </a:t>
            </a:r>
            <a:r>
              <a:rPr sz="3800" spc="105" dirty="0"/>
              <a:t>Red</a:t>
            </a:r>
            <a:r>
              <a:rPr sz="3800" spc="-195" dirty="0"/>
              <a:t> </a:t>
            </a:r>
            <a:r>
              <a:rPr sz="3800" spc="185" dirty="0"/>
              <a:t>en</a:t>
            </a:r>
            <a:r>
              <a:rPr sz="3800" spc="-190" dirty="0"/>
              <a:t> </a:t>
            </a:r>
            <a:r>
              <a:rPr sz="3800" spc="110" dirty="0"/>
              <a:t>el</a:t>
            </a:r>
            <a:r>
              <a:rPr sz="3800" spc="-190" dirty="0"/>
              <a:t> </a:t>
            </a:r>
            <a:r>
              <a:rPr sz="3800" spc="235" dirty="0"/>
              <a:t>Medio</a:t>
            </a:r>
            <a:r>
              <a:rPr sz="3800" spc="-190" dirty="0"/>
              <a:t> </a:t>
            </a:r>
            <a:r>
              <a:rPr sz="3800" spc="165" dirty="0"/>
              <a:t>Ambiente</a:t>
            </a:r>
            <a:endParaRPr sz="38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361434" y="1427733"/>
            <a:ext cx="3439160" cy="111950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91440" rIns="0" bIns="0" rtlCol="0">
            <a:spAutoFit/>
          </a:bodyPr>
          <a:lstStyle/>
          <a:p>
            <a:pPr marL="923290" marR="1132840" indent="77470">
              <a:lnSpc>
                <a:spcPct val="104900"/>
              </a:lnSpc>
              <a:spcBef>
                <a:spcPts val="720"/>
              </a:spcBef>
            </a:pPr>
            <a:r>
              <a:rPr sz="2700" spc="80" dirty="0">
                <a:solidFill>
                  <a:srgbClr val="FFFFFF"/>
                </a:solidFill>
                <a:latin typeface="Tahoma"/>
                <a:cs typeface="Tahoma"/>
              </a:rPr>
              <a:t>Recurso </a:t>
            </a:r>
            <a:r>
              <a:rPr sz="2700" spc="100" dirty="0">
                <a:solidFill>
                  <a:srgbClr val="FFFFFF"/>
                </a:solidFill>
                <a:latin typeface="Tahoma"/>
                <a:cs typeface="Tahoma"/>
              </a:rPr>
              <a:t>Reunión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898" y="1427733"/>
            <a:ext cx="3440429" cy="111950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327660" rIns="0" bIns="0" rtlCol="0">
            <a:spAutoFit/>
          </a:bodyPr>
          <a:lstStyle/>
          <a:p>
            <a:pPr marL="1000125">
              <a:lnSpc>
                <a:spcPct val="100000"/>
              </a:lnSpc>
              <a:spcBef>
                <a:spcPts val="2580"/>
              </a:spcBef>
            </a:pP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Polución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7445" y="1427733"/>
            <a:ext cx="3440429" cy="1119505"/>
          </a:xfrm>
          <a:prstGeom prst="rect">
            <a:avLst/>
          </a:prstGeom>
          <a:solidFill>
            <a:srgbClr val="00395D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000">
              <a:latin typeface="Times New Roman"/>
              <a:cs typeface="Times New Roman"/>
            </a:endParaRPr>
          </a:p>
          <a:p>
            <a:pPr marL="966469">
              <a:lnSpc>
                <a:spcPct val="100000"/>
              </a:lnSpc>
            </a:pP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Uso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suelo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898" y="2546857"/>
            <a:ext cx="3440429" cy="3641090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139700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1100"/>
              </a:spcBef>
            </a:pPr>
            <a:r>
              <a:rPr sz="2600" spc="-220" dirty="0">
                <a:latin typeface="Tahoma"/>
                <a:cs typeface="Tahoma"/>
              </a:rPr>
              <a:t>•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100" dirty="0">
                <a:latin typeface="Tahoma"/>
                <a:cs typeface="Tahoma"/>
              </a:rPr>
              <a:t>Cada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105" dirty="0">
                <a:latin typeface="Tahoma"/>
                <a:cs typeface="Tahoma"/>
              </a:rPr>
              <a:t>tipo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100" dirty="0">
                <a:latin typeface="Tahoma"/>
                <a:cs typeface="Tahoma"/>
              </a:rPr>
              <a:t>de</a:t>
            </a:r>
            <a:endParaRPr sz="2600">
              <a:latin typeface="Tahoma"/>
              <a:cs typeface="Tahoma"/>
            </a:endParaRPr>
          </a:p>
          <a:p>
            <a:pPr marL="442595">
              <a:lnSpc>
                <a:spcPct val="100000"/>
              </a:lnSpc>
              <a:spcBef>
                <a:spcPts val="1180"/>
              </a:spcBef>
            </a:pPr>
            <a:r>
              <a:rPr sz="1700" spc="70" dirty="0">
                <a:latin typeface="Tahoma"/>
                <a:cs typeface="Tahoma"/>
              </a:rPr>
              <a:t>voluntad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generacional</a:t>
            </a:r>
            <a:endParaRPr sz="1700">
              <a:latin typeface="Tahoma"/>
              <a:cs typeface="Tahoma"/>
            </a:endParaRPr>
          </a:p>
          <a:p>
            <a:pPr marL="442595">
              <a:lnSpc>
                <a:spcPct val="100000"/>
              </a:lnSpc>
              <a:spcBef>
                <a:spcPts val="1155"/>
              </a:spcBef>
            </a:pPr>
            <a:r>
              <a:rPr sz="1900" spc="65" dirty="0">
                <a:latin typeface="Tahoma"/>
                <a:cs typeface="Tahoma"/>
              </a:rPr>
              <a:t>crear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contaminación</a:t>
            </a:r>
            <a:endParaRPr sz="1900">
              <a:latin typeface="Tahoma"/>
              <a:cs typeface="Tahoma"/>
            </a:endParaRPr>
          </a:p>
          <a:p>
            <a:pPr marL="442595">
              <a:lnSpc>
                <a:spcPct val="100000"/>
              </a:lnSpc>
              <a:spcBef>
                <a:spcPts val="730"/>
              </a:spcBef>
            </a:pP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20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algún</a:t>
            </a:r>
            <a:r>
              <a:rPr sz="2300" spc="-120" dirty="0">
                <a:latin typeface="Tahoma"/>
                <a:cs typeface="Tahoma"/>
              </a:rPr>
              <a:t> </a:t>
            </a:r>
            <a:r>
              <a:rPr sz="2300" spc="75" dirty="0">
                <a:latin typeface="Tahoma"/>
                <a:cs typeface="Tahoma"/>
              </a:rPr>
              <a:t>tipo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1434" y="2546857"/>
            <a:ext cx="3439160" cy="3641090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22860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1800"/>
              </a:spcBef>
            </a:pPr>
            <a:r>
              <a:rPr sz="1900" spc="-165" dirty="0">
                <a:latin typeface="Tahoma"/>
                <a:cs typeface="Tahoma"/>
              </a:rPr>
              <a:t>•</a:t>
            </a:r>
            <a:r>
              <a:rPr sz="1900" spc="-9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Perforación</a:t>
            </a:r>
            <a:endParaRPr sz="1900">
              <a:latin typeface="Tahoma"/>
              <a:cs typeface="Tahoma"/>
            </a:endParaRPr>
          </a:p>
          <a:p>
            <a:pPr marL="155575">
              <a:lnSpc>
                <a:spcPct val="100000"/>
              </a:lnSpc>
              <a:spcBef>
                <a:spcPts val="980"/>
              </a:spcBef>
            </a:pPr>
            <a:r>
              <a:rPr sz="2600" spc="-220" dirty="0">
                <a:latin typeface="Tahoma"/>
                <a:cs typeface="Tahoma"/>
              </a:rPr>
              <a:t>•</a:t>
            </a:r>
            <a:r>
              <a:rPr sz="2600" spc="-135" dirty="0">
                <a:latin typeface="Tahoma"/>
                <a:cs typeface="Tahoma"/>
              </a:rPr>
              <a:t> </a:t>
            </a:r>
            <a:r>
              <a:rPr sz="2600" spc="120" dirty="0">
                <a:latin typeface="Tahoma"/>
                <a:cs typeface="Tahoma"/>
              </a:rPr>
              <a:t>Minería</a:t>
            </a:r>
            <a:endParaRPr sz="2600">
              <a:latin typeface="Tahoma"/>
              <a:cs typeface="Tahoma"/>
            </a:endParaRPr>
          </a:p>
          <a:p>
            <a:pPr marL="155575">
              <a:lnSpc>
                <a:spcPct val="100000"/>
              </a:lnSpc>
              <a:spcBef>
                <a:spcPts val="955"/>
              </a:spcBef>
            </a:pPr>
            <a:r>
              <a:rPr sz="2500" spc="-210" dirty="0">
                <a:latin typeface="Tahoma"/>
                <a:cs typeface="Tahoma"/>
              </a:rPr>
              <a:t>•</a:t>
            </a:r>
            <a:r>
              <a:rPr sz="2500" spc="-130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Deforestación</a:t>
            </a:r>
            <a:endParaRPr sz="2500">
              <a:latin typeface="Tahoma"/>
              <a:cs typeface="Tahoma"/>
            </a:endParaRPr>
          </a:p>
          <a:p>
            <a:pPr marL="155575">
              <a:lnSpc>
                <a:spcPct val="100000"/>
              </a:lnSpc>
              <a:spcBef>
                <a:spcPts val="1060"/>
              </a:spcBef>
            </a:pPr>
            <a:r>
              <a:rPr sz="2400" spc="-204" dirty="0">
                <a:latin typeface="Tahoma"/>
                <a:cs typeface="Tahoma"/>
              </a:rPr>
              <a:t>•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Presas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67445" y="2546857"/>
            <a:ext cx="3440429" cy="3349635"/>
          </a:xfrm>
          <a:prstGeom prst="rect">
            <a:avLst/>
          </a:prstGeom>
          <a:solidFill>
            <a:srgbClr val="CACED2">
              <a:alpha val="90194"/>
            </a:srgbClr>
          </a:solidFill>
        </p:spPr>
        <p:txBody>
          <a:bodyPr vert="horz" wrap="square" lIns="0" tIns="21590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700"/>
              </a:spcBef>
            </a:pPr>
            <a:r>
              <a:rPr sz="2000" spc="-170" dirty="0">
                <a:latin typeface="Tahoma"/>
                <a:cs typeface="Tahoma"/>
              </a:rPr>
              <a:t>•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Tamaño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75" dirty="0">
                <a:latin typeface="Tahoma"/>
                <a:cs typeface="Tahoma"/>
              </a:rPr>
              <a:t>del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lang="es-ES" sz="2000" spc="90" dirty="0" smtClean="0">
                <a:latin typeface="Tahoma"/>
                <a:cs typeface="Tahoma"/>
              </a:rPr>
              <a:t>potencia</a:t>
            </a:r>
            <a:endParaRPr sz="2000" dirty="0">
              <a:latin typeface="Tahoma"/>
              <a:cs typeface="Tahoma"/>
            </a:endParaRPr>
          </a:p>
          <a:p>
            <a:pPr marL="443230">
              <a:lnSpc>
                <a:spcPct val="100000"/>
              </a:lnSpc>
              <a:spcBef>
                <a:spcPts val="900"/>
              </a:spcBef>
            </a:pPr>
            <a:r>
              <a:rPr sz="2100" spc="65" dirty="0">
                <a:latin typeface="Tahoma"/>
                <a:cs typeface="Tahoma"/>
              </a:rPr>
              <a:t>plantas</a:t>
            </a:r>
            <a:endParaRPr sz="2100" dirty="0">
              <a:latin typeface="Tahoma"/>
              <a:cs typeface="Tahoma"/>
            </a:endParaRPr>
          </a:p>
          <a:p>
            <a:pPr marL="156845">
              <a:lnSpc>
                <a:spcPct val="100000"/>
              </a:lnSpc>
              <a:spcBef>
                <a:spcPts val="1340"/>
              </a:spcBef>
            </a:pPr>
            <a:r>
              <a:rPr sz="2200" spc="-190" dirty="0">
                <a:latin typeface="Tahoma"/>
                <a:cs typeface="Tahoma"/>
              </a:rPr>
              <a:t>•</a:t>
            </a:r>
            <a:r>
              <a:rPr sz="2200" spc="-114" dirty="0">
                <a:latin typeface="Tahoma"/>
                <a:cs typeface="Tahoma"/>
              </a:rPr>
              <a:t> </a:t>
            </a:r>
            <a:r>
              <a:rPr sz="2200" spc="100" dirty="0">
                <a:latin typeface="Tahoma"/>
                <a:cs typeface="Tahoma"/>
              </a:rPr>
              <a:t>Parque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65" dirty="0">
                <a:latin typeface="Tahoma"/>
                <a:cs typeface="Tahoma"/>
              </a:rPr>
              <a:t>solar/eólico</a:t>
            </a:r>
            <a:endParaRPr sz="2200" dirty="0">
              <a:latin typeface="Tahoma"/>
              <a:cs typeface="Tahoma"/>
            </a:endParaRPr>
          </a:p>
          <a:p>
            <a:pPr marL="443230">
              <a:lnSpc>
                <a:spcPct val="100000"/>
              </a:lnSpc>
              <a:spcBef>
                <a:spcPts val="1620"/>
              </a:spcBef>
            </a:pPr>
            <a:r>
              <a:rPr sz="1350" spc="55" dirty="0">
                <a:latin typeface="Tahoma"/>
                <a:cs typeface="Tahoma"/>
              </a:rPr>
              <a:t>tamaños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 dirty="0">
              <a:latin typeface="Tahoma"/>
              <a:cs typeface="Tahoma"/>
            </a:endParaRPr>
          </a:p>
          <a:p>
            <a:pPr marL="156845">
              <a:lnSpc>
                <a:spcPct val="100000"/>
              </a:lnSpc>
              <a:spcBef>
                <a:spcPts val="5"/>
              </a:spcBef>
            </a:pPr>
            <a:r>
              <a:rPr sz="1900" spc="-165" dirty="0">
                <a:latin typeface="Tahoma"/>
                <a:cs typeface="Tahoma"/>
              </a:rPr>
              <a:t>•</a:t>
            </a:r>
            <a:r>
              <a:rPr sz="1900" spc="-9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Paisajes</a:t>
            </a:r>
            <a:r>
              <a:rPr sz="1900" spc="-95" dirty="0">
                <a:latin typeface="Tahoma"/>
                <a:cs typeface="Tahoma"/>
              </a:rPr>
              <a:t> </a:t>
            </a:r>
            <a:r>
              <a:rPr sz="1900" spc="45" dirty="0">
                <a:latin typeface="Tahoma"/>
                <a:cs typeface="Tahoma"/>
              </a:rPr>
              <a:t>visuales</a:t>
            </a:r>
            <a:endParaRPr sz="1900" dirty="0">
              <a:latin typeface="Tahoma"/>
              <a:cs typeface="Tahoma"/>
            </a:endParaRPr>
          </a:p>
          <a:p>
            <a:pPr marL="156845">
              <a:lnSpc>
                <a:spcPct val="100000"/>
              </a:lnSpc>
              <a:spcBef>
                <a:spcPts val="2190"/>
              </a:spcBef>
            </a:pPr>
            <a:r>
              <a:rPr sz="1400" spc="-120" dirty="0">
                <a:latin typeface="Tahoma"/>
                <a:cs typeface="Tahoma"/>
              </a:rPr>
              <a:t>•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Desperdiciar</a:t>
            </a:r>
            <a:endParaRPr sz="1400" dirty="0">
              <a:latin typeface="Tahoma"/>
              <a:cs typeface="Tahoma"/>
            </a:endParaRPr>
          </a:p>
          <a:p>
            <a:pPr marL="443230">
              <a:lnSpc>
                <a:spcPct val="100000"/>
              </a:lnSpc>
              <a:spcBef>
                <a:spcPts val="919"/>
              </a:spcBef>
            </a:pPr>
            <a:r>
              <a:rPr sz="2200" spc="80" dirty="0">
                <a:latin typeface="Tahoma"/>
                <a:cs typeface="Tahoma"/>
              </a:rPr>
              <a:t>administración</a:t>
            </a:r>
            <a:endParaRPr sz="2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2836" y="1353311"/>
            <a:ext cx="10521950" cy="4730750"/>
            <a:chOff x="592836" y="1353311"/>
            <a:chExt cx="10521950" cy="4730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7709" y="1356359"/>
              <a:ext cx="3870988" cy="25999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8015" y="1395983"/>
              <a:ext cx="3774947" cy="24871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836" y="3837432"/>
              <a:ext cx="3421379" cy="22326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272" y="3877055"/>
              <a:ext cx="3307079" cy="21198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2964" y="3840479"/>
              <a:ext cx="3864864" cy="22433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2400" y="3880104"/>
              <a:ext cx="3750563" cy="21305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2836" y="1353311"/>
              <a:ext cx="3421379" cy="25892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272" y="1392935"/>
              <a:ext cx="3307079" cy="2476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59624" y="2717291"/>
              <a:ext cx="3454908" cy="23515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19059" y="2756915"/>
              <a:ext cx="3340607" cy="22387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5320" y="1396872"/>
              <a:ext cx="3310128" cy="25045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62400" y="1395983"/>
              <a:ext cx="3769613" cy="24325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2940" y="3899916"/>
              <a:ext cx="7059167" cy="2115312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895" rIns="0" bIns="0" rtlCol="0">
            <a:spAutoFit/>
          </a:bodyPr>
          <a:lstStyle/>
          <a:p>
            <a:pPr marL="2806065">
              <a:lnSpc>
                <a:spcPct val="100000"/>
              </a:lnSpc>
              <a:spcBef>
                <a:spcPts val="100"/>
              </a:spcBef>
            </a:pPr>
            <a:r>
              <a:rPr sz="3000" spc="105" dirty="0"/>
              <a:t>Diferentes</a:t>
            </a:r>
            <a:r>
              <a:rPr sz="3000" spc="-150" dirty="0"/>
              <a:t> </a:t>
            </a:r>
            <a:r>
              <a:rPr sz="3000" spc="125" dirty="0"/>
              <a:t>tipos</a:t>
            </a:r>
            <a:r>
              <a:rPr sz="3000" spc="-145" dirty="0"/>
              <a:t> </a:t>
            </a:r>
            <a:r>
              <a:rPr sz="3000" spc="145" dirty="0"/>
              <a:t>de</a:t>
            </a:r>
            <a:r>
              <a:rPr sz="3000" spc="-150" dirty="0"/>
              <a:t> </a:t>
            </a:r>
            <a:r>
              <a:rPr sz="3000" spc="120" dirty="0"/>
              <a:t>contaminación</a:t>
            </a:r>
            <a:endParaRPr sz="300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97</a:t>
            </a:fld>
            <a:endParaRPr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7769352" y="2949694"/>
            <a:ext cx="3041650" cy="13258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8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sz="11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sz="11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diferentes</a:t>
            </a:r>
            <a:r>
              <a:rPr sz="11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11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15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40" dirty="0">
                <a:solidFill>
                  <a:srgbClr val="FFFFFF"/>
                </a:solidFill>
                <a:latin typeface="Tahoma"/>
                <a:cs typeface="Tahoma"/>
              </a:rPr>
              <a:t>contaminación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30"/>
              </a:spcBef>
              <a:tabLst>
                <a:tab pos="286385" algn="l"/>
              </a:tabLst>
            </a:pP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•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vertedero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tabLst>
                <a:tab pos="286385" algn="l"/>
              </a:tabLst>
            </a:pP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•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600" spc="50" dirty="0">
                <a:solidFill>
                  <a:srgbClr val="FFFFFF"/>
                </a:solidFill>
                <a:latin typeface="Tahoma"/>
                <a:cs typeface="Tahoma"/>
              </a:rPr>
              <a:t>Emisiones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tabLst>
                <a:tab pos="286385" algn="l"/>
              </a:tabLst>
            </a:pP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•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Construcción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45"/>
              </a:spcBef>
              <a:tabLst>
                <a:tab pos="286385" algn="l"/>
              </a:tabLst>
            </a:pP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•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¿Reciclar?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6971" y="1065275"/>
            <a:ext cx="7655559" cy="2940050"/>
            <a:chOff x="156971" y="1065275"/>
            <a:chExt cx="7655559" cy="2940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971" y="1065275"/>
              <a:ext cx="3739896" cy="2939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043" y="1260347"/>
              <a:ext cx="3169920" cy="23698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8768" y="1101851"/>
              <a:ext cx="3953255" cy="27645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0792" y="1293875"/>
              <a:ext cx="3582923" cy="239420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280403" y="1068324"/>
            <a:ext cx="5742940" cy="5213985"/>
            <a:chOff x="6280403" y="1068324"/>
            <a:chExt cx="5742940" cy="521398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52231" y="1068324"/>
              <a:ext cx="4070604" cy="28026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44255" y="1260348"/>
              <a:ext cx="3700272" cy="2432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0403" y="3756596"/>
              <a:ext cx="3593592" cy="25253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2427" y="3948684"/>
              <a:ext cx="3223260" cy="215493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748027" y="3755186"/>
            <a:ext cx="3592195" cy="2528570"/>
            <a:chOff x="1748027" y="3755186"/>
            <a:chExt cx="3592195" cy="252857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48027" y="3755186"/>
              <a:ext cx="3592067" cy="25283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40051" y="3947159"/>
              <a:ext cx="3221736" cy="215798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395" rIns="0" bIns="0" rtlCol="0">
            <a:spAutoFit/>
          </a:bodyPr>
          <a:lstStyle/>
          <a:p>
            <a:pPr marL="3385185">
              <a:lnSpc>
                <a:spcPct val="100000"/>
              </a:lnSpc>
              <a:spcBef>
                <a:spcPts val="100"/>
              </a:spcBef>
            </a:pPr>
            <a:r>
              <a:rPr sz="3500" spc="125" dirty="0"/>
              <a:t>Recopilación</a:t>
            </a:r>
            <a:r>
              <a:rPr sz="3500" spc="-170" dirty="0"/>
              <a:t> </a:t>
            </a:r>
            <a:r>
              <a:rPr sz="3500" spc="170" dirty="0"/>
              <a:t>de</a:t>
            </a:r>
            <a:r>
              <a:rPr sz="3500" spc="-170" dirty="0"/>
              <a:t> </a:t>
            </a:r>
            <a:r>
              <a:rPr sz="3500" spc="135" dirty="0"/>
              <a:t>recursos</a:t>
            </a:r>
            <a:endParaRPr sz="350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98</a:t>
            </a:fld>
            <a:endParaRPr spc="-25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63039"/>
            <a:ext cx="11247120" cy="771525"/>
          </a:xfrm>
          <a:custGeom>
            <a:avLst/>
            <a:gdLst/>
            <a:ahLst/>
            <a:cxnLst/>
            <a:rect l="l" t="t" r="r" b="b"/>
            <a:pathLst>
              <a:path w="11247120" h="771525">
                <a:moveTo>
                  <a:pt x="11118596" y="0"/>
                </a:moveTo>
                <a:lnTo>
                  <a:pt x="128523" y="0"/>
                </a:lnTo>
                <a:lnTo>
                  <a:pt x="78497" y="10098"/>
                </a:lnTo>
                <a:lnTo>
                  <a:pt x="37644" y="37639"/>
                </a:lnTo>
                <a:lnTo>
                  <a:pt x="10100" y="78491"/>
                </a:lnTo>
                <a:lnTo>
                  <a:pt x="0" y="128524"/>
                </a:lnTo>
                <a:lnTo>
                  <a:pt x="0" y="642620"/>
                </a:lnTo>
                <a:lnTo>
                  <a:pt x="10100" y="692652"/>
                </a:lnTo>
                <a:lnTo>
                  <a:pt x="37644" y="733504"/>
                </a:lnTo>
                <a:lnTo>
                  <a:pt x="78497" y="761045"/>
                </a:lnTo>
                <a:lnTo>
                  <a:pt x="128523" y="771144"/>
                </a:lnTo>
                <a:lnTo>
                  <a:pt x="11118596" y="771144"/>
                </a:lnTo>
                <a:lnTo>
                  <a:pt x="11168628" y="761045"/>
                </a:lnTo>
                <a:lnTo>
                  <a:pt x="11209480" y="733504"/>
                </a:lnTo>
                <a:lnTo>
                  <a:pt x="11237021" y="692652"/>
                </a:lnTo>
                <a:lnTo>
                  <a:pt x="11247120" y="642620"/>
                </a:lnTo>
                <a:lnTo>
                  <a:pt x="11247120" y="128524"/>
                </a:lnTo>
                <a:lnTo>
                  <a:pt x="11237021" y="78491"/>
                </a:lnTo>
                <a:lnTo>
                  <a:pt x="11209480" y="37639"/>
                </a:lnTo>
                <a:lnTo>
                  <a:pt x="11168628" y="10098"/>
                </a:lnTo>
                <a:lnTo>
                  <a:pt x="11118596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3026664"/>
            <a:ext cx="11247120" cy="771525"/>
          </a:xfrm>
          <a:custGeom>
            <a:avLst/>
            <a:gdLst/>
            <a:ahLst/>
            <a:cxnLst/>
            <a:rect l="l" t="t" r="r" b="b"/>
            <a:pathLst>
              <a:path w="11247120" h="771525">
                <a:moveTo>
                  <a:pt x="11118596" y="0"/>
                </a:moveTo>
                <a:lnTo>
                  <a:pt x="128523" y="0"/>
                </a:lnTo>
                <a:lnTo>
                  <a:pt x="78497" y="10098"/>
                </a:lnTo>
                <a:lnTo>
                  <a:pt x="37644" y="37639"/>
                </a:lnTo>
                <a:lnTo>
                  <a:pt x="10100" y="78491"/>
                </a:lnTo>
                <a:lnTo>
                  <a:pt x="0" y="128524"/>
                </a:lnTo>
                <a:lnTo>
                  <a:pt x="0" y="642619"/>
                </a:lnTo>
                <a:lnTo>
                  <a:pt x="10100" y="692652"/>
                </a:lnTo>
                <a:lnTo>
                  <a:pt x="37644" y="733504"/>
                </a:lnTo>
                <a:lnTo>
                  <a:pt x="78497" y="761045"/>
                </a:lnTo>
                <a:lnTo>
                  <a:pt x="128523" y="771144"/>
                </a:lnTo>
                <a:lnTo>
                  <a:pt x="11118596" y="771144"/>
                </a:lnTo>
                <a:lnTo>
                  <a:pt x="11168628" y="761045"/>
                </a:lnTo>
                <a:lnTo>
                  <a:pt x="11209480" y="733504"/>
                </a:lnTo>
                <a:lnTo>
                  <a:pt x="11237021" y="692652"/>
                </a:lnTo>
                <a:lnTo>
                  <a:pt x="11247120" y="642619"/>
                </a:lnTo>
                <a:lnTo>
                  <a:pt x="11247120" y="128524"/>
                </a:lnTo>
                <a:lnTo>
                  <a:pt x="11237021" y="78491"/>
                </a:lnTo>
                <a:lnTo>
                  <a:pt x="11209480" y="37639"/>
                </a:lnTo>
                <a:lnTo>
                  <a:pt x="11168628" y="10098"/>
                </a:lnTo>
                <a:lnTo>
                  <a:pt x="11118596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4590288"/>
            <a:ext cx="11247120" cy="772795"/>
          </a:xfrm>
          <a:custGeom>
            <a:avLst/>
            <a:gdLst/>
            <a:ahLst/>
            <a:cxnLst/>
            <a:rect l="l" t="t" r="r" b="b"/>
            <a:pathLst>
              <a:path w="11247120" h="772795">
                <a:moveTo>
                  <a:pt x="11118342" y="0"/>
                </a:moveTo>
                <a:lnTo>
                  <a:pt x="128778" y="0"/>
                </a:lnTo>
                <a:lnTo>
                  <a:pt x="78652" y="10120"/>
                </a:lnTo>
                <a:lnTo>
                  <a:pt x="37718" y="37718"/>
                </a:lnTo>
                <a:lnTo>
                  <a:pt x="10120" y="78652"/>
                </a:lnTo>
                <a:lnTo>
                  <a:pt x="0" y="128778"/>
                </a:lnTo>
                <a:lnTo>
                  <a:pt x="0" y="643890"/>
                </a:lnTo>
                <a:lnTo>
                  <a:pt x="10120" y="694015"/>
                </a:lnTo>
                <a:lnTo>
                  <a:pt x="37718" y="734949"/>
                </a:lnTo>
                <a:lnTo>
                  <a:pt x="78652" y="762547"/>
                </a:lnTo>
                <a:lnTo>
                  <a:pt x="128778" y="772668"/>
                </a:lnTo>
                <a:lnTo>
                  <a:pt x="11118342" y="772668"/>
                </a:lnTo>
                <a:lnTo>
                  <a:pt x="11168467" y="762547"/>
                </a:lnTo>
                <a:lnTo>
                  <a:pt x="11209401" y="734948"/>
                </a:lnTo>
                <a:lnTo>
                  <a:pt x="11236999" y="694015"/>
                </a:lnTo>
                <a:lnTo>
                  <a:pt x="11247120" y="643890"/>
                </a:lnTo>
                <a:lnTo>
                  <a:pt x="11247120" y="128778"/>
                </a:lnTo>
                <a:lnTo>
                  <a:pt x="11236999" y="78652"/>
                </a:lnTo>
                <a:lnTo>
                  <a:pt x="11209401" y="37718"/>
                </a:lnTo>
                <a:lnTo>
                  <a:pt x="11168467" y="10120"/>
                </a:lnTo>
                <a:lnTo>
                  <a:pt x="1111834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695" rIns="0" bIns="0" rtlCol="0">
            <a:spAutoFit/>
          </a:bodyPr>
          <a:lstStyle/>
          <a:p>
            <a:pPr marL="2941320">
              <a:lnSpc>
                <a:spcPct val="100000"/>
              </a:lnSpc>
              <a:spcBef>
                <a:spcPts val="100"/>
              </a:spcBef>
            </a:pPr>
            <a:r>
              <a:rPr sz="3600" spc="135" dirty="0"/>
              <a:t>Cantidad</a:t>
            </a:r>
            <a:r>
              <a:rPr sz="3600" spc="-175" dirty="0"/>
              <a:t> </a:t>
            </a:r>
            <a:r>
              <a:rPr sz="3600" spc="170" dirty="0"/>
              <a:t>de</a:t>
            </a:r>
            <a:r>
              <a:rPr sz="3600" spc="-175" dirty="0"/>
              <a:t> </a:t>
            </a:r>
            <a:r>
              <a:rPr sz="3600" spc="140" dirty="0"/>
              <a:t>tierra</a:t>
            </a:r>
            <a:r>
              <a:rPr sz="3600" spc="-175" dirty="0"/>
              <a:t> </a:t>
            </a:r>
            <a:r>
              <a:rPr sz="3600" spc="120" dirty="0"/>
              <a:t>necesaria</a:t>
            </a:r>
            <a:endParaRPr sz="36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99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596595" y="1610995"/>
            <a:ext cx="10758805" cy="4469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Solar</a:t>
            </a:r>
            <a:endParaRPr sz="2700" dirty="0">
              <a:latin typeface="Tahoma"/>
              <a:cs typeface="Tahoma"/>
            </a:endParaRPr>
          </a:p>
          <a:p>
            <a:pPr marL="446405" marR="5080" indent="-228600">
              <a:lnSpc>
                <a:spcPct val="129400"/>
              </a:lnSpc>
              <a:spcBef>
                <a:spcPts val="1535"/>
              </a:spcBef>
            </a:pPr>
            <a:r>
              <a:rPr sz="1800" spc="-155" dirty="0">
                <a:latin typeface="Tahoma"/>
                <a:cs typeface="Tahoma"/>
              </a:rPr>
              <a:t>•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Granjas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Varían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en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tamaño,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pero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debido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al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tamaño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y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90" dirty="0">
                <a:latin typeface="Tahoma"/>
                <a:cs typeface="Tahoma"/>
              </a:rPr>
              <a:t>uso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paneles,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la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tierra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generalmente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no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se </a:t>
            </a:r>
            <a:r>
              <a:rPr sz="1800" spc="85" dirty="0">
                <a:latin typeface="Tahoma"/>
                <a:cs typeface="Tahoma"/>
              </a:rPr>
              <a:t>puede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usar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para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otra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cosa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que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no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sea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la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generación.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900" spc="70" dirty="0">
                <a:solidFill>
                  <a:srgbClr val="FFFFFF"/>
                </a:solidFill>
                <a:latin typeface="Tahoma"/>
                <a:cs typeface="Tahoma"/>
              </a:rPr>
              <a:t>Gas</a:t>
            </a:r>
            <a:r>
              <a:rPr sz="19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9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ahoma"/>
                <a:cs typeface="Tahoma"/>
              </a:rPr>
              <a:t>carbón</a:t>
            </a:r>
            <a:endParaRPr sz="1900" dirty="0">
              <a:latin typeface="Tahoma"/>
              <a:cs typeface="Tahoma"/>
            </a:endParaRPr>
          </a:p>
          <a:p>
            <a:pPr marL="446405" marR="687070" indent="-228600">
              <a:lnSpc>
                <a:spcPct val="129400"/>
              </a:lnSpc>
              <a:spcBef>
                <a:spcPts val="1700"/>
              </a:spcBef>
            </a:pPr>
            <a:r>
              <a:rPr sz="1800" spc="-155" dirty="0">
                <a:latin typeface="Tahoma"/>
                <a:cs typeface="Tahoma"/>
              </a:rPr>
              <a:t>•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Tenga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en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cuenta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no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solo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el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terreno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en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el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que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se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asienta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la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instalación,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sino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también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el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área </a:t>
            </a:r>
            <a:r>
              <a:rPr sz="1800" spc="85" dirty="0">
                <a:latin typeface="Tahoma"/>
                <a:cs typeface="Tahoma"/>
              </a:rPr>
              <a:t>que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se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necesita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para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reunir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los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recursos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para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apoyar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la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instalación.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Parques</a:t>
            </a:r>
            <a:r>
              <a:rPr sz="21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eólicos</a:t>
            </a:r>
            <a:endParaRPr sz="2100" dirty="0">
              <a:latin typeface="Tahoma"/>
              <a:cs typeface="Tahoma"/>
            </a:endParaRPr>
          </a:p>
          <a:p>
            <a:pPr marL="446405" marR="69850" indent="-228600">
              <a:lnSpc>
                <a:spcPct val="137100"/>
              </a:lnSpc>
              <a:spcBef>
                <a:spcPts val="1639"/>
              </a:spcBef>
            </a:pPr>
            <a:r>
              <a:rPr sz="1700" spc="-145" dirty="0">
                <a:latin typeface="Tahoma"/>
                <a:cs typeface="Tahoma"/>
              </a:rPr>
              <a:t>•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Las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granjas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también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pueden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variar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en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tamaño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como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las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granjas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solares,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pero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hay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más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capacidad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para </a:t>
            </a:r>
            <a:r>
              <a:rPr sz="1700" spc="70" dirty="0">
                <a:latin typeface="Tahoma"/>
                <a:cs typeface="Tahoma"/>
              </a:rPr>
              <a:t>usar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tierra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para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fines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secundarios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además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de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la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generación.</a:t>
            </a:r>
            <a:endParaRPr sz="17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5704" y="1578863"/>
            <a:ext cx="6230111" cy="4457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695" rIns="0" bIns="0" rtlCol="0">
            <a:spAutoFit/>
          </a:bodyPr>
          <a:lstStyle/>
          <a:p>
            <a:pPr marL="3022600">
              <a:lnSpc>
                <a:spcPct val="100000"/>
              </a:lnSpc>
              <a:spcBef>
                <a:spcPts val="100"/>
              </a:spcBef>
            </a:pPr>
            <a:r>
              <a:rPr sz="3600" spc="95" dirty="0"/>
              <a:t>Sitios</a:t>
            </a:r>
            <a:r>
              <a:rPr sz="3600" spc="-175" dirty="0"/>
              <a:t> </a:t>
            </a:r>
            <a:r>
              <a:rPr sz="3600" spc="140" dirty="0"/>
              <a:t>Culturales</a:t>
            </a:r>
            <a:r>
              <a:rPr sz="3600" spc="-175" dirty="0"/>
              <a:t> </a:t>
            </a:r>
            <a:r>
              <a:rPr sz="3600" spc="155" dirty="0"/>
              <a:t>Protegidos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100</a:t>
            </a:fld>
            <a:endParaRPr spc="-25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1076" y="2508504"/>
            <a:ext cx="5914644" cy="41239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1146175">
              <a:lnSpc>
                <a:spcPct val="100000"/>
              </a:lnSpc>
              <a:spcBef>
                <a:spcPts val="100"/>
              </a:spcBef>
            </a:pPr>
            <a:r>
              <a:rPr sz="2500" spc="100" dirty="0"/>
              <a:t>Derecho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5" dirty="0"/>
              <a:t> </a:t>
            </a:r>
            <a:r>
              <a:rPr sz="2500" spc="130" dirty="0"/>
              <a:t>paso—</a:t>
            </a:r>
            <a:r>
              <a:rPr sz="2500" spc="90" dirty="0"/>
              <a:t>Hábitats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0" dirty="0"/>
              <a:t> </a:t>
            </a:r>
            <a:r>
              <a:rPr sz="2500" spc="80" dirty="0"/>
              <a:t>animales,</a:t>
            </a:r>
            <a:r>
              <a:rPr sz="2500" spc="-125" dirty="0"/>
              <a:t> </a:t>
            </a:r>
            <a:r>
              <a:rPr sz="2500" spc="90" dirty="0"/>
              <a:t>Hábitats</a:t>
            </a:r>
            <a:r>
              <a:rPr sz="2500" spc="-125" dirty="0"/>
              <a:t> </a:t>
            </a:r>
            <a:r>
              <a:rPr sz="2500" spc="120" dirty="0"/>
              <a:t>de</a:t>
            </a:r>
            <a:r>
              <a:rPr sz="2500" spc="-125" dirty="0"/>
              <a:t> </a:t>
            </a:r>
            <a:r>
              <a:rPr sz="2500" spc="100" dirty="0"/>
              <a:t>personas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101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8514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pc="95" dirty="0"/>
              <a:t>Compensación</a:t>
            </a:r>
            <a:r>
              <a:rPr spc="-100" dirty="0"/>
              <a:t> </a:t>
            </a:r>
            <a:r>
              <a:rPr spc="95" dirty="0"/>
              <a:t>de</a:t>
            </a:r>
            <a:r>
              <a:rPr spc="-95" dirty="0"/>
              <a:t> </a:t>
            </a:r>
            <a:r>
              <a:rPr spc="70" dirty="0"/>
              <a:t>tierras</a:t>
            </a:r>
            <a:r>
              <a:rPr spc="-100" dirty="0"/>
              <a:t> </a:t>
            </a:r>
            <a:r>
              <a:rPr spc="60" dirty="0"/>
              <a:t>privadas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80" dirty="0"/>
              <a:t>Acceso</a:t>
            </a:r>
            <a:r>
              <a:rPr sz="2700" spc="-135" dirty="0"/>
              <a:t> </a:t>
            </a:r>
            <a:r>
              <a:rPr sz="2700" spc="85" dirty="0"/>
              <a:t>a</a:t>
            </a:r>
            <a:r>
              <a:rPr sz="2700" spc="-130" dirty="0"/>
              <a:t> </a:t>
            </a:r>
            <a:r>
              <a:rPr sz="2700" spc="80" dirty="0"/>
              <a:t>la</a:t>
            </a:r>
            <a:r>
              <a:rPr sz="2700" spc="-135" dirty="0"/>
              <a:t> </a:t>
            </a:r>
            <a:r>
              <a:rPr sz="2700" spc="105" dirty="0"/>
              <a:t>tierra</a:t>
            </a:r>
            <a:r>
              <a:rPr sz="2700" spc="-130" dirty="0"/>
              <a:t> </a:t>
            </a:r>
            <a:r>
              <a:rPr sz="2700" dirty="0"/>
              <a:t>y</a:t>
            </a:r>
            <a:r>
              <a:rPr sz="2700" spc="-135" dirty="0"/>
              <a:t> </a:t>
            </a:r>
            <a:r>
              <a:rPr sz="2700" spc="105" dirty="0"/>
              <a:t>mitigación</a:t>
            </a:r>
            <a:r>
              <a:rPr sz="2700" spc="-130" dirty="0"/>
              <a:t> </a:t>
            </a:r>
            <a:r>
              <a:rPr sz="2700" spc="130" dirty="0"/>
              <a:t>de</a:t>
            </a:r>
            <a:r>
              <a:rPr sz="2700" spc="-135" dirty="0"/>
              <a:t> </a:t>
            </a:r>
            <a:r>
              <a:rPr sz="2700" spc="125" dirty="0"/>
              <a:t>daños</a:t>
            </a:r>
            <a:r>
              <a:rPr sz="2700" spc="-130" dirty="0"/>
              <a:t> </a:t>
            </a:r>
            <a:r>
              <a:rPr sz="2700" spc="114" dirty="0"/>
              <a:t>para</a:t>
            </a:r>
            <a:r>
              <a:rPr sz="2700" spc="-130" dirty="0"/>
              <a:t> </a:t>
            </a:r>
            <a:r>
              <a:rPr sz="2700" spc="95" dirty="0"/>
              <a:t>tierras</a:t>
            </a:r>
            <a:r>
              <a:rPr sz="2700" spc="-135" dirty="0"/>
              <a:t> </a:t>
            </a:r>
            <a:r>
              <a:rPr sz="2700" spc="95" dirty="0"/>
              <a:t>públicas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125" dirty="0"/>
              <a:t>NIMBY</a:t>
            </a:r>
            <a:r>
              <a:rPr sz="2700" spc="-125" dirty="0"/>
              <a:t> </a:t>
            </a:r>
            <a:r>
              <a:rPr sz="2700" dirty="0"/>
              <a:t>y</a:t>
            </a:r>
            <a:r>
              <a:rPr sz="2700" spc="-125" dirty="0"/>
              <a:t> </a:t>
            </a:r>
            <a:r>
              <a:rPr sz="2700" spc="100" dirty="0"/>
              <a:t>PLÁTANO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303019"/>
            <a:ext cx="4305300" cy="4800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6820" y="2177795"/>
            <a:ext cx="6600444" cy="26868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995" rIns="0" bIns="0" rtlCol="0">
            <a:spAutoFit/>
          </a:bodyPr>
          <a:lstStyle/>
          <a:p>
            <a:pPr marL="2651760">
              <a:lnSpc>
                <a:spcPct val="100000"/>
              </a:lnSpc>
              <a:spcBef>
                <a:spcPts val="100"/>
              </a:spcBef>
            </a:pPr>
            <a:r>
              <a:rPr spc="140" dirty="0"/>
              <a:t>Todo</a:t>
            </a:r>
            <a:r>
              <a:rPr spc="-190" dirty="0"/>
              <a:t> </a:t>
            </a:r>
            <a:r>
              <a:rPr spc="140" dirty="0"/>
              <a:t>Cuestión</a:t>
            </a:r>
            <a:r>
              <a:rPr spc="-185" dirty="0"/>
              <a:t> </a:t>
            </a:r>
            <a:r>
              <a:rPr spc="175" dirty="0"/>
              <a:t>de</a:t>
            </a:r>
            <a:r>
              <a:rPr spc="-185" dirty="0"/>
              <a:t> </a:t>
            </a:r>
            <a:r>
              <a:rPr spc="105" dirty="0"/>
              <a:t>Perspectiva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102</a:t>
            </a:fld>
            <a:endParaRPr spc="-25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1850</Words>
  <Application>Microsoft Office PowerPoint</Application>
  <PresentationFormat>Panorámica</PresentationFormat>
  <Paragraphs>776</Paragraphs>
  <Slides>103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11" baseType="lpstr">
      <vt:lpstr>Arial</vt:lpstr>
      <vt:lpstr>Arial Black</vt:lpstr>
      <vt:lpstr>Arial Rounded MT Bold</vt:lpstr>
      <vt:lpstr>Lucida Sans Unicode</vt:lpstr>
      <vt:lpstr>Tahoma</vt:lpstr>
      <vt:lpstr>Times New Roman</vt:lpstr>
      <vt:lpstr>Trebuchet MS</vt:lpstr>
      <vt:lpstr>Office Theme</vt:lpstr>
      <vt:lpstr>Presentación de PowerPoint</vt:lpstr>
      <vt:lpstr>Operacion del sistema de potencia</vt:lpstr>
      <vt:lpstr>La estructura del sistema eléctrico</vt:lpstr>
      <vt:lpstr>Definición de carga</vt:lpstr>
      <vt:lpstr>Tipos de carga</vt:lpstr>
      <vt:lpstr>Carga por hora: varía según el tipo de cliente</vt:lpstr>
      <vt:lpstr>Uso de energía para un hogar típico</vt:lpstr>
      <vt:lpstr>Demanda Neta</vt:lpstr>
      <vt:lpstr>Carga base y carga máxima</vt:lpstr>
      <vt:lpstr>Autoridad de Equilibrio</vt:lpstr>
      <vt:lpstr>Planificación</vt:lpstr>
      <vt:lpstr>¿Cómo programamos la energía?</vt:lpstr>
      <vt:lpstr>Programación de energía</vt:lpstr>
      <vt:lpstr>Etiquetado de transacciones</vt:lpstr>
      <vt:lpstr>Tipos comunes de programación de energía</vt:lpstr>
      <vt:lpstr>Mercado de desequilibrio energético ISO de California (EIM)</vt:lpstr>
      <vt:lpstr>East Enders: demanda máxima de Gran Bretaña</vt:lpstr>
      <vt:lpstr>Una cuestión de equilibrio</vt:lpstr>
      <vt:lpstr>Balance de carga y generación</vt:lpstr>
      <vt:lpstr>BA Cargas y Recursos</vt:lpstr>
      <vt:lpstr>Control Automático de Generación (AGC)</vt:lpstr>
      <vt:lpstr>Error de control de área (ACE)</vt:lpstr>
      <vt:lpstr>Generador A</vt:lpstr>
      <vt:lpstr>Reservas Operativas</vt:lpstr>
      <vt:lpstr>Reservar grupos compartidos</vt:lpstr>
      <vt:lpstr>Plan de deslastre de carga fuera de frecuencia nominal</vt:lpstr>
      <vt:lpstr>Desconexión de carga por baja frecuencia</vt:lpstr>
      <vt:lpstr>¿Qué es una perturbación importante?</vt:lpstr>
      <vt:lpstr>¿Qué causa una perturbación importante?</vt:lpstr>
      <vt:lpstr>Supervisión de frecuencia: FNET</vt:lpstr>
      <vt:lpstr>2008 Apagón en Florida: pantalla de frecuencia FNET</vt:lpstr>
      <vt:lpstr>8 de septiembre de 2011</vt:lpstr>
      <vt:lpstr>Presentación de PowerPoint</vt:lpstr>
      <vt:lpstr>Pantalla de respuesta de frecuencia</vt:lpstr>
      <vt:lpstr>8 de septiembre de 2011</vt:lpstr>
      <vt:lpstr>Algunos estándares NERC violados</vt:lpstr>
      <vt:lpstr>Operadores de Transmisión</vt:lpstr>
      <vt:lpstr>Operadores del sistema: antes y ahora</vt:lpstr>
      <vt:lpstr>Centro de control</vt:lpstr>
      <vt:lpstr>Operaciones del centro de control</vt:lpstr>
      <vt:lpstr>Operaciones del centro de control</vt:lpstr>
      <vt:lpstr>SCADA</vt:lpstr>
      <vt:lpstr>Límites operativos del sistema</vt:lpstr>
      <vt:lpstr>Gestión de flujo no programado (USF)</vt:lpstr>
      <vt:lpstr>Análisis de contingencia en tiempo real</vt:lpstr>
      <vt:lpstr>Eventos del sistema</vt:lpstr>
      <vt:lpstr>Seguridad</vt:lpstr>
      <vt:lpstr>Restauración del sistema</vt:lpstr>
      <vt:lpstr>Presentación de PowerPoint</vt:lpstr>
      <vt:lpstr>FERC</vt:lpstr>
      <vt:lpstr>Miembros de la Comisión FERC</vt:lpstr>
      <vt:lpstr>NERC</vt:lpstr>
      <vt:lpstr>Agencias regulatorias</vt:lpstr>
      <vt:lpstr>Cuatro interconexiones, seis entidades de confiabilidad, una ERO</vt:lpstr>
      <vt:lpstr>Quienes somos</vt:lpstr>
      <vt:lpstr>Presentación de PowerPoint</vt:lpstr>
      <vt:lpstr>Presentación de PowerPoint</vt:lpstr>
      <vt:lpstr>Presentación de PowerPoint</vt:lpstr>
      <vt:lpstr>Independencia</vt:lpstr>
      <vt:lpstr>WECC a través de los años</vt:lpstr>
      <vt:lpstr> 2003—El gran apagón del noreste </vt:lpstr>
      <vt:lpstr>Ley Federal de Energía de 2005</vt:lpstr>
      <vt:lpstr>¿Qué hace WECC? (Estándares)</vt:lpstr>
      <vt:lpstr>Desarrollo de estándares</vt:lpstr>
      <vt:lpstr>Funciones de la entidad NERC</vt:lpstr>
      <vt:lpstr>Funciones de la entidad NERC</vt:lpstr>
      <vt:lpstr>Normas obligatorias de NERC sujetas a aplicación</vt:lpstr>
      <vt:lpstr>La interconexión occidental es diferente</vt:lpstr>
      <vt:lpstr>Estándares regionales aprobados por WECC</vt:lpstr>
      <vt:lpstr>¿Qué hace WECC? (Hoy)</vt:lpstr>
      <vt:lpstr>¿Qué hace WECC? (Término cercano)</vt:lpstr>
      <vt:lpstr>¿Qué hace WECC? (A largo plazo)</vt:lpstr>
      <vt:lpstr>Monitoreo de Cumplimiento</vt:lpstr>
      <vt:lpstr>Con quién trabajamos</vt:lpstr>
      <vt:lpstr>Estructura del comité</vt:lpstr>
      <vt:lpstr>Servicios Públicos vs. Privados vs. Municipales</vt:lpstr>
      <vt:lpstr>Tarifas</vt:lpstr>
      <vt:lpstr>Facturación Comercial</vt:lpstr>
      <vt:lpstr>Presentación de PowerPoint</vt:lpstr>
      <vt:lpstr>Impactos ambientales en la red</vt:lpstr>
      <vt:lpstr>Presentación de PowerPoint</vt:lpstr>
      <vt:lpstr>Impactos de combustible</vt:lpstr>
      <vt:lpstr>Presentación de PowerPoint</vt:lpstr>
      <vt:lpstr>Presentación de PowerPoint</vt:lpstr>
      <vt:lpstr>PSPS</vt:lpstr>
      <vt:lpstr>energía hidroeléctrica</vt:lpstr>
      <vt:lpstr>huracanes</vt:lpstr>
      <vt:lpstr>Vórtice polar / clima frío</vt:lpstr>
      <vt:lpstr>Presentación de PowerPoint</vt:lpstr>
      <vt:lpstr>Revisión del evento de clima frío extremo de febrero de 2021: ERCOT</vt:lpstr>
      <vt:lpstr>Vegetación</vt:lpstr>
      <vt:lpstr>Aves</vt:lpstr>
      <vt:lpstr>Centros de Población</vt:lpstr>
      <vt:lpstr>Presentación de PowerPoint</vt:lpstr>
      <vt:lpstr>Centros de Población</vt:lpstr>
      <vt:lpstr>Impactos de la Red en el Medio Ambiente</vt:lpstr>
      <vt:lpstr>Diferentes tipos de contaminación</vt:lpstr>
      <vt:lpstr>Recopilación de recursos</vt:lpstr>
      <vt:lpstr>Cantidad de tierra necesaria</vt:lpstr>
      <vt:lpstr>Sitios Culturales Protegidos</vt:lpstr>
      <vt:lpstr>Derecho de paso—Hábitats de animales, Hábitats de personas</vt:lpstr>
      <vt:lpstr>Todo Cuestión de Perspectiva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14</cp:revision>
  <dcterms:created xsi:type="dcterms:W3CDTF">2023-02-01T20:18:26Z</dcterms:created>
  <dcterms:modified xsi:type="dcterms:W3CDTF">2023-04-13T20:48:15Z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2023-02-01T00:00:00Z</vt:filetime>
  </property>
  <property fmtid="{D5CDD505-2E9C-101B-9397-08002B2CF9AE}" pid="3" name="Producer">
    <vt:lpwstr>iLovePDF</vt:lpwstr>
  </property>
</Properties>
</file>